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3"/>
  </p:notesMasterIdLst>
  <p:sldIdLst>
    <p:sldId id="275" r:id="rId2"/>
    <p:sldId id="305" r:id="rId3"/>
    <p:sldId id="30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308" r:id="rId15"/>
    <p:sldId id="287" r:id="rId16"/>
    <p:sldId id="288" r:id="rId17"/>
    <p:sldId id="318" r:id="rId18"/>
    <p:sldId id="309" r:id="rId19"/>
    <p:sldId id="290" r:id="rId20"/>
    <p:sldId id="294" r:id="rId21"/>
    <p:sldId id="295" r:id="rId22"/>
    <p:sldId id="298" r:id="rId23"/>
    <p:sldId id="299" r:id="rId24"/>
    <p:sldId id="300" r:id="rId25"/>
    <p:sldId id="310" r:id="rId26"/>
    <p:sldId id="311" r:id="rId27"/>
    <p:sldId id="312" r:id="rId28"/>
    <p:sldId id="315" r:id="rId29"/>
    <p:sldId id="317" r:id="rId30"/>
    <p:sldId id="319" r:id="rId31"/>
    <p:sldId id="314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7979" autoAdjust="0"/>
  </p:normalViewPr>
  <p:slideViewPr>
    <p:cSldViewPr>
      <p:cViewPr varScale="1">
        <p:scale>
          <a:sx n="87" d="100"/>
          <a:sy n="87" d="100"/>
        </p:scale>
        <p:origin x="900" y="64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roup_(mathematics)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Lagrange's_theorem_(group_theory)" TargetMode="External"/><Relationship Id="rId5" Type="http://schemas.openxmlformats.org/officeDocument/2006/relationships/hyperlink" Target="https://en.wikipedia.org/wiki/Multiplicative_group_of_integers_modulo_n" TargetMode="External"/><Relationship Id="rId4" Type="http://schemas.openxmlformats.org/officeDocument/2006/relationships/hyperlink" Target="https://en.wikipedia.org/wiki/Euler's_theorem#cite_note-3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159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67C8410-03E8-524E-AE32-DD7C23913A89}" type="slidenum">
              <a:rPr lang="en-US" altLang="zh-CN">
                <a:latin typeface="Tahoma" charset="0"/>
              </a:rPr>
              <a:pPr/>
              <a:t>13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256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CA73A70-55F0-B94B-9B8D-81910528862C}" type="slidenum">
              <a:rPr lang="en-US" altLang="zh-CN">
                <a:latin typeface="Tahoma" charset="0"/>
              </a:rPr>
              <a:pPr/>
              <a:t>15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443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dirty="0">
                <a:latin typeface="Tahoma" charset="0"/>
                <a:ea typeface="宋体" charset="0"/>
              </a:rPr>
              <a:t>我们有子群判定定理，但找出一个群的所有子群并不容易</a:t>
            </a:r>
            <a:endParaRPr lang="en-US" altLang="zh-CN" dirty="0">
              <a:latin typeface="Tahoma" charset="0"/>
              <a:ea typeface="宋体" charset="0"/>
            </a:endParaRPr>
          </a:p>
          <a:p>
            <a:r>
              <a:rPr lang="zh-CN" altLang="en-US" dirty="0">
                <a:latin typeface="Tahoma" charset="0"/>
                <a:ea typeface="宋体" charset="0"/>
              </a:rPr>
              <a:t>有限循环群是个例外</a:t>
            </a:r>
            <a:r>
              <a:rPr lang="en-US" altLang="zh-CN" dirty="0">
                <a:latin typeface="Tahoma" charset="0"/>
                <a:ea typeface="宋体" charset="0"/>
              </a:rPr>
              <a:t>(</a:t>
            </a:r>
            <a:r>
              <a:rPr lang="zh-CN" altLang="en-US" dirty="0">
                <a:latin typeface="Tahoma" charset="0"/>
                <a:ea typeface="宋体" charset="0"/>
              </a:rPr>
              <a:t>生成子群</a:t>
            </a:r>
            <a:r>
              <a:rPr lang="en-US" altLang="zh-CN" dirty="0">
                <a:latin typeface="Tahoma" charset="0"/>
                <a:ea typeface="宋体" charset="0"/>
              </a:rPr>
              <a:t>)</a:t>
            </a:r>
          </a:p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E3FF9FA-2D9C-4549-991F-6FB8A5F72CC1}" type="slidenum">
              <a:rPr lang="en-US" altLang="zh-CN">
                <a:latin typeface="Tahoma" charset="0"/>
              </a:rPr>
              <a:pPr/>
              <a:t>16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9696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dirty="0">
                <a:latin typeface="Tahoma" charset="0"/>
                <a:ea typeface="宋体" charset="0"/>
              </a:rPr>
              <a:t>注意混淆：生成元是</a:t>
            </a:r>
            <a:r>
              <a:rPr lang="en-US" altLang="zh-CN" dirty="0">
                <a:latin typeface="Tahoma" charset="0"/>
                <a:ea typeface="宋体" charset="0"/>
              </a:rPr>
              <a:t>1 5 7 11</a:t>
            </a:r>
          </a:p>
          <a:p>
            <a:r>
              <a:rPr lang="zh-CN" altLang="en-US" dirty="0">
                <a:latin typeface="Tahoma" charset="0"/>
                <a:ea typeface="宋体" charset="0"/>
              </a:rPr>
              <a:t>因子</a:t>
            </a:r>
            <a:r>
              <a:rPr lang="en-US" altLang="zh-CN" dirty="0">
                <a:latin typeface="Tahoma" charset="0"/>
                <a:ea typeface="宋体" charset="0"/>
              </a:rPr>
              <a:t>1 2 3 4 6 12</a:t>
            </a:r>
            <a:r>
              <a:rPr lang="zh-CN" altLang="en-US" dirty="0">
                <a:latin typeface="Tahoma" charset="0"/>
                <a:ea typeface="宋体" charset="0"/>
              </a:rPr>
              <a:t>对应子群的阶，每个子群都有自己的生成元</a:t>
            </a:r>
            <a:r>
              <a:rPr lang="en-US" altLang="zh-CN" dirty="0">
                <a:latin typeface="Tahoma" charset="0"/>
                <a:ea typeface="宋体" charset="0"/>
              </a:rPr>
              <a:t>a^(n/d)</a:t>
            </a:r>
          </a:p>
          <a:p>
            <a:endParaRPr lang="en-US" altLang="zh-CN" dirty="0">
              <a:latin typeface="Tahoma" charset="0"/>
              <a:ea typeface="宋体" charset="0"/>
            </a:endParaRPr>
          </a:p>
          <a:p>
            <a:r>
              <a:rPr lang="zh-CN" altLang="en-US" dirty="0">
                <a:latin typeface="Tahoma" charset="0"/>
                <a:ea typeface="宋体" charset="0"/>
              </a:rPr>
              <a:t>所有元素都有阶，且阶是</a:t>
            </a:r>
            <a:r>
              <a:rPr lang="en-US" altLang="zh-CN" dirty="0">
                <a:latin typeface="Tahoma" charset="0"/>
                <a:ea typeface="宋体" charset="0"/>
              </a:rPr>
              <a:t>n</a:t>
            </a:r>
            <a:r>
              <a:rPr lang="zh-CN" altLang="en-US" dirty="0">
                <a:latin typeface="Tahoma" charset="0"/>
                <a:ea typeface="宋体" charset="0"/>
              </a:rPr>
              <a:t>意味着：出现在</a:t>
            </a:r>
            <a:r>
              <a:rPr lang="en-US" altLang="zh-CN" dirty="0">
                <a:latin typeface="Tahoma" charset="0"/>
                <a:ea typeface="宋体" charset="0"/>
              </a:rPr>
              <a:t>n</a:t>
            </a:r>
            <a:r>
              <a:rPr lang="zh-CN" altLang="en-US" dirty="0">
                <a:latin typeface="Tahoma" charset="0"/>
                <a:ea typeface="宋体" charset="0"/>
              </a:rPr>
              <a:t>的倍数阶子群里（</a:t>
            </a:r>
            <a:r>
              <a:rPr lang="en-US" altLang="zh-CN" dirty="0">
                <a:latin typeface="Tahoma" charset="0"/>
                <a:ea typeface="宋体" charset="0"/>
              </a:rPr>
              <a:t>n</a:t>
            </a:r>
            <a:r>
              <a:rPr lang="zh-CN" altLang="en-US" dirty="0">
                <a:latin typeface="Tahoma" charset="0"/>
                <a:ea typeface="宋体" charset="0"/>
              </a:rPr>
              <a:t>的因子为阶的子群）</a:t>
            </a:r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7F07B37-DF85-BC46-84EB-975514CA7A9F}" type="slidenum">
              <a:rPr lang="en-US" altLang="zh-CN">
                <a:latin typeface="Tahoma" charset="0"/>
              </a:rPr>
              <a:pPr/>
              <a:t>17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46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19094BD-D312-DF44-AA93-0DFA94E99440}" type="slidenum">
              <a:rPr lang="en-US" altLang="zh-CN">
                <a:latin typeface="Tahoma" charset="0"/>
              </a:rPr>
              <a:pPr/>
              <a:t>19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797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CF0BE35-AFDC-6A4B-9F41-6A6460F4C83D}" type="slidenum">
              <a:rPr lang="en-US" altLang="zh-CN">
                <a:latin typeface="Tahoma" charset="0"/>
              </a:rPr>
              <a:pPr/>
              <a:t>20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3946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2C3A9C8-733B-0343-8313-E1BAA7841E14}" type="slidenum">
              <a:rPr lang="en-US" altLang="zh-CN">
                <a:latin typeface="Tahoma" charset="0"/>
              </a:rPr>
              <a:pPr/>
              <a:t>21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818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0AF361A-2E74-B340-B7B8-AADA29AE0108}" type="slidenum">
              <a:rPr lang="en-US" altLang="zh-CN">
                <a:latin typeface="Tahoma" charset="0"/>
              </a:rPr>
              <a:pPr/>
              <a:t>22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614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C91E370-5B27-7540-80EA-B1E187D129B0}" type="slidenum">
              <a:rPr lang="en-US" altLang="zh-CN">
                <a:latin typeface="Tahoma" charset="0"/>
              </a:rPr>
              <a:pPr/>
              <a:t>23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5932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82535AE-F6C4-0743-B203-5820BB9C5465}" type="slidenum">
              <a:rPr lang="en-US" altLang="zh-CN">
                <a:latin typeface="Tahoma" charset="0"/>
              </a:rPr>
              <a:pPr/>
              <a:t>24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492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8234EB6-471D-BB40-9EA5-A4F7AA7B8EAF}" type="slidenum">
              <a:rPr lang="en-US" altLang="zh-CN">
                <a:latin typeface="Tahoma" charset="0"/>
              </a:rPr>
              <a:pPr/>
              <a:t>5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7167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599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2586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b="0" i="0" kern="1200" dirty="0">
              <a:solidFill>
                <a:schemeClr val="tx1"/>
              </a:solidFill>
              <a:effectLst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5AC72E-F079-3D4A-9924-7C47F61D02B2}" type="slidenum">
              <a:rPr lang="zh-CN" altLang="en-US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22292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dirty="0">
                <a:latin typeface="Tahoma" charset="0"/>
                <a:ea typeface="宋体" charset="0"/>
              </a:rPr>
              <a:t>6</a:t>
            </a:r>
            <a:r>
              <a:rPr lang="zh-CN" altLang="en-US" dirty="0">
                <a:latin typeface="Tahoma" charset="0"/>
                <a:ea typeface="宋体" charset="0"/>
              </a:rPr>
              <a:t>阶子群的生成元是</a:t>
            </a:r>
            <a:r>
              <a:rPr lang="en-US" altLang="zh-CN" dirty="0">
                <a:latin typeface="Tahoma" charset="0"/>
                <a:ea typeface="宋体" charset="0"/>
              </a:rPr>
              <a:t>a^2</a:t>
            </a:r>
            <a:r>
              <a:rPr lang="zh-CN" altLang="en-US" dirty="0">
                <a:latin typeface="Tahoma" charset="0"/>
                <a:ea typeface="宋体" charset="0"/>
              </a:rPr>
              <a:t>，</a:t>
            </a:r>
            <a:r>
              <a:rPr lang="en-US" altLang="zh-CN" dirty="0">
                <a:latin typeface="Tahoma" charset="0"/>
                <a:ea typeface="宋体" charset="0"/>
              </a:rPr>
              <a:t>1</a:t>
            </a:r>
            <a:r>
              <a:rPr lang="zh-CN" altLang="en-US" dirty="0">
                <a:latin typeface="Tahoma" charset="0"/>
                <a:ea typeface="宋体" charset="0"/>
              </a:rPr>
              <a:t>和</a:t>
            </a:r>
            <a:r>
              <a:rPr lang="en-US" altLang="zh-CN" dirty="0">
                <a:latin typeface="Tahoma" charset="0"/>
                <a:ea typeface="宋体" charset="0"/>
              </a:rPr>
              <a:t>5</a:t>
            </a:r>
            <a:r>
              <a:rPr lang="zh-CN" altLang="en-US" dirty="0">
                <a:latin typeface="Tahoma" charset="0"/>
                <a:ea typeface="宋体" charset="0"/>
              </a:rPr>
              <a:t>与</a:t>
            </a:r>
            <a:r>
              <a:rPr lang="en-US" altLang="zh-CN" dirty="0">
                <a:latin typeface="Tahoma" charset="0"/>
                <a:ea typeface="宋体" charset="0"/>
              </a:rPr>
              <a:t>6</a:t>
            </a:r>
            <a:r>
              <a:rPr lang="zh-CN" altLang="en-US" dirty="0">
                <a:latin typeface="Tahoma" charset="0"/>
                <a:ea typeface="宋体" charset="0"/>
              </a:rPr>
              <a:t>互质，所以取</a:t>
            </a:r>
            <a:r>
              <a:rPr lang="en-US" altLang="zh-CN" dirty="0">
                <a:latin typeface="Tahoma" charset="0"/>
                <a:ea typeface="宋体" charset="0"/>
              </a:rPr>
              <a:t>a^2</a:t>
            </a:r>
            <a:r>
              <a:rPr lang="zh-CN" altLang="en-US" baseline="0" dirty="0">
                <a:latin typeface="Tahoma" charset="0"/>
                <a:ea typeface="宋体" charset="0"/>
              </a:rPr>
              <a:t>和</a:t>
            </a:r>
            <a:r>
              <a:rPr lang="en-US" altLang="zh-CN" baseline="0" dirty="0">
                <a:latin typeface="Tahoma" charset="0"/>
                <a:ea typeface="宋体" charset="0"/>
              </a:rPr>
              <a:t>a^10</a:t>
            </a:r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7F07B37-DF85-BC46-84EB-975514CA7A9F}" type="slidenum">
              <a:rPr lang="en-US" altLang="zh-CN">
                <a:latin typeface="Tahoma" charset="0"/>
              </a:rPr>
              <a:pPr/>
              <a:t>29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5389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Euler's theorem can be proven using concepts from the </a:t>
            </a:r>
            <a:r>
              <a:rPr lang="en-US" altLang="zh-CN" sz="1200" b="0" i="0" u="none" strike="noStrike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  <a:hlinkClick r:id="rId3" tooltip="Group (mathematics)"/>
              </a:rPr>
              <a:t>theory of groups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:</a:t>
            </a:r>
            <a:r>
              <a:rPr lang="en-US" altLang="zh-CN" sz="1200" b="0" i="0" u="none" strike="noStrike" kern="1200" baseline="300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  <a:hlinkClick r:id="rId4"/>
              </a:rPr>
              <a:t>[3]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The residue classes (mod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 that are coprime to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form a group under multiplication (see the article </a:t>
            </a:r>
            <a:r>
              <a:rPr lang="en-US" altLang="zh-CN" sz="1200" b="0" i="0" u="none" strike="noStrike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  <a:hlinkClick r:id="rId5" tooltip="Multiplicative group of integers modulo n"/>
              </a:rPr>
              <a:t>Multiplicative group of integers modulo 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for details.) The order of that group is φ(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). </a:t>
            </a:r>
            <a:r>
              <a:rPr lang="en-US" altLang="zh-CN" sz="1200" b="0" i="0" u="none" strike="noStrike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  <a:hlinkClick r:id="rId6" tooltip="Lagrange's theorem (group theory)"/>
              </a:rPr>
              <a:t>Lagrange's theorem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states that the order of any subgroup of a finite group divides the order of the entire group, in this case 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φ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). If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is any number coprime to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then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is in one of these residue classes, and its powers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,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0" kern="1200" baseline="300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2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, ...,</a:t>
            </a:r>
            <a:r>
              <a:rPr lang="en-US" altLang="zh-CN" sz="1200" b="0" i="1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1" kern="1200" baseline="300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k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≡ 1 (mod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 are a subgroup. Lagrange's theorem says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k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must divide 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φ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), i.e. there is an integer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M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such that </a:t>
            </a:r>
            <a:r>
              <a:rPr lang="en-US" altLang="zh-CN" sz="1200" b="0" i="1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kM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= 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φ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). But then,</a:t>
            </a:r>
          </a:p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&lt;math&gt;a^{\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varphi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(n)} = a^{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kM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} = (a^{k})^M = 1^M =1 \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equiv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 1 \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pmod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{n}.&lt;/math&gt;</a:t>
            </a: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5AC72E-F079-3D4A-9924-7C47F61D02B2}" type="slidenum">
              <a:rPr lang="zh-CN" altLang="en-US" smtClean="0"/>
              <a:pPr>
                <a:defRPr/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9620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B044FF9-87B8-F743-BA80-C0DD98613955}" type="slidenum">
              <a:rPr lang="en-US" altLang="zh-CN">
                <a:latin typeface="Tahoma" charset="0"/>
              </a:rPr>
              <a:pPr/>
              <a:t>6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479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8C5DCC2-95AE-2E4B-93F5-A101A682E8C7}" type="slidenum">
              <a:rPr lang="en-US" altLang="zh-CN">
                <a:latin typeface="Tahoma" charset="0"/>
              </a:rPr>
              <a:pPr/>
              <a:t>7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941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957C09-87D9-5C45-874C-0BF3C0D95A2E}" type="slidenum">
              <a:rPr lang="en-US" altLang="zh-CN">
                <a:latin typeface="Tahoma" charset="0"/>
              </a:rPr>
              <a:pPr/>
              <a:t>8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480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BF3A3BB-46E6-D141-90C0-1065C17F0EE1}" type="slidenum">
              <a:rPr lang="en-US" altLang="zh-CN">
                <a:latin typeface="Tahoma" charset="0"/>
              </a:rPr>
              <a:pPr/>
              <a:t>9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333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10FB693-A171-AE41-B98D-C723FF502D5E}" type="slidenum">
              <a:rPr lang="en-US" altLang="zh-CN">
                <a:latin typeface="Tahoma" charset="0"/>
              </a:rPr>
              <a:pPr/>
              <a:t>10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977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dirty="0">
                <a:latin typeface="Tahoma" charset="0"/>
                <a:ea typeface="宋体" charset="0"/>
              </a:rPr>
              <a:t>元素阶的性质第一条：</a:t>
            </a:r>
            <a:r>
              <a:rPr lang="en-US" altLang="zh-CN" dirty="0" err="1">
                <a:latin typeface="Tahoma" charset="0"/>
                <a:ea typeface="宋体" charset="0"/>
              </a:rPr>
              <a:t>a^k</a:t>
            </a:r>
            <a:r>
              <a:rPr lang="en-US" altLang="zh-CN" dirty="0">
                <a:latin typeface="Tahoma" charset="0"/>
                <a:ea typeface="宋体" charset="0"/>
              </a:rPr>
              <a:t>=e</a:t>
            </a:r>
            <a:r>
              <a:rPr lang="en-US" altLang="zh-CN" baseline="0" dirty="0">
                <a:latin typeface="Tahoma" charset="0"/>
                <a:ea typeface="宋体" charset="0"/>
              </a:rPr>
              <a:t> </a:t>
            </a:r>
            <a:r>
              <a:rPr lang="zh-CN" altLang="en-US" baseline="0" dirty="0">
                <a:latin typeface="Tahoma" charset="0"/>
                <a:ea typeface="宋体" charset="0"/>
              </a:rPr>
              <a:t>等价于 </a:t>
            </a:r>
            <a:r>
              <a:rPr lang="en-US" altLang="zh-CN" baseline="0" dirty="0">
                <a:latin typeface="Tahoma" charset="0"/>
                <a:ea typeface="宋体" charset="0"/>
              </a:rPr>
              <a:t>|a| | k</a:t>
            </a:r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EF45956-A4DD-474A-9F67-0266CA221124}" type="slidenum">
              <a:rPr lang="en-US" altLang="zh-CN">
                <a:latin typeface="Tahoma" charset="0"/>
              </a:rPr>
              <a:pPr/>
              <a:t>11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160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C15394C-10B0-B943-90D6-B7305182070A}" type="slidenum">
              <a:rPr lang="en-US" altLang="zh-CN">
                <a:latin typeface="Tahoma" charset="0"/>
              </a:rPr>
              <a:pPr/>
              <a:t>12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67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循环群与群同构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22B55D5-19E2-3444-B33A-DE73367AFDD7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536504"/>
          </a:xfrm>
          <a:blipFill rotWithShape="0">
            <a:blip r:embed="rId3"/>
            <a:stretch>
              <a:fillRect l="-789" b="-3629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无限循环群的生成元（续）</a:t>
            </a:r>
          </a:p>
        </p:txBody>
      </p:sp>
    </p:spTree>
    <p:extLst>
      <p:ext uri="{BB962C8B-B14F-4D97-AF65-F5344CB8AC3E}">
        <p14:creationId xmlns:p14="http://schemas.microsoft.com/office/powerpoint/2010/main" val="1749671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914E68E-448E-BD4E-A00D-57D924740E50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556792"/>
            <a:ext cx="8363272" cy="4824536"/>
          </a:xfrm>
          <a:blipFill rotWithShape="0">
            <a:blip r:embed="rId3"/>
            <a:stretch>
              <a:fillRect l="-292" b="-2652"/>
            </a:stretch>
          </a:blipFill>
          <a:extLst/>
        </p:spPr>
        <p:txBody>
          <a:bodyPr/>
          <a:lstStyle/>
          <a:p>
            <a:pPr>
              <a:buFont typeface="Wingdings" panose="05000000000000000000" pitchFamily="2" charset="2"/>
              <a:buChar char="l"/>
              <a:defRPr/>
            </a:pPr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有限循环群的生成元</a:t>
            </a:r>
          </a:p>
        </p:txBody>
      </p:sp>
    </p:spTree>
    <p:extLst>
      <p:ext uri="{BB962C8B-B14F-4D97-AF65-F5344CB8AC3E}">
        <p14:creationId xmlns:p14="http://schemas.microsoft.com/office/powerpoint/2010/main" val="1299490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39D7CEE-01E4-7240-B126-3C5AE37B20A2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5" name="内容占位符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23528" y="1484784"/>
            <a:ext cx="8496174" cy="4608512"/>
          </a:xfrm>
          <a:prstGeom prst="rect">
            <a:avLst/>
          </a:prstGeom>
          <a:blipFill rotWithShape="0">
            <a:blip r:embed="rId3"/>
            <a:stretch>
              <a:fillRect r="-143"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有限循环群的生成元（续）</a:t>
            </a:r>
          </a:p>
        </p:txBody>
      </p:sp>
    </p:spTree>
    <p:extLst>
      <p:ext uri="{BB962C8B-B14F-4D97-AF65-F5344CB8AC3E}">
        <p14:creationId xmlns:p14="http://schemas.microsoft.com/office/powerpoint/2010/main" val="1863139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FBCDB4C-995E-734B-BB79-63051D09C1F4}" type="slidenum">
              <a:rPr lang="en-US" altLang="zh-CN"/>
              <a:pPr/>
              <a:t>13</a:t>
            </a:fld>
            <a:endParaRPr lang="en-US" altLang="zh-CN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583903"/>
            <a:ext cx="8675687" cy="479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636266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：什么是循环群？</a:t>
            </a:r>
            <a:endParaRPr lang="en-US" altLang="zh-CN" sz="3200" dirty="0"/>
          </a:p>
          <a:p>
            <a:pPr lvl="1"/>
            <a:r>
              <a:rPr lang="zh-CN" altLang="en-US" sz="2800" dirty="0">
                <a:solidFill>
                  <a:srgbClr val="2E2E99"/>
                </a:solidFill>
              </a:rPr>
              <a:t>可通过某个元素（生成元）生成所有元素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/>
            <a:r>
              <a:rPr lang="zh-CN" altLang="en-US" sz="2800" dirty="0">
                <a:solidFill>
                  <a:srgbClr val="2E2E99"/>
                </a:solidFill>
                <a:latin typeface="+mn-ea"/>
              </a:rPr>
              <a:t>无限循环群有两个生成元，有限循环群有</a:t>
            </a:r>
            <a:r>
              <a:rPr lang="el-GR" altLang="zh-CN" sz="2800" dirty="0">
                <a:solidFill>
                  <a:srgbClr val="2E2E99"/>
                </a:solidFill>
                <a:latin typeface="+mn-ea"/>
              </a:rPr>
              <a:t>Φ</a:t>
            </a:r>
            <a:r>
              <a:rPr lang="en-US" altLang="zh-CN" sz="2800" dirty="0">
                <a:solidFill>
                  <a:srgbClr val="2E2E99"/>
                </a:solidFill>
                <a:latin typeface="+mn-ea"/>
              </a:rPr>
              <a:t>(n)</a:t>
            </a:r>
            <a:r>
              <a:rPr lang="zh-CN" altLang="en-US" sz="2800" dirty="0">
                <a:solidFill>
                  <a:srgbClr val="2E2E99"/>
                </a:solidFill>
                <a:latin typeface="+mn-ea"/>
              </a:rPr>
              <a:t>个生成元</a:t>
            </a:r>
            <a:endParaRPr lang="en-US" altLang="zh-CN" sz="2800" dirty="0">
              <a:solidFill>
                <a:srgbClr val="2E2E99"/>
              </a:solidFill>
              <a:latin typeface="+mn-ea"/>
            </a:endParaRPr>
          </a:p>
          <a:p>
            <a:r>
              <a:rPr lang="zh-CN" altLang="en-US" sz="3200" dirty="0">
                <a:solidFill>
                  <a:srgbClr val="FF0000"/>
                </a:solidFill>
              </a:rPr>
              <a:t>问题</a:t>
            </a:r>
            <a:r>
              <a:rPr lang="en-US" altLang="zh-CN" sz="3200" dirty="0">
                <a:solidFill>
                  <a:srgbClr val="FF0000"/>
                </a:solidFill>
              </a:rPr>
              <a:t>2</a:t>
            </a:r>
            <a:r>
              <a:rPr lang="zh-CN" altLang="en-US" sz="3200" dirty="0">
                <a:solidFill>
                  <a:srgbClr val="FF0000"/>
                </a:solidFill>
              </a:rPr>
              <a:t>：循环群的子群是否存在、如何构造？</a:t>
            </a:r>
            <a:endParaRPr lang="en-US" altLang="zh-CN" sz="3200" dirty="0">
              <a:solidFill>
                <a:srgbClr val="FF0000"/>
              </a:solidFill>
            </a:endParaRPr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3</a:t>
            </a:r>
            <a:r>
              <a:rPr lang="zh-CN" altLang="en-US" sz="3200" dirty="0"/>
              <a:t>：循环群是否存在统一的规律性？</a:t>
            </a:r>
            <a:endParaRPr lang="en-US" altLang="zh-CN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2465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F17BFF2-2CE5-394C-8925-C16CC71A7288}" type="slidenum">
              <a:rPr lang="en-US" altLang="zh-CN"/>
              <a:pPr/>
              <a:t>15</a:t>
            </a:fld>
            <a:endParaRPr lang="en-US" altLang="zh-CN"/>
          </a:p>
        </p:txBody>
      </p:sp>
      <p:grpSp>
        <p:nvGrpSpPr>
          <p:cNvPr id="8" name="组合 7"/>
          <p:cNvGrpSpPr/>
          <p:nvPr/>
        </p:nvGrpSpPr>
        <p:grpSpPr>
          <a:xfrm>
            <a:off x="493713" y="3513286"/>
            <a:ext cx="8432800" cy="2940050"/>
            <a:chOff x="493713" y="3513286"/>
            <a:chExt cx="8432800" cy="29400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713" y="3513286"/>
              <a:ext cx="8432800" cy="294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" name="矩形 2"/>
            <p:cNvSpPr>
              <a:spLocks noChangeArrowheads="1"/>
            </p:cNvSpPr>
            <p:nvPr/>
          </p:nvSpPr>
          <p:spPr bwMode="auto">
            <a:xfrm>
              <a:off x="2954338" y="4348311"/>
              <a:ext cx="142875" cy="144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1" hangingPunct="1"/>
              <a:r>
                <a:rPr lang="zh-CN" altLang="en-US">
                  <a:latin typeface="华文楷体" charset="-122"/>
                  <a:ea typeface="华文楷体" charset="-122"/>
                </a:rPr>
                <a:t>幂</a:t>
              </a: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750" y="4267349"/>
              <a:ext cx="438150" cy="328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4981575" y="3922861"/>
              <a:ext cx="1103313" cy="21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1" hangingPunct="1"/>
              <a:r>
                <a:rPr lang="zh-CN" altLang="en-US" sz="1900">
                  <a:latin typeface="华文楷体" charset="-122"/>
                  <a:ea typeface="华文楷体" charset="-122"/>
                </a:rPr>
                <a:t>自然成立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循环群的子群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13137"/>
            <a:ext cx="8153400" cy="4405982"/>
          </a:xfrm>
        </p:spPr>
      </p:pic>
    </p:spTree>
    <p:extLst>
      <p:ext uri="{BB962C8B-B14F-4D97-AF65-F5344CB8AC3E}">
        <p14:creationId xmlns:p14="http://schemas.microsoft.com/office/powerpoint/2010/main" val="1709795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FC7F717-B90B-554C-AC61-5C931C563E31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循环群的子群（续）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49355"/>
            <a:ext cx="7390862" cy="4495800"/>
          </a:xfrm>
        </p:spPr>
      </p:pic>
    </p:spTree>
    <p:extLst>
      <p:ext uri="{BB962C8B-B14F-4D97-AF65-F5344CB8AC3E}">
        <p14:creationId xmlns:p14="http://schemas.microsoft.com/office/powerpoint/2010/main" val="1759511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0E38685-F037-4448-80FF-52123DF8118E}" type="slidenum">
              <a:rPr lang="en-US" altLang="zh-CN"/>
              <a:pPr/>
              <a:t>17</a:t>
            </a:fld>
            <a:endParaRPr lang="en-US" altLang="zh-CN"/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98" y="1700808"/>
            <a:ext cx="85725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386845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：什么是循环群？</a:t>
            </a:r>
            <a:endParaRPr lang="en-US" altLang="zh-CN" sz="3200" dirty="0"/>
          </a:p>
          <a:p>
            <a:pPr lvl="1"/>
            <a:r>
              <a:rPr lang="zh-CN" altLang="en-US" sz="2800" dirty="0">
                <a:solidFill>
                  <a:srgbClr val="2E2E99"/>
                </a:solidFill>
              </a:rPr>
              <a:t>看通过某个元素（生成元）生成所有元素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/>
            <a:r>
              <a:rPr lang="zh-CN" altLang="en-US" sz="2800" dirty="0">
                <a:solidFill>
                  <a:srgbClr val="2E2E99"/>
                </a:solidFill>
                <a:latin typeface="+mn-ea"/>
              </a:rPr>
              <a:t>无限循环群有两个生成元，有限循环群有</a:t>
            </a:r>
            <a:r>
              <a:rPr lang="el-GR" altLang="zh-CN" sz="2800" dirty="0">
                <a:solidFill>
                  <a:srgbClr val="2E2E99"/>
                </a:solidFill>
                <a:latin typeface="+mn-ea"/>
              </a:rPr>
              <a:t>Φ</a:t>
            </a:r>
            <a:r>
              <a:rPr lang="en-US" altLang="zh-CN" sz="2800" dirty="0">
                <a:solidFill>
                  <a:srgbClr val="2E2E99"/>
                </a:solidFill>
                <a:latin typeface="+mn-ea"/>
              </a:rPr>
              <a:t>(n)</a:t>
            </a:r>
            <a:r>
              <a:rPr lang="zh-CN" altLang="en-US" sz="2800" dirty="0">
                <a:solidFill>
                  <a:srgbClr val="2E2E99"/>
                </a:solidFill>
                <a:latin typeface="+mn-ea"/>
              </a:rPr>
              <a:t>个生成元</a:t>
            </a:r>
            <a:endParaRPr lang="en-US" altLang="zh-CN" sz="2800" dirty="0">
              <a:solidFill>
                <a:srgbClr val="2E2E99"/>
              </a:solidFill>
              <a:latin typeface="+mn-ea"/>
            </a:endParaRPr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：循环群的子群是否存在、如何构造？</a:t>
            </a:r>
            <a:endParaRPr lang="en-US" altLang="zh-CN" sz="3200" dirty="0"/>
          </a:p>
          <a:p>
            <a:pPr lvl="1"/>
            <a:r>
              <a:rPr lang="zh-CN" altLang="en-US" sz="2800" dirty="0">
                <a:solidFill>
                  <a:srgbClr val="2E2E99"/>
                </a:solidFill>
              </a:rPr>
              <a:t>对于</a:t>
            </a:r>
            <a:r>
              <a:rPr lang="en-US" altLang="zh-CN" sz="2800" dirty="0">
                <a:solidFill>
                  <a:srgbClr val="2E2E99"/>
                </a:solidFill>
              </a:rPr>
              <a:t>n</a:t>
            </a:r>
            <a:r>
              <a:rPr lang="zh-CN" altLang="en-US" sz="2800" dirty="0">
                <a:solidFill>
                  <a:srgbClr val="2E2E99"/>
                </a:solidFill>
              </a:rPr>
              <a:t>阶循环以及</a:t>
            </a:r>
            <a:r>
              <a:rPr lang="en-US" altLang="zh-CN" sz="2800" dirty="0">
                <a:solidFill>
                  <a:srgbClr val="2E2E99"/>
                </a:solidFill>
              </a:rPr>
              <a:t>n</a:t>
            </a:r>
            <a:r>
              <a:rPr lang="zh-CN" altLang="en-US" sz="2800" dirty="0">
                <a:solidFill>
                  <a:srgbClr val="2E2E99"/>
                </a:solidFill>
              </a:rPr>
              <a:t>的因子</a:t>
            </a:r>
            <a:r>
              <a:rPr lang="en-US" altLang="zh-CN" sz="2800" dirty="0">
                <a:solidFill>
                  <a:srgbClr val="2E2E99"/>
                </a:solidFill>
              </a:rPr>
              <a:t>d</a:t>
            </a:r>
            <a:r>
              <a:rPr lang="zh-CN" altLang="en-US" sz="2800" dirty="0">
                <a:solidFill>
                  <a:srgbClr val="2E2E99"/>
                </a:solidFill>
              </a:rPr>
              <a:t>，恰有一个</a:t>
            </a:r>
            <a:r>
              <a:rPr lang="en-US" altLang="zh-CN" sz="2800" dirty="0">
                <a:solidFill>
                  <a:srgbClr val="2E2E99"/>
                </a:solidFill>
              </a:rPr>
              <a:t>d</a:t>
            </a:r>
            <a:r>
              <a:rPr lang="zh-CN" altLang="en-US" sz="2800" dirty="0">
                <a:solidFill>
                  <a:srgbClr val="2E2E99"/>
                </a:solidFill>
              </a:rPr>
              <a:t>阶子群，为</a:t>
            </a:r>
            <a:r>
              <a:rPr lang="en-US" altLang="zh-CN" sz="2800" dirty="0">
                <a:solidFill>
                  <a:srgbClr val="2E2E99"/>
                </a:solidFill>
              </a:rPr>
              <a:t>&lt;a</a:t>
            </a:r>
            <a:r>
              <a:rPr lang="en-US" altLang="zh-CN" sz="2800" baseline="30000" dirty="0">
                <a:solidFill>
                  <a:srgbClr val="2E2E99"/>
                </a:solidFill>
              </a:rPr>
              <a:t>n/d</a:t>
            </a:r>
            <a:r>
              <a:rPr lang="en-US" altLang="zh-CN" sz="2800" dirty="0">
                <a:solidFill>
                  <a:srgbClr val="2E2E99"/>
                </a:solidFill>
              </a:rPr>
              <a:t>&gt;</a:t>
            </a:r>
          </a:p>
          <a:p>
            <a:r>
              <a:rPr lang="zh-CN" altLang="en-US" sz="3200" dirty="0">
                <a:solidFill>
                  <a:srgbClr val="FF0000"/>
                </a:solidFill>
              </a:rPr>
              <a:t>问题</a:t>
            </a:r>
            <a:r>
              <a:rPr lang="en-US" altLang="zh-CN" sz="3200" dirty="0">
                <a:solidFill>
                  <a:srgbClr val="FF0000"/>
                </a:solidFill>
              </a:rPr>
              <a:t>3</a:t>
            </a:r>
            <a:r>
              <a:rPr lang="zh-CN" altLang="en-US" sz="3200" dirty="0">
                <a:solidFill>
                  <a:srgbClr val="FF0000"/>
                </a:solidFill>
              </a:rPr>
              <a:t>：循环群是否存在统一的规律性？</a:t>
            </a:r>
            <a:endParaRPr lang="en-US" altLang="zh-CN" sz="3200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049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B01DF1D-AAB9-894B-9318-A1D527F8E132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群同构与同构映射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645109"/>
            <a:ext cx="8153400" cy="4405982"/>
          </a:xfrm>
        </p:spPr>
      </p:pic>
    </p:spTree>
    <p:extLst>
      <p:ext uri="{BB962C8B-B14F-4D97-AF65-F5344CB8AC3E}">
        <p14:creationId xmlns:p14="http://schemas.microsoft.com/office/powerpoint/2010/main" val="80903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：什么叫做群的子群，如何判别之？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非空子集 </a:t>
            </a:r>
            <a:r>
              <a:rPr lang="en-US" altLang="zh-CN" sz="2800" dirty="0">
                <a:solidFill>
                  <a:srgbClr val="2E2E99"/>
                </a:solidFill>
              </a:rPr>
              <a:t>+ </a:t>
            </a:r>
            <a:r>
              <a:rPr lang="zh-CN" altLang="en-US" sz="2800" dirty="0">
                <a:solidFill>
                  <a:srgbClr val="2E2E99"/>
                </a:solidFill>
              </a:rPr>
              <a:t>封闭、结合律、单位元、逆元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判定：根据定义或三个判定定理</a:t>
            </a:r>
          </a:p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：子群一定存在么，若存在则满足什么性质？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900" dirty="0">
                <a:solidFill>
                  <a:srgbClr val="2E2E99"/>
                </a:solidFill>
              </a:rPr>
              <a:t>一定存在平凡子群</a:t>
            </a:r>
            <a:endParaRPr lang="zh-CN" altLang="en-US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子群</a:t>
            </a:r>
            <a:r>
              <a:rPr lang="en-US" altLang="zh-CN" sz="2800" dirty="0">
                <a:solidFill>
                  <a:srgbClr val="2E2E99"/>
                </a:solidFill>
              </a:rPr>
              <a:t>H</a:t>
            </a:r>
            <a:r>
              <a:rPr lang="zh-CN" altLang="en-US" sz="2800" dirty="0">
                <a:solidFill>
                  <a:srgbClr val="2E2E99"/>
                </a:solidFill>
              </a:rPr>
              <a:t>的所有陪集构成母群</a:t>
            </a:r>
            <a:r>
              <a:rPr lang="en-US" altLang="zh-CN" sz="2800" dirty="0">
                <a:solidFill>
                  <a:srgbClr val="2E2E99"/>
                </a:solidFill>
              </a:rPr>
              <a:t>G</a:t>
            </a:r>
            <a:r>
              <a:rPr lang="zh-CN" altLang="en-US" sz="2800" dirty="0">
                <a:solidFill>
                  <a:srgbClr val="2E2E99"/>
                </a:solidFill>
              </a:rPr>
              <a:t>的一个划分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拉格朗日定理及其推论：有限群的子群阶是母群阶的因子、有限质数阶群没有非平凡子群、有限质数阶群一定是循环群</a:t>
            </a:r>
            <a:endParaRPr lang="en-US" altLang="zh-CN" sz="2800" dirty="0">
              <a:solidFill>
                <a:srgbClr val="2E2E99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1077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587C22E-B178-F64F-89CB-F5367C61346C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96306" y="1340768"/>
            <a:ext cx="8496174" cy="5112568"/>
          </a:xfrm>
          <a:blipFill rotWithShape="0">
            <a:blip r:embed="rId3"/>
            <a:stretch>
              <a:fillRect l="-717"/>
            </a:stretch>
          </a:blipFill>
          <a:extLst/>
        </p:spPr>
        <p:txBody>
          <a:bodyPr/>
          <a:lstStyle/>
          <a:p>
            <a:r>
              <a:rPr lang="zh-CN" altLang="en-US" dirty="0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群同态与同态映射</a:t>
            </a:r>
          </a:p>
        </p:txBody>
      </p:sp>
    </p:spTree>
    <p:extLst>
      <p:ext uri="{BB962C8B-B14F-4D97-AF65-F5344CB8AC3E}">
        <p14:creationId xmlns:p14="http://schemas.microsoft.com/office/powerpoint/2010/main" val="1449943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3A459D7-D643-F143-A702-D863141E7F27}" type="slidenum">
              <a:rPr lang="en-US" altLang="zh-CN"/>
              <a:pPr/>
              <a:t>21</a:t>
            </a:fld>
            <a:endParaRPr lang="en-US" altLang="zh-CN"/>
          </a:p>
        </p:txBody>
      </p:sp>
      <p:pic>
        <p:nvPicPr>
          <p:cNvPr id="440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6840537" cy="282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群同态与同态映射（续）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26" y="1516698"/>
            <a:ext cx="8529043" cy="460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34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C80B7CE-3A99-624C-9CC2-65C00F9F937F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340768"/>
            <a:ext cx="8747694" cy="4608512"/>
          </a:xfrm>
          <a:blipFill rotWithShape="0">
            <a:blip r:embed="rId3"/>
            <a:stretch>
              <a:fillRect l="-1603" r="-1394" b="-529"/>
            </a:stretch>
          </a:blipFill>
          <a:extLst/>
        </p:spPr>
        <p:txBody>
          <a:bodyPr/>
          <a:lstStyle/>
          <a:p>
            <a:r>
              <a:rPr lang="zh-CN" altLang="en-US" dirty="0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无限循环群的同构群</a:t>
            </a:r>
          </a:p>
        </p:txBody>
      </p:sp>
    </p:spTree>
    <p:extLst>
      <p:ext uri="{BB962C8B-B14F-4D97-AF65-F5344CB8AC3E}">
        <p14:creationId xmlns:p14="http://schemas.microsoft.com/office/powerpoint/2010/main" val="1605233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857F423-FA87-6648-8E3E-7564C244D1CF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340768"/>
            <a:ext cx="8747694" cy="5040560"/>
          </a:xfrm>
          <a:blipFill rotWithShape="0">
            <a:blip r:embed="rId3"/>
            <a:srcRect/>
            <a:stretch>
              <a:fillRect l="-697" r="-1185" b="-2796"/>
            </a:stretch>
          </a:blipFill>
          <a:extLst/>
        </p:spPr>
        <p:txBody>
          <a:bodyPr/>
          <a:lstStyle/>
          <a:p>
            <a:r>
              <a:rPr lang="zh-CN" altLang="en-US" dirty="0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有限循环群的同构群</a:t>
            </a:r>
          </a:p>
        </p:txBody>
      </p:sp>
    </p:spTree>
    <p:extLst>
      <p:ext uri="{BB962C8B-B14F-4D97-AF65-F5344CB8AC3E}">
        <p14:creationId xmlns:p14="http://schemas.microsoft.com/office/powerpoint/2010/main" val="672139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1943100" y="4221163"/>
            <a:ext cx="5184775" cy="6477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4276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2C2DBD4-F693-F440-9F28-753D17845513}" type="slidenum">
              <a:rPr lang="en-US" altLang="zh-CN"/>
              <a:pPr/>
              <a:t>24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340768"/>
            <a:ext cx="8747694" cy="4594448"/>
          </a:xfrm>
          <a:blipFill rotWithShape="0">
            <a:blip r:embed="rId3"/>
            <a:stretch>
              <a:fillRect l="-697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循环群的同构群</a:t>
            </a:r>
          </a:p>
        </p:txBody>
      </p:sp>
    </p:spTree>
    <p:extLst>
      <p:ext uri="{BB962C8B-B14F-4D97-AF65-F5344CB8AC3E}">
        <p14:creationId xmlns:p14="http://schemas.microsoft.com/office/powerpoint/2010/main" val="3299687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：什么是循环群？</a:t>
            </a:r>
            <a:endParaRPr lang="en-US" altLang="zh-CN" sz="3200" dirty="0"/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通过某个元素（生成元）生成所有元素</a:t>
            </a:r>
            <a:endParaRPr lang="en-US" altLang="zh-CN" sz="2900" dirty="0">
              <a:solidFill>
                <a:srgbClr val="2E2E99"/>
              </a:solidFill>
            </a:endParaRPr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无限循环群有两个生成元，有限循环群有</a:t>
            </a:r>
            <a:r>
              <a:rPr lang="el-GR" altLang="zh-CN" sz="2900" dirty="0">
                <a:solidFill>
                  <a:srgbClr val="2E2E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Φ</a:t>
            </a:r>
            <a:r>
              <a:rPr lang="en-US" altLang="zh-CN" sz="2900" dirty="0">
                <a:solidFill>
                  <a:srgbClr val="2E2E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(n)</a:t>
            </a:r>
            <a:r>
              <a:rPr lang="zh-CN" altLang="en-US" sz="2900" dirty="0">
                <a:solidFill>
                  <a:srgbClr val="2E2E9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个生成元</a:t>
            </a:r>
            <a:endParaRPr lang="en-US" altLang="zh-CN" sz="2900" dirty="0">
              <a:solidFill>
                <a:srgbClr val="2E2E99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：循环群的子群是否存在、如何构造？</a:t>
            </a:r>
            <a:endParaRPr lang="en-US" altLang="zh-CN" sz="3200" dirty="0"/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对于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阶循环以及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的因子</a:t>
            </a:r>
            <a:r>
              <a:rPr lang="en-US" altLang="zh-CN" sz="2900" dirty="0">
                <a:solidFill>
                  <a:srgbClr val="2E2E99"/>
                </a:solidFill>
              </a:rPr>
              <a:t>d</a:t>
            </a:r>
            <a:r>
              <a:rPr lang="zh-CN" altLang="en-US" sz="2900" dirty="0">
                <a:solidFill>
                  <a:srgbClr val="2E2E99"/>
                </a:solidFill>
              </a:rPr>
              <a:t>，恰有一个</a:t>
            </a:r>
            <a:r>
              <a:rPr lang="en-US" altLang="zh-CN" sz="2900" dirty="0">
                <a:solidFill>
                  <a:srgbClr val="2E2E99"/>
                </a:solidFill>
              </a:rPr>
              <a:t>d</a:t>
            </a:r>
            <a:r>
              <a:rPr lang="zh-CN" altLang="en-US" sz="2900" dirty="0">
                <a:solidFill>
                  <a:srgbClr val="2E2E99"/>
                </a:solidFill>
              </a:rPr>
              <a:t>阶子群，为</a:t>
            </a:r>
            <a:r>
              <a:rPr lang="en-US" altLang="zh-CN" sz="2900" dirty="0">
                <a:solidFill>
                  <a:srgbClr val="2E2E99"/>
                </a:solidFill>
              </a:rPr>
              <a:t>&lt;a</a:t>
            </a:r>
            <a:r>
              <a:rPr lang="en-US" altLang="zh-CN" sz="2900" baseline="30000" dirty="0">
                <a:solidFill>
                  <a:srgbClr val="2E2E99"/>
                </a:solidFill>
              </a:rPr>
              <a:t>n/d</a:t>
            </a:r>
            <a:r>
              <a:rPr lang="en-US" altLang="zh-CN" sz="2900" dirty="0">
                <a:solidFill>
                  <a:srgbClr val="2E2E99"/>
                </a:solidFill>
              </a:rPr>
              <a:t>&gt;</a:t>
            </a:r>
            <a:endParaRPr lang="en-US" altLang="zh-CN" sz="2900" dirty="0"/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3</a:t>
            </a:r>
            <a:r>
              <a:rPr lang="zh-CN" altLang="en-US" sz="3200" dirty="0"/>
              <a:t>：循环群是否存在统一的规律性？</a:t>
            </a:r>
            <a:endParaRPr lang="en-US" altLang="zh-CN" sz="3200" dirty="0"/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无限循环群皆与整数加群同构，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阶有限群循环群皆与模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加法群同构</a:t>
            </a:r>
            <a:endParaRPr lang="en-US" altLang="zh-CN" sz="2900" dirty="0">
              <a:solidFill>
                <a:srgbClr val="2E2E99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25823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例：群的直积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charset="0"/>
              </a:rPr>
              <a:t>给定两个群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: (S,   </a:t>
            </a:r>
            <a:r>
              <a:rPr lang="en-US" altLang="zh-CN" sz="2800" b="1" dirty="0">
                <a:latin typeface="Times New Roman" charset="0"/>
                <a:ea typeface="Arial Unicode MS" charset="0"/>
                <a:cs typeface="Times New Roman" charset="0"/>
                <a:sym typeface="Wingdings" charset="0"/>
              </a:rPr>
              <a:t>⃘), (T,</a:t>
            </a:r>
            <a:r>
              <a:rPr lang="en-US" altLang="zh-CN" sz="2800" b="1" dirty="0">
                <a:latin typeface="Times New Roman" charset="0"/>
                <a:ea typeface="Batang" charset="0"/>
                <a:sym typeface="Times New Roman Special G1" charset="0"/>
              </a:rPr>
              <a:t>*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), </a:t>
            </a:r>
            <a:r>
              <a:rPr lang="zh-CN" altLang="en-US" sz="2800" b="1" dirty="0">
                <a:latin typeface="Times New Roman" charset="0"/>
                <a:sym typeface="Wingdings" charset="0"/>
              </a:rPr>
              <a:t>定义笛卡儿乘积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S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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T</a:t>
            </a:r>
            <a:r>
              <a:rPr lang="zh-CN" altLang="en-US" sz="2800" b="1" dirty="0">
                <a:latin typeface="Times New Roman" charset="0"/>
                <a:sym typeface="Wingdings" charset="0"/>
              </a:rPr>
              <a:t>上的运算</a:t>
            </a:r>
            <a:r>
              <a:rPr lang="zh-CN" altLang="en-US" sz="2000" b="1" dirty="0">
                <a:latin typeface="Times New Roman" charset="0"/>
                <a:ea typeface="Arial Unicode MS" charset="0"/>
                <a:sym typeface="Wingdings" charset="0"/>
              </a:rPr>
              <a:t>⊗</a:t>
            </a:r>
            <a:r>
              <a:rPr lang="zh-CN" altLang="en-US" sz="2800" b="1" dirty="0">
                <a:latin typeface="Times New Roman" charset="0"/>
                <a:sym typeface="Wingdings" charset="0"/>
              </a:rPr>
              <a:t>如下：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charset="0"/>
              <a:buNone/>
            </a:pPr>
            <a:r>
              <a:rPr lang="en-US" altLang="zh-CN" sz="2400" b="1" dirty="0">
                <a:latin typeface="Times New Roman" charset="0"/>
              </a:rPr>
              <a:t>&lt;s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,t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&gt; </a:t>
            </a:r>
            <a:r>
              <a:rPr lang="en-US" altLang="zh-CN" sz="2000" b="1" dirty="0">
                <a:latin typeface="Times New Roman" charset="0"/>
                <a:ea typeface="Arial Unicode MS" charset="0"/>
                <a:sym typeface="Wingdings" charset="0"/>
              </a:rPr>
              <a:t>⊗</a:t>
            </a:r>
            <a:r>
              <a:rPr lang="en-US" altLang="zh-CN" sz="2400" b="1" dirty="0">
                <a:latin typeface="Times New Roman" charset="0"/>
              </a:rPr>
              <a:t> &lt;s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,t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&gt; = &lt;s</a:t>
            </a:r>
            <a:r>
              <a:rPr lang="en-US" altLang="zh-CN" sz="2400" b="1" baseline="-25000" dirty="0">
                <a:latin typeface="Times New Roman" charset="0"/>
              </a:rPr>
              <a:t>1  </a:t>
            </a:r>
            <a:r>
              <a:rPr lang="en-US" altLang="zh-CN" sz="2400" b="1" dirty="0">
                <a:latin typeface="Times New Roman" charset="0"/>
                <a:ea typeface="Arial Unicode MS" charset="0"/>
                <a:sym typeface="Wingdings" charset="0"/>
              </a:rPr>
              <a:t>⃘</a:t>
            </a:r>
            <a:r>
              <a:rPr lang="en-US" altLang="zh-CN" sz="2400" b="1" dirty="0">
                <a:latin typeface="Times New Roman" charset="0"/>
              </a:rPr>
              <a:t>s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, t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*t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latin typeface="Times New Roman" charset="0"/>
              </a:rPr>
              <a:t>证明：</a:t>
            </a:r>
            <a:r>
              <a:rPr lang="en-US" altLang="zh-CN" sz="2800" b="1" dirty="0">
                <a:latin typeface="Times New Roman" charset="0"/>
              </a:rPr>
              <a:t>(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S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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T, </a:t>
            </a:r>
            <a:r>
              <a:rPr lang="en-US" altLang="zh-CN" sz="2000" b="1" dirty="0">
                <a:latin typeface="Times New Roman" charset="0"/>
                <a:ea typeface="Arial Unicode MS" charset="0"/>
                <a:sym typeface="Wingdings" charset="0"/>
              </a:rPr>
              <a:t>⊗</a:t>
            </a:r>
            <a:r>
              <a:rPr lang="en-US" altLang="zh-CN" sz="2800" b="1" dirty="0">
                <a:latin typeface="Times New Roman" charset="0"/>
                <a:ea typeface="Arial Unicode MS" charset="0"/>
                <a:sym typeface="Wingdings" charset="0"/>
              </a:rPr>
              <a:t>)</a:t>
            </a:r>
            <a:r>
              <a:rPr lang="zh-CN" altLang="en-US" sz="2800" b="1" dirty="0">
                <a:latin typeface="Times New Roman" charset="0"/>
                <a:sym typeface="Wingdings" charset="0"/>
              </a:rPr>
              <a:t>是群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charset="0"/>
                <a:sym typeface="Wingdings" charset="0"/>
              </a:rPr>
              <a:t>结合律：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&lt;(s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1 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  <a:ea typeface="Arial Unicode MS" charset="0"/>
                <a:sym typeface="Wingdings" charset="0"/>
              </a:rPr>
              <a:t>⃘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2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) 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  <a:ea typeface="Arial Unicode MS" charset="0"/>
                <a:sym typeface="Wingdings" charset="0"/>
              </a:rPr>
              <a:t>⃘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3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, (t</a:t>
            </a:r>
            <a:r>
              <a:rPr lang="en-US" altLang="zh-CN" sz="2400" baseline="-25000" dirty="0">
                <a:solidFill>
                  <a:schemeClr val="tx2"/>
                </a:solidFill>
                <a:latin typeface="Times New Roman" charset="0"/>
              </a:rPr>
              <a:t>1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*t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2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)*t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3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&gt;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charset="0"/>
              <a:buNone/>
            </a:pP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				=  &lt;s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1  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  <a:ea typeface="Arial Unicode MS" charset="0"/>
                <a:sym typeface="Wingdings" charset="0"/>
              </a:rPr>
              <a:t>⃘(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2  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  <a:ea typeface="Arial Unicode MS" charset="0"/>
                <a:sym typeface="Wingdings" charset="0"/>
              </a:rPr>
              <a:t>⃘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3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), 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1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*(t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2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*t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3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)&gt;</a:t>
            </a:r>
            <a:r>
              <a:rPr lang="en-US" altLang="zh-CN" sz="2400" b="1" dirty="0">
                <a:latin typeface="Times New Roman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charset="0"/>
              </a:rPr>
              <a:t>单位元素：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&lt;1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, 1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T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&gt;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charset="0"/>
              </a:rPr>
              <a:t>逆元素：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&lt;s, t&gt; </a:t>
            </a:r>
            <a:r>
              <a:rPr lang="zh-CN" altLang="en-US" sz="2400" b="1" dirty="0">
                <a:solidFill>
                  <a:schemeClr val="tx2"/>
                </a:solidFill>
                <a:latin typeface="Times New Roman" charset="0"/>
              </a:rPr>
              <a:t>的逆元素是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&lt;s</a:t>
            </a:r>
            <a:r>
              <a:rPr lang="en-US" altLang="zh-CN" sz="2400" b="1" baseline="30000" dirty="0">
                <a:solidFill>
                  <a:schemeClr val="tx2"/>
                </a:solidFill>
                <a:latin typeface="Times New Roman" charset="0"/>
              </a:rPr>
              <a:t>-1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, t</a:t>
            </a:r>
            <a:r>
              <a:rPr lang="en-US" altLang="zh-CN" sz="2400" b="1" baseline="30000" dirty="0">
                <a:solidFill>
                  <a:schemeClr val="tx2"/>
                </a:solidFill>
                <a:latin typeface="Times New Roman" charset="0"/>
              </a:rPr>
              <a:t>-1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&gt;</a:t>
            </a:r>
          </a:p>
          <a:p>
            <a:pPr lvl="2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charset="0"/>
              </a:rPr>
              <a:t>(</a:t>
            </a:r>
            <a:r>
              <a:rPr lang="zh-CN" altLang="en-US" sz="2400" b="1" dirty="0">
                <a:latin typeface="Times New Roman" charset="0"/>
              </a:rPr>
              <a:t>其中： </a:t>
            </a:r>
            <a:r>
              <a:rPr lang="en-US" altLang="zh-CN" sz="2400" b="1" dirty="0">
                <a:latin typeface="Times New Roman" charset="0"/>
              </a:rPr>
              <a:t>s, s</a:t>
            </a:r>
            <a:r>
              <a:rPr lang="en-US" altLang="zh-CN" sz="2400" b="1" baseline="30000" dirty="0">
                <a:latin typeface="Times New Roman" charset="0"/>
              </a:rPr>
              <a:t>-1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S,  t, t</a:t>
            </a:r>
            <a:r>
              <a:rPr lang="en-US" altLang="zh-CN" sz="2400" b="1" baseline="30000" dirty="0">
                <a:latin typeface="Times New Roman" charset="0"/>
              </a:rPr>
              <a:t>-1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T</a:t>
            </a:r>
            <a:r>
              <a:rPr lang="en-US" altLang="zh-CN" sz="2400" b="1" dirty="0">
                <a:latin typeface="Times New Roman" charset="0"/>
              </a:rPr>
              <a:t>)</a:t>
            </a:r>
          </a:p>
        </p:txBody>
      </p:sp>
      <p:sp>
        <p:nvSpPr>
          <p:cNvPr id="56324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37C97EE-5AAB-3445-92AB-07D929E63494}" type="slidenum">
              <a:rPr lang="en-US" altLang="zh-CN"/>
              <a:pPr/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000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0213"/>
            <a:ext cx="8064500" cy="4392612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dirty="0" err="1">
                <a:latin typeface="Times New Roman" charset="0"/>
              </a:rPr>
              <a:t>C</a:t>
            </a:r>
            <a:r>
              <a:rPr lang="en-US" altLang="zh-CN" sz="2800" b="1" baseline="-25000" dirty="0" err="1">
                <a:latin typeface="Times New Roman" charset="0"/>
              </a:rPr>
              <a:t>m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C</a:t>
            </a:r>
            <a:r>
              <a:rPr lang="en-US" altLang="zh-CN" sz="2800" b="1" baseline="-25000" dirty="0" err="1">
                <a:latin typeface="Times New Roman" charset="0"/>
                <a:sym typeface="Symbol" charset="2"/>
              </a:rPr>
              <a:t>n</a:t>
            </a:r>
            <a:r>
              <a:rPr lang="en-US" altLang="zh-CN" sz="2800" b="1" dirty="0" err="1">
                <a:latin typeface="Times New Roman" charset="0"/>
                <a:ea typeface="Arial Unicode MS" charset="0"/>
                <a:sym typeface="Symbol" charset="2"/>
              </a:rPr>
              <a:t>≅C</a:t>
            </a:r>
            <a:r>
              <a:rPr lang="en-US" altLang="zh-CN" sz="2800" b="1" baseline="-25000" dirty="0" err="1">
                <a:latin typeface="Times New Roman" charset="0"/>
                <a:ea typeface="Arial Unicode MS" charset="0"/>
                <a:sym typeface="Symbol" charset="2"/>
              </a:rPr>
              <a:t>mn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 </a:t>
            </a:r>
            <a:r>
              <a:rPr lang="en-US" altLang="zh-CN" sz="2800" b="1" i="1" dirty="0" err="1">
                <a:latin typeface="Times New Roman" charset="0"/>
                <a:sym typeface="Symbol" charset="2"/>
              </a:rPr>
              <a:t>iff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 m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与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n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互质。</a:t>
            </a:r>
            <a:r>
              <a:rPr lang="zh-CN" altLang="en-US" sz="21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其中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charset="0"/>
                <a:sym typeface="Symbol" charset="2"/>
              </a:rPr>
              <a:t>C</a:t>
            </a:r>
            <a:r>
              <a:rPr lang="en-US" altLang="zh-CN" sz="2100" b="1" baseline="-25000" dirty="0" err="1">
                <a:solidFill>
                  <a:srgbClr val="FF0000"/>
                </a:solidFill>
                <a:latin typeface="Times New Roman" charset="0"/>
                <a:sym typeface="Symbol" charset="2"/>
              </a:rPr>
              <a:t>k</a:t>
            </a:r>
            <a:r>
              <a:rPr lang="zh-CN" altLang="en-US" sz="21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表示</a:t>
            </a:r>
            <a:r>
              <a:rPr lang="en-US" altLang="zh-CN" sz="21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k</a:t>
            </a:r>
            <a:r>
              <a:rPr lang="zh-CN" altLang="en-US" sz="21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阶循环群。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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若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m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与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互质，只需证明</a:t>
            </a:r>
            <a:r>
              <a:rPr lang="en-US" altLang="zh-CN" sz="2200" b="1" dirty="0" err="1">
                <a:latin typeface="Times New Roman" charset="0"/>
              </a:rPr>
              <a:t>C</a:t>
            </a:r>
            <a:r>
              <a:rPr lang="en-US" altLang="zh-CN" sz="2200" b="1" baseline="-25000" dirty="0" err="1">
                <a:latin typeface="Times New Roman" charset="0"/>
              </a:rPr>
              <a:t>m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C</a:t>
            </a:r>
            <a:r>
              <a:rPr lang="en-US" altLang="zh-CN" sz="2200" b="1" baseline="-25000" dirty="0" err="1">
                <a:latin typeface="Times New Roman" charset="0"/>
                <a:sym typeface="Symbol" charset="2"/>
              </a:rPr>
              <a:t>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含有阶为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mn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的元素。</a:t>
            </a:r>
          </a:p>
          <a:p>
            <a:pPr lvl="2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latin typeface="Times New Roman" charset="0"/>
                <a:sym typeface="Symbol" charset="2"/>
              </a:rPr>
              <a:t>(</a:t>
            </a:r>
            <a:r>
              <a:rPr lang="en-US" altLang="zh-CN" b="1" i="1" dirty="0" err="1">
                <a:latin typeface="Times New Roman" charset="0"/>
                <a:sym typeface="Symbol" charset="2"/>
              </a:rPr>
              <a:t>a,b</a:t>
            </a:r>
            <a:r>
              <a:rPr lang="en-US" altLang="zh-CN" b="1" dirty="0">
                <a:latin typeface="Times New Roman" charset="0"/>
                <a:sym typeface="Symbol" charset="2"/>
              </a:rPr>
              <a:t>)</a:t>
            </a:r>
            <a:r>
              <a:rPr lang="en-US" altLang="zh-CN" b="1" baseline="30000" dirty="0" err="1">
                <a:latin typeface="Times New Roman" charset="0"/>
                <a:sym typeface="Symbol" charset="2"/>
              </a:rPr>
              <a:t>mn</a:t>
            </a:r>
            <a:r>
              <a:rPr lang="en-US" altLang="zh-CN" b="1" baseline="30000" dirty="0">
                <a:latin typeface="Times New Roman" charset="0"/>
                <a:sym typeface="Symbol" charset="2"/>
              </a:rPr>
              <a:t> </a:t>
            </a:r>
            <a:r>
              <a:rPr lang="en-US" altLang="zh-CN" b="1" dirty="0">
                <a:latin typeface="Times New Roman" charset="0"/>
                <a:sym typeface="Symbol" charset="2"/>
              </a:rPr>
              <a:t>= e, </a:t>
            </a:r>
            <a:r>
              <a:rPr lang="zh-CN" altLang="en-US" b="1" dirty="0">
                <a:latin typeface="Times New Roman" charset="0"/>
                <a:sym typeface="Symbol" charset="2"/>
              </a:rPr>
              <a:t>其中</a:t>
            </a:r>
            <a:r>
              <a:rPr lang="en-US" altLang="zh-CN" b="1" i="1" dirty="0" err="1">
                <a:latin typeface="Times New Roman" charset="0"/>
                <a:sym typeface="Symbol" charset="2"/>
              </a:rPr>
              <a:t>a,b</a:t>
            </a:r>
            <a:r>
              <a:rPr lang="zh-CN" altLang="en-US" b="1" dirty="0">
                <a:latin typeface="Times New Roman" charset="0"/>
                <a:sym typeface="Symbol" charset="2"/>
              </a:rPr>
              <a:t>分别是</a:t>
            </a:r>
            <a:r>
              <a:rPr lang="en-US" altLang="zh-CN" b="1" dirty="0">
                <a:latin typeface="Times New Roman" charset="0"/>
              </a:rPr>
              <a:t>C</a:t>
            </a:r>
            <a:r>
              <a:rPr lang="en-US" altLang="zh-CN" b="1" baseline="-25000" dirty="0">
                <a:latin typeface="Times New Roman" charset="0"/>
              </a:rPr>
              <a:t>m</a:t>
            </a:r>
            <a:r>
              <a:rPr lang="zh-CN" altLang="en-US" b="1" dirty="0">
                <a:latin typeface="Times New Roman" charset="0"/>
                <a:sym typeface="Symbol" charset="2"/>
              </a:rPr>
              <a:t>和</a:t>
            </a:r>
            <a:r>
              <a:rPr lang="en-US" altLang="zh-CN" b="1" dirty="0">
                <a:latin typeface="Times New Roman" charset="0"/>
                <a:sym typeface="Symbol" charset="2"/>
              </a:rPr>
              <a:t>C</a:t>
            </a:r>
            <a:r>
              <a:rPr lang="en-US" altLang="zh-CN" b="1" baseline="-25000" dirty="0">
                <a:latin typeface="Times New Roman" charset="0"/>
                <a:sym typeface="Symbol" charset="2"/>
              </a:rPr>
              <a:t>n</a:t>
            </a:r>
            <a:r>
              <a:rPr lang="zh-CN" altLang="en-US" b="1" dirty="0">
                <a:latin typeface="Times New Roman" charset="0"/>
                <a:sym typeface="Symbol" charset="2"/>
              </a:rPr>
              <a:t>的生成元素。</a:t>
            </a:r>
          </a:p>
          <a:p>
            <a:pPr lvl="2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latin typeface="Times New Roman" charset="0"/>
                <a:sym typeface="Symbol" charset="2"/>
              </a:rPr>
              <a:t>若</a:t>
            </a:r>
            <a:r>
              <a:rPr lang="en-US" altLang="zh-CN" b="1" dirty="0">
                <a:latin typeface="Times New Roman" charset="0"/>
                <a:sym typeface="Symbol" charset="2"/>
              </a:rPr>
              <a:t>(</a:t>
            </a:r>
            <a:r>
              <a:rPr lang="en-US" altLang="zh-CN" b="1" i="1" dirty="0" err="1">
                <a:latin typeface="Times New Roman" charset="0"/>
                <a:sym typeface="Symbol" charset="2"/>
              </a:rPr>
              <a:t>a,b</a:t>
            </a:r>
            <a:r>
              <a:rPr lang="en-US" altLang="zh-CN" b="1" dirty="0">
                <a:latin typeface="Times New Roman" charset="0"/>
                <a:sym typeface="Symbol" charset="2"/>
              </a:rPr>
              <a:t>)</a:t>
            </a:r>
            <a:r>
              <a:rPr lang="en-US" altLang="zh-CN" b="1" baseline="30000" dirty="0">
                <a:latin typeface="Times New Roman" charset="0"/>
                <a:sym typeface="Symbol" charset="2"/>
              </a:rPr>
              <a:t>k </a:t>
            </a:r>
            <a:r>
              <a:rPr lang="en-US" altLang="zh-CN" b="1" dirty="0">
                <a:latin typeface="Times New Roman" charset="0"/>
                <a:sym typeface="Symbol" charset="2"/>
              </a:rPr>
              <a:t>= e, k</a:t>
            </a:r>
            <a:r>
              <a:rPr lang="zh-CN" altLang="en-US" b="1" dirty="0">
                <a:latin typeface="Times New Roman" charset="0"/>
                <a:sym typeface="Symbol" charset="2"/>
              </a:rPr>
              <a:t>必是</a:t>
            </a:r>
            <a:r>
              <a:rPr lang="en-US" altLang="zh-CN" b="1" dirty="0" err="1">
                <a:latin typeface="Times New Roman" charset="0"/>
                <a:sym typeface="Symbol" charset="2"/>
              </a:rPr>
              <a:t>m,n</a:t>
            </a:r>
            <a:r>
              <a:rPr lang="zh-CN" altLang="en-US" b="1" dirty="0">
                <a:latin typeface="Times New Roman" charset="0"/>
                <a:sym typeface="Symbol" charset="2"/>
              </a:rPr>
              <a:t>的公倍数，因</a:t>
            </a:r>
            <a:r>
              <a:rPr lang="en-US" altLang="zh-CN" b="1" dirty="0">
                <a:latin typeface="Times New Roman" charset="0"/>
                <a:sym typeface="Symbol" charset="2"/>
              </a:rPr>
              <a:t>m</a:t>
            </a:r>
            <a:r>
              <a:rPr lang="zh-CN" altLang="en-US" b="1" dirty="0">
                <a:latin typeface="Times New Roman" charset="0"/>
                <a:sym typeface="Symbol" charset="2"/>
              </a:rPr>
              <a:t>与</a:t>
            </a:r>
            <a:r>
              <a:rPr lang="en-US" altLang="zh-CN" b="1" dirty="0">
                <a:latin typeface="Times New Roman" charset="0"/>
                <a:sym typeface="Symbol" charset="2"/>
              </a:rPr>
              <a:t>n</a:t>
            </a:r>
            <a:r>
              <a:rPr lang="zh-CN" altLang="en-US" b="1" dirty="0">
                <a:latin typeface="Times New Roman" charset="0"/>
                <a:sym typeface="Symbol" charset="2"/>
              </a:rPr>
              <a:t>互质，故</a:t>
            </a:r>
            <a:r>
              <a:rPr lang="en-US" altLang="zh-CN" b="1" dirty="0">
                <a:latin typeface="Times New Roman" charset="0"/>
                <a:sym typeface="Symbol" charset="2"/>
              </a:rPr>
              <a:t>k </a:t>
            </a:r>
            <a:r>
              <a:rPr lang="zh-CN" altLang="en-US" b="1" dirty="0">
                <a:latin typeface="Times New Roman" charset="0"/>
                <a:sym typeface="Symbol" charset="2"/>
              </a:rPr>
              <a:t>是</a:t>
            </a:r>
            <a:r>
              <a:rPr lang="en-US" altLang="zh-CN" b="1" dirty="0" err="1">
                <a:latin typeface="Times New Roman" charset="0"/>
                <a:sym typeface="Symbol" charset="2"/>
              </a:rPr>
              <a:t>mn</a:t>
            </a:r>
            <a:r>
              <a:rPr lang="zh-CN" altLang="en-US" b="1" dirty="0">
                <a:latin typeface="Times New Roman" charset="0"/>
                <a:sym typeface="Symbol" charset="2"/>
              </a:rPr>
              <a:t>的倍数。所以，</a:t>
            </a:r>
            <a:r>
              <a:rPr lang="en-US" altLang="zh-CN" b="1" dirty="0">
                <a:latin typeface="Times New Roman" charset="0"/>
                <a:sym typeface="Wingdings" charset="0"/>
              </a:rPr>
              <a:t>(</a:t>
            </a:r>
            <a:r>
              <a:rPr lang="en-US" altLang="zh-CN" b="1" i="1" dirty="0" err="1">
                <a:latin typeface="Times New Roman" charset="0"/>
                <a:sym typeface="Wingdings" charset="0"/>
              </a:rPr>
              <a:t>a,b</a:t>
            </a:r>
            <a:r>
              <a:rPr lang="en-US" altLang="zh-CN" b="1" dirty="0">
                <a:latin typeface="Times New Roman" charset="0"/>
                <a:sym typeface="Wingdings" charset="0"/>
              </a:rPr>
              <a:t>)</a:t>
            </a:r>
            <a:r>
              <a:rPr lang="zh-CN" altLang="en-US" b="1" dirty="0">
                <a:latin typeface="Times New Roman" charset="0"/>
                <a:sym typeface="Wingdings" charset="0"/>
              </a:rPr>
              <a:t>的阶是</a:t>
            </a:r>
            <a:r>
              <a:rPr lang="en-US" altLang="zh-CN" b="1" dirty="0" err="1">
                <a:latin typeface="Times New Roman" charset="0"/>
                <a:sym typeface="Wingdings" charset="0"/>
              </a:rPr>
              <a:t>mn</a:t>
            </a:r>
            <a:r>
              <a:rPr lang="zh-CN" altLang="en-US" b="1" dirty="0">
                <a:latin typeface="Times New Roman" charset="0"/>
                <a:sym typeface="Wingdings" charset="0"/>
              </a:rPr>
              <a:t>。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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若</a:t>
            </a:r>
            <a:r>
              <a:rPr lang="en-US" altLang="zh-CN" sz="2200" b="1" dirty="0" err="1">
                <a:latin typeface="Times New Roman" charset="0"/>
              </a:rPr>
              <a:t>C</a:t>
            </a:r>
            <a:r>
              <a:rPr lang="en-US" altLang="zh-CN" sz="2200" b="1" baseline="-25000" dirty="0" err="1">
                <a:latin typeface="Times New Roman" charset="0"/>
              </a:rPr>
              <a:t>m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C</a:t>
            </a:r>
            <a:r>
              <a:rPr lang="en-US" altLang="zh-CN" sz="2200" b="1" baseline="-25000" dirty="0" err="1">
                <a:latin typeface="Times New Roman" charset="0"/>
                <a:sym typeface="Symbol" charset="2"/>
              </a:rPr>
              <a:t>n</a:t>
            </a:r>
            <a:r>
              <a:rPr lang="en-US" altLang="zh-CN" sz="2200" b="1" dirty="0" err="1">
                <a:latin typeface="Times New Roman" charset="0"/>
                <a:ea typeface="Arial Unicode MS" charset="0"/>
                <a:sym typeface="Symbol" charset="2"/>
              </a:rPr>
              <a:t>≅C</a:t>
            </a:r>
            <a:r>
              <a:rPr lang="en-US" altLang="zh-CN" sz="2200" b="1" baseline="-25000" dirty="0" err="1">
                <a:latin typeface="Times New Roman" charset="0"/>
                <a:ea typeface="Arial Unicode MS" charset="0"/>
                <a:sym typeface="Symbol" charset="2"/>
              </a:rPr>
              <a:t>mn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，则</a:t>
            </a:r>
            <a:r>
              <a:rPr lang="en-US" altLang="zh-CN" sz="2200" b="1" dirty="0" err="1">
                <a:latin typeface="Times New Roman" charset="0"/>
              </a:rPr>
              <a:t>C</a:t>
            </a:r>
            <a:r>
              <a:rPr lang="en-US" altLang="zh-CN" sz="2200" b="1" baseline="-25000" dirty="0" err="1">
                <a:latin typeface="Times New Roman" charset="0"/>
              </a:rPr>
              <a:t>m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C</a:t>
            </a:r>
            <a:r>
              <a:rPr lang="en-US" altLang="zh-CN" sz="2200" b="1" baseline="-25000" dirty="0" err="1">
                <a:latin typeface="Times New Roman" charset="0"/>
                <a:sym typeface="Symbol" charset="2"/>
              </a:rPr>
              <a:t>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是循环群，设其生成元是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s,t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则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s,t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的阶是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mn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若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gcd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m,n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)=k&gt;1,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则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s,t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</a:t>
            </a:r>
            <a:r>
              <a:rPr lang="en-US" altLang="zh-CN" sz="2200" b="1" baseline="30000" dirty="0" err="1">
                <a:latin typeface="Times New Roman" charset="0"/>
                <a:sym typeface="Symbol" charset="2"/>
              </a:rPr>
              <a:t>mn</a:t>
            </a:r>
            <a:r>
              <a:rPr lang="en-US" altLang="zh-CN" sz="2200" b="1" baseline="30000" dirty="0">
                <a:latin typeface="Times New Roman" charset="0"/>
                <a:sym typeface="Symbol" charset="2"/>
              </a:rPr>
              <a:t>/k 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=e,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这与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s,t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的阶是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mn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矛盾</a:t>
            </a:r>
            <a:r>
              <a:rPr lang="zh-CN" altLang="en-US" sz="2200" dirty="0">
                <a:latin typeface="Times New Roman" charset="0"/>
                <a:sym typeface="Symbol" charset="2"/>
              </a:rPr>
              <a:t>。</a:t>
            </a:r>
            <a:endParaRPr lang="en-US" altLang="zh-CN" sz="2200" dirty="0">
              <a:latin typeface="Times New Roman" charset="0"/>
              <a:sym typeface="Symbol" charset="2"/>
            </a:endParaRP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 flipH="1" flipV="1">
            <a:off x="6156325" y="5357813"/>
            <a:ext cx="215900" cy="3603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386388" y="5818188"/>
            <a:ext cx="2362200" cy="454025"/>
          </a:xfrm>
          <a:prstGeom prst="rect">
            <a:avLst/>
          </a:prstGeom>
          <a:solidFill>
            <a:srgbClr val="C0C0C0"/>
          </a:solidFill>
          <a:ln w="57150" cmpd="thickThin">
            <a:solidFill>
              <a:srgbClr val="969696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8"/>
              </a:schemeClr>
            </a:prst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0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0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>
                <a:latin typeface="Times New Roman" charset="0"/>
              </a:rPr>
              <a:t>注意：</a:t>
            </a:r>
            <a:r>
              <a:rPr kumimoji="1" lang="en-US" altLang="zh-CN" sz="2000">
                <a:latin typeface="Times New Roman" charset="0"/>
              </a:rPr>
              <a:t>s</a:t>
            </a:r>
            <a:r>
              <a:rPr kumimoji="1" lang="en-US" altLang="zh-CN" sz="2000" baseline="30000">
                <a:latin typeface="Times New Roman" charset="0"/>
              </a:rPr>
              <a:t>m</a:t>
            </a:r>
            <a:r>
              <a:rPr kumimoji="1" lang="en-US" altLang="zh-CN" sz="2000">
                <a:latin typeface="Times New Roman" charset="0"/>
              </a:rPr>
              <a:t>=e</a:t>
            </a:r>
            <a:r>
              <a:rPr kumimoji="1" lang="en-US" altLang="zh-CN" sz="2000" baseline="-25000">
                <a:latin typeface="Times New Roman" charset="0"/>
              </a:rPr>
              <a:t>1</a:t>
            </a:r>
            <a:r>
              <a:rPr kumimoji="1" lang="en-US" altLang="zh-CN" sz="2000">
                <a:latin typeface="Times New Roman" charset="0"/>
              </a:rPr>
              <a:t>, t</a:t>
            </a:r>
            <a:r>
              <a:rPr kumimoji="1" lang="en-US" altLang="zh-CN" sz="2000" baseline="30000">
                <a:latin typeface="Times New Roman" charset="0"/>
              </a:rPr>
              <a:t>n</a:t>
            </a:r>
            <a:r>
              <a:rPr kumimoji="1" lang="en-US" altLang="zh-CN" sz="2000">
                <a:latin typeface="Times New Roman" charset="0"/>
              </a:rPr>
              <a:t>=e</a:t>
            </a:r>
            <a:r>
              <a:rPr kumimoji="1" lang="en-US" altLang="zh-CN" sz="2000" baseline="-25000">
                <a:latin typeface="Times New Roman" charset="0"/>
              </a:rPr>
              <a:t>2</a:t>
            </a:r>
            <a:r>
              <a:rPr kumimoji="1" lang="en-US" altLang="zh-CN" sz="2000">
                <a:latin typeface="Times New Roman" charset="0"/>
              </a:rPr>
              <a:t>,</a:t>
            </a:r>
          </a:p>
        </p:txBody>
      </p:sp>
      <p:sp>
        <p:nvSpPr>
          <p:cNvPr id="5735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2A4FEEA-5595-214F-BB95-AFF123B800AA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例：循环群的直积</a:t>
            </a:r>
          </a:p>
        </p:txBody>
      </p:sp>
    </p:spTree>
    <p:extLst>
      <p:ext uri="{BB962C8B-B14F-4D97-AF65-F5344CB8AC3E}">
        <p14:creationId xmlns:p14="http://schemas.microsoft.com/office/powerpoint/2010/main" val="6686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07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0213"/>
            <a:ext cx="8064500" cy="4537099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dirty="0">
                <a:latin typeface="Times New Roman" charset="0"/>
              </a:rPr>
              <a:t>C</a:t>
            </a:r>
            <a:r>
              <a:rPr lang="en-US" altLang="zh-CN" sz="2800" b="1" i="1" baseline="-25000" dirty="0">
                <a:latin typeface="Times New Roman" charset="0"/>
              </a:rPr>
              <a:t>n</a:t>
            </a:r>
            <a:r>
              <a:rPr lang="zh-CN" altLang="en-US" sz="2800" b="1" dirty="0">
                <a:latin typeface="Times New Roman" charset="0"/>
              </a:rPr>
              <a:t>中元素按其阶分类，</a:t>
            </a:r>
            <a:r>
              <a:rPr lang="en-US" altLang="zh-CN" sz="2800" b="1" i="1" dirty="0">
                <a:latin typeface="Times New Roman" charset="0"/>
              </a:rPr>
              <a:t>d</a:t>
            </a:r>
            <a:r>
              <a:rPr lang="zh-CN" altLang="en-US" sz="2800" b="1" dirty="0">
                <a:latin typeface="Times New Roman" charset="0"/>
              </a:rPr>
              <a:t>阶元素共有</a:t>
            </a:r>
            <a:r>
              <a:rPr lang="el-GR" altLang="zh-CN" sz="2800" b="1" dirty="0">
                <a:latin typeface="Times New Roman" charset="0"/>
              </a:rPr>
              <a:t>φ</a:t>
            </a:r>
            <a:r>
              <a:rPr lang="en-US" altLang="zh-CN" sz="2800" b="1" dirty="0">
                <a:latin typeface="Times New Roman" charset="0"/>
              </a:rPr>
              <a:t>(</a:t>
            </a:r>
            <a:r>
              <a:rPr lang="en-US" altLang="zh-CN" sz="2800" b="1" i="1" dirty="0">
                <a:latin typeface="Times New Roman" charset="0"/>
              </a:rPr>
              <a:t>d</a:t>
            </a:r>
            <a:r>
              <a:rPr lang="en-US" altLang="zh-CN" sz="2800" b="1" dirty="0">
                <a:latin typeface="Times New Roman" charset="0"/>
              </a:rPr>
              <a:t>)</a:t>
            </a:r>
            <a:r>
              <a:rPr lang="zh-CN" altLang="en-US" sz="2800" b="1" dirty="0">
                <a:latin typeface="Times New Roman" charset="0"/>
              </a:rPr>
              <a:t>个，</a:t>
            </a:r>
            <a:r>
              <a:rPr lang="en-US" altLang="zh-CN" sz="2800" b="1" i="1" dirty="0" err="1">
                <a:latin typeface="Times New Roman" charset="0"/>
              </a:rPr>
              <a:t>d</a:t>
            </a:r>
            <a:r>
              <a:rPr lang="en-US" altLang="zh-CN" sz="2800" b="1" dirty="0" err="1">
                <a:latin typeface="Times New Roman" charset="0"/>
              </a:rPr>
              <a:t>|</a:t>
            </a:r>
            <a:r>
              <a:rPr lang="en-US" altLang="zh-CN" sz="2800" b="1" i="1" dirty="0" err="1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.</a:t>
            </a:r>
          </a:p>
          <a:p>
            <a:pPr lvl="2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dirty="0">
              <a:latin typeface="Times New Roman" charset="0"/>
              <a:sym typeface="Symbol" charset="2"/>
            </a:endParaRPr>
          </a:p>
          <a:p>
            <a:pPr lvl="2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dirty="0">
              <a:latin typeface="Times New Roman" charset="0"/>
              <a:sym typeface="Symbol" charset="2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i="1" dirty="0">
                <a:latin typeface="Times New Roman" charset="0"/>
              </a:rPr>
              <a:t>n</a:t>
            </a:r>
            <a:r>
              <a:rPr lang="zh-CN" altLang="en-US" sz="2400" dirty="0">
                <a:latin typeface="Tahoma" pitchFamily="34" charset="0"/>
              </a:rPr>
              <a:t>的每个因子</a:t>
            </a:r>
            <a:r>
              <a:rPr lang="en-US" altLang="zh-CN" sz="2400" i="1" dirty="0">
                <a:latin typeface="Times New Roman" charset="0"/>
              </a:rPr>
              <a:t>d</a:t>
            </a:r>
            <a:r>
              <a:rPr lang="zh-CN" altLang="en-US" sz="2400" dirty="0">
                <a:latin typeface="Tahoma" pitchFamily="34" charset="0"/>
              </a:rPr>
              <a:t>，恰有一个</a:t>
            </a:r>
            <a:r>
              <a:rPr lang="en-US" altLang="zh-CN" sz="2400" i="1" dirty="0">
                <a:latin typeface="Times New Roman" charset="0"/>
              </a:rPr>
              <a:t>d</a:t>
            </a:r>
            <a:r>
              <a:rPr lang="zh-CN" altLang="en-US" sz="2400" dirty="0">
                <a:latin typeface="Tahoma" pitchFamily="34" charset="0"/>
              </a:rPr>
              <a:t>阶子群</a:t>
            </a:r>
            <a:endParaRPr lang="en-US" altLang="zh-CN" sz="2400" dirty="0">
              <a:latin typeface="Tahoma" pitchFamily="34" charset="0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i="1" dirty="0">
                <a:latin typeface="Times New Roman" charset="0"/>
              </a:rPr>
              <a:t>d</a:t>
            </a:r>
            <a:r>
              <a:rPr lang="zh-CN" altLang="en-US" sz="2400" dirty="0">
                <a:latin typeface="Tahoma" pitchFamily="34" charset="0"/>
              </a:rPr>
              <a:t>阶子群生成元个数是</a:t>
            </a:r>
            <a:r>
              <a:rPr lang="el-GR" altLang="zh-CN" sz="2400" dirty="0">
                <a:latin typeface="Times New Roman" charset="0"/>
              </a:rPr>
              <a:t>φ</a:t>
            </a:r>
            <a:r>
              <a:rPr lang="en-US" altLang="zh-CN" sz="2400" dirty="0">
                <a:latin typeface="Times New Roman" charset="0"/>
              </a:rPr>
              <a:t>(</a:t>
            </a:r>
            <a:r>
              <a:rPr lang="en-US" altLang="zh-CN" sz="2400" i="1" dirty="0">
                <a:latin typeface="Times New Roman" charset="0"/>
              </a:rPr>
              <a:t>d</a:t>
            </a:r>
            <a:r>
              <a:rPr lang="en-US" altLang="zh-CN" sz="2400" dirty="0">
                <a:latin typeface="Times New Roman" charset="0"/>
              </a:rPr>
              <a:t>) </a:t>
            </a:r>
            <a:r>
              <a:rPr lang="zh-CN" altLang="en-US" sz="2400" dirty="0">
                <a:latin typeface="Tahoma" pitchFamily="34" charset="0"/>
              </a:rPr>
              <a:t>，每个生成元都是</a:t>
            </a:r>
            <a:r>
              <a:rPr lang="en-US" altLang="zh-CN" sz="2400" i="1" dirty="0">
                <a:latin typeface="Times New Roman" charset="0"/>
              </a:rPr>
              <a:t>d</a:t>
            </a:r>
            <a:r>
              <a:rPr lang="zh-CN" altLang="en-US" sz="2400" dirty="0">
                <a:latin typeface="Tahoma" pitchFamily="34" charset="0"/>
              </a:rPr>
              <a:t>阶元素</a:t>
            </a:r>
            <a:endParaRPr lang="en-US" altLang="zh-CN" sz="2400" dirty="0">
              <a:latin typeface="Tahoma" pitchFamily="34" charset="0"/>
            </a:endParaRPr>
          </a:p>
        </p:txBody>
      </p:sp>
      <p:pic>
        <p:nvPicPr>
          <p:cNvPr id="59396" name="Picture 6" descr="&#10;\sum_{d\mid n}\varphi(d)=n,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492375"/>
            <a:ext cx="19764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B7E59A4-DA5D-3D4C-8A9E-92B41BBB16A8}" type="slidenum">
              <a:rPr lang="en-US" altLang="zh-CN"/>
              <a:pPr/>
              <a:t>28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欧拉函数和欧拉定理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8462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0E38685-F037-4448-80FF-52123DF8118E}" type="slidenum">
              <a:rPr lang="en-US" altLang="zh-CN"/>
              <a:pPr/>
              <a:t>29</a:t>
            </a:fld>
            <a:endParaRPr lang="en-US" altLang="zh-CN"/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98" y="1700808"/>
            <a:ext cx="85725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860032" y="3284984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211960" y="3789040"/>
            <a:ext cx="1800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211960" y="4365104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283968" y="4869160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788024" y="4869160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283968" y="5373216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364088" y="5373216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98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：什么是循环群？</a:t>
            </a:r>
            <a:endParaRPr lang="en-US" altLang="zh-CN" sz="3200" dirty="0"/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：循环群的子群是否存在、如何构造？</a:t>
            </a:r>
            <a:endParaRPr lang="en-US" altLang="zh-CN" sz="3200" dirty="0"/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3</a:t>
            </a:r>
            <a:r>
              <a:rPr lang="zh-CN" altLang="en-US" sz="3200" dirty="0"/>
              <a:t>：循环群是否存在统一的规律性？</a:t>
            </a:r>
            <a:endParaRPr lang="en-US" altLang="zh-CN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938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0213"/>
            <a:ext cx="8064500" cy="64928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charset="0"/>
              <a:buChar char="l"/>
            </a:pPr>
            <a:r>
              <a:rPr lang="en-US" altLang="zh-CN" sz="2800" dirty="0">
                <a:latin typeface="Times New Roman" charset="0"/>
              </a:rPr>
              <a:t>(Euler</a:t>
            </a:r>
            <a:r>
              <a:rPr lang="zh-CN" altLang="en-US" sz="2800" dirty="0">
                <a:latin typeface="Times New Roman" charset="0"/>
              </a:rPr>
              <a:t>定理）若正整数</a:t>
            </a:r>
            <a:r>
              <a:rPr lang="en-US" altLang="zh-CN" sz="2800" i="1" dirty="0">
                <a:latin typeface="Times New Roman" charset="0"/>
              </a:rPr>
              <a:t>a</a:t>
            </a:r>
            <a:r>
              <a:rPr lang="zh-CN" altLang="en-US" sz="2800" dirty="0">
                <a:latin typeface="Times New Roman" charset="0"/>
              </a:rPr>
              <a:t>与</a:t>
            </a:r>
            <a:r>
              <a:rPr lang="en-US" altLang="zh-CN" sz="2800" i="1" dirty="0">
                <a:latin typeface="Times New Roman" charset="0"/>
              </a:rPr>
              <a:t>n</a:t>
            </a:r>
            <a:r>
              <a:rPr lang="zh-CN" altLang="en-US" sz="2800" dirty="0">
                <a:latin typeface="Times New Roman" charset="0"/>
              </a:rPr>
              <a:t>互质，则</a:t>
            </a:r>
            <a:endParaRPr lang="en-US" altLang="zh-CN" sz="2800" dirty="0">
              <a:latin typeface="Times New Roman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dirty="0">
              <a:latin typeface="Times New Roman" charset="0"/>
              <a:sym typeface="Symbol" charset="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39750" y="3429000"/>
            <a:ext cx="81375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charset="0"/>
              <a:buChar char="l"/>
            </a:pPr>
            <a:endParaRPr lang="en-US" altLang="zh-CN" sz="2800" b="1" dirty="0">
              <a:latin typeface="Times New Roman" charset="0"/>
            </a:endParaRPr>
          </a:p>
        </p:txBody>
      </p:sp>
      <p:pic>
        <p:nvPicPr>
          <p:cNvPr id="59398" name="Picture 2" descr=" a^{\varphi(n)} \equiv 1\mod n.\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09032"/>
            <a:ext cx="30908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标注 8"/>
          <p:cNvSpPr/>
          <p:nvPr/>
        </p:nvSpPr>
        <p:spPr bwMode="auto">
          <a:xfrm>
            <a:off x="980948" y="3258221"/>
            <a:ext cx="7416800" cy="576263"/>
          </a:xfrm>
          <a:prstGeom prst="wedgeRectCallout">
            <a:avLst>
              <a:gd name="adj1" fmla="val -20999"/>
              <a:gd name="adj2" fmla="val -99813"/>
            </a:avLst>
          </a:prstGeom>
          <a:noFill/>
          <a:ln w="19050" cap="flat" cmpd="sng" algn="ctr">
            <a:solidFill>
              <a:srgbClr val="0315BD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</a:pP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小于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n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且与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n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互质的正整数及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</a:rPr>
              <a:t>（模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n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</a:rPr>
              <a:t>）乘法构成一个群</a:t>
            </a:r>
            <a:endParaRPr lang="en-US" altLang="zh-CN" sz="2400" b="1" dirty="0">
              <a:solidFill>
                <a:srgbClr val="0000CC"/>
              </a:solidFill>
              <a:latin typeface="Times New Roman" charset="0"/>
            </a:endParaRPr>
          </a:p>
        </p:txBody>
      </p:sp>
      <p:sp>
        <p:nvSpPr>
          <p:cNvPr id="5940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B7E59A4-DA5D-3D4C-8A9E-92B41BBB16A8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欧拉函数和欧拉定理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980948" y="4221163"/>
            <a:ext cx="71194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+mn-ea"/>
              </a:rPr>
              <a:t>例如，</a:t>
            </a:r>
            <a:r>
              <a:rPr lang="en-US" altLang="zh-CN" sz="2400" b="1" dirty="0">
                <a:latin typeface="+mn-ea"/>
              </a:rPr>
              <a:t>n=12</a:t>
            </a:r>
            <a:r>
              <a:rPr lang="zh-CN" altLang="en-US" sz="2400" b="1" dirty="0">
                <a:latin typeface="+mn-ea"/>
              </a:rPr>
              <a:t>，群元素</a:t>
            </a:r>
            <a:r>
              <a:rPr lang="en-US" altLang="zh-CN" sz="2400" b="1" dirty="0">
                <a:latin typeface="+mn-ea"/>
              </a:rPr>
              <a:t>{1,5,7,11}</a:t>
            </a:r>
            <a:r>
              <a:rPr lang="zh-CN" altLang="en-US" sz="2400" b="1" dirty="0">
                <a:latin typeface="+mn-ea"/>
              </a:rPr>
              <a:t>，该群的单位元是</a:t>
            </a:r>
            <a:r>
              <a:rPr lang="en-US" altLang="zh-CN" sz="2400" b="1" dirty="0">
                <a:latin typeface="+mn-ea"/>
              </a:rPr>
              <a:t>1</a:t>
            </a:r>
            <a:r>
              <a:rPr lang="zh-CN" altLang="en-US" sz="2400" b="1" dirty="0">
                <a:latin typeface="+mn-ea"/>
              </a:rPr>
              <a:t>。假设某个满足条件</a:t>
            </a:r>
            <a:r>
              <a:rPr lang="en-US" altLang="zh-CN" sz="2400" b="1" dirty="0">
                <a:latin typeface="+mn-ea"/>
              </a:rPr>
              <a:t>(</a:t>
            </a:r>
            <a:r>
              <a:rPr lang="en-US" altLang="zh-CN" sz="2400" b="1" dirty="0" err="1">
                <a:latin typeface="+mn-ea"/>
              </a:rPr>
              <a:t>a,n</a:t>
            </a:r>
            <a:r>
              <a:rPr lang="en-US" altLang="zh-CN" sz="2400" b="1" dirty="0">
                <a:latin typeface="+mn-ea"/>
              </a:rPr>
              <a:t>)=1</a:t>
            </a:r>
            <a:r>
              <a:rPr lang="zh-CN" altLang="en-US" sz="2400" b="1" dirty="0">
                <a:latin typeface="+mn-ea"/>
              </a:rPr>
              <a:t>的元素</a:t>
            </a:r>
            <a:r>
              <a:rPr lang="en-US" altLang="zh-CN" sz="2400" b="1" dirty="0">
                <a:latin typeface="+mn-ea"/>
              </a:rPr>
              <a:t>a</a:t>
            </a:r>
            <a:r>
              <a:rPr lang="zh-CN" altLang="en-US" sz="2400" b="1" dirty="0">
                <a:latin typeface="+mn-ea"/>
              </a:rPr>
              <a:t>的阶是</a:t>
            </a:r>
            <a:r>
              <a:rPr lang="en-US" altLang="zh-CN" sz="2400" b="1" dirty="0">
                <a:latin typeface="+mn-ea"/>
              </a:rPr>
              <a:t>k</a:t>
            </a:r>
            <a:r>
              <a:rPr lang="zh-CN" altLang="en-US" sz="2400" b="1" dirty="0">
                <a:latin typeface="+mn-ea"/>
              </a:rPr>
              <a:t>，即</a:t>
            </a:r>
            <a:r>
              <a:rPr lang="en-US" altLang="zh-CN" sz="2400" b="1" i="1" dirty="0" err="1">
                <a:latin typeface="+mn-ea"/>
              </a:rPr>
              <a:t>a</a:t>
            </a:r>
            <a:r>
              <a:rPr lang="en-US" altLang="zh-CN" sz="2400" b="1" i="1" baseline="30000" dirty="0" err="1">
                <a:latin typeface="+mn-ea"/>
              </a:rPr>
              <a:t>k</a:t>
            </a:r>
            <a:r>
              <a:rPr lang="en-US" altLang="zh-CN" sz="2400" b="1" dirty="0">
                <a:latin typeface="+mn-ea"/>
              </a:rPr>
              <a:t> ≡ 1 (mod </a:t>
            </a:r>
            <a:r>
              <a:rPr lang="en-US" altLang="zh-CN" sz="2400" b="1" i="1" dirty="0">
                <a:latin typeface="+mn-ea"/>
              </a:rPr>
              <a:t>n</a:t>
            </a:r>
            <a:r>
              <a:rPr lang="en-US" altLang="zh-CN" sz="2400" b="1" dirty="0">
                <a:latin typeface="+mn-ea"/>
              </a:rPr>
              <a:t>)</a:t>
            </a:r>
            <a:r>
              <a:rPr lang="zh-CN" altLang="en-US" sz="2400" b="1" dirty="0">
                <a:latin typeface="+mn-ea"/>
              </a:rPr>
              <a:t>；</a:t>
            </a:r>
            <a:r>
              <a:rPr lang="en-US" altLang="zh-CN" sz="2400" b="1" dirty="0">
                <a:latin typeface="+mn-ea"/>
              </a:rPr>
              <a:t>&lt;a&gt;</a:t>
            </a:r>
            <a:r>
              <a:rPr lang="zh-CN" altLang="en-US" sz="2400" b="1" dirty="0">
                <a:latin typeface="+mn-ea"/>
              </a:rPr>
              <a:t>是一个子群，由拉格朗日定理有</a:t>
            </a:r>
            <a:r>
              <a:rPr lang="en-US" altLang="zh-CN" sz="2400" b="1" dirty="0">
                <a:latin typeface="+mn-ea"/>
              </a:rPr>
              <a:t>φ(n)=k*M</a:t>
            </a:r>
            <a:r>
              <a:rPr lang="zh-CN" altLang="en-US" sz="2400" b="1" dirty="0">
                <a:latin typeface="+mn-ea"/>
              </a:rPr>
              <a:t>，于是有</a:t>
            </a:r>
            <a:r>
              <a:rPr lang="en-US" altLang="zh-CN" sz="2400" b="1" dirty="0" err="1">
                <a:latin typeface="+mn-ea"/>
              </a:rPr>
              <a:t>a^φ</a:t>
            </a:r>
            <a:r>
              <a:rPr lang="en-US" altLang="zh-CN" sz="2400" b="1" dirty="0">
                <a:latin typeface="+mn-ea"/>
              </a:rPr>
              <a:t>(n)= a^{</a:t>
            </a:r>
            <a:r>
              <a:rPr lang="en-US" altLang="zh-CN" sz="2400" b="1" dirty="0" err="1">
                <a:latin typeface="+mn-ea"/>
              </a:rPr>
              <a:t>kM</a:t>
            </a:r>
            <a:r>
              <a:rPr lang="en-US" altLang="zh-CN" sz="2400" b="1" dirty="0">
                <a:latin typeface="+mn-ea"/>
              </a:rPr>
              <a:t>} = (</a:t>
            </a:r>
            <a:r>
              <a:rPr lang="en-US" altLang="zh-CN" sz="2400" b="1" dirty="0" err="1">
                <a:latin typeface="+mn-ea"/>
              </a:rPr>
              <a:t>a^k</a:t>
            </a:r>
            <a:r>
              <a:rPr lang="en-US" altLang="zh-CN" sz="2400" b="1" dirty="0">
                <a:latin typeface="+mn-ea"/>
              </a:rPr>
              <a:t>)^M = 1^M =1    mod n</a:t>
            </a:r>
          </a:p>
          <a:p>
            <a:endParaRPr lang="zh-CN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13219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见课程主页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216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F32771E-8AA8-4041-BBEF-31D76B816E54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248472"/>
          </a:xfrm>
          <a:blipFill rotWithShape="0">
            <a:blip r:embed="rId2"/>
            <a:stretch>
              <a:fillRect l="-1793" b="-6743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循环群与生成元</a:t>
            </a:r>
          </a:p>
        </p:txBody>
      </p:sp>
    </p:spTree>
    <p:extLst>
      <p:ext uri="{BB962C8B-B14F-4D97-AF65-F5344CB8AC3E}">
        <p14:creationId xmlns:p14="http://schemas.microsoft.com/office/powerpoint/2010/main" val="1932075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3AB59E7-34C0-3746-99E5-53D0C457B241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608512"/>
          </a:xfrm>
          <a:blipFill rotWithShape="0">
            <a:blip r:embed="rId3"/>
            <a:stretch>
              <a:fillRect l="-789" b="-4630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循环群与生成元（续）</a:t>
            </a:r>
          </a:p>
        </p:txBody>
      </p:sp>
    </p:spTree>
    <p:extLst>
      <p:ext uri="{BB962C8B-B14F-4D97-AF65-F5344CB8AC3E}">
        <p14:creationId xmlns:p14="http://schemas.microsoft.com/office/powerpoint/2010/main" val="300752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EEBA060-EA86-D747-9875-2F8350B0B457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556792"/>
            <a:ext cx="8496174" cy="4248472"/>
          </a:xfrm>
          <a:blipFill rotWithShape="0">
            <a:blip r:embed="rId3"/>
            <a:srcRect/>
            <a:stretch>
              <a:fillRect l="-789" t="-5084" r="-1" b="-3380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1326241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4061603-80C0-9B47-9119-2D29D4067282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248472"/>
          </a:xfrm>
          <a:blipFill rotWithShape="0">
            <a:blip r:embed="rId3"/>
            <a:stretch>
              <a:fillRect l="-789" r="-1291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1722802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4B2C8D7-9590-9C4D-A5B2-4F72F9E21991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248472"/>
          </a:xfrm>
          <a:blipFill rotWithShape="0">
            <a:blip r:embed="rId3"/>
            <a:stretch>
              <a:fillRect l="-789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29000"/>
            <a:ext cx="3732213" cy="233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1995619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B9A0FE9-8D6B-E848-AB30-3D4E531DBF4F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484784"/>
            <a:ext cx="8352928" cy="4680520"/>
          </a:xfrm>
          <a:blipFill rotWithShape="0">
            <a:blip r:embed="rId3"/>
            <a:srcRect/>
            <a:stretch>
              <a:fillRect l="-802" t="-3076" r="-1716" b="326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无限循环群的生成元</a:t>
            </a:r>
          </a:p>
        </p:txBody>
      </p:sp>
    </p:spTree>
    <p:extLst>
      <p:ext uri="{BB962C8B-B14F-4D97-AF65-F5344CB8AC3E}">
        <p14:creationId xmlns:p14="http://schemas.microsoft.com/office/powerpoint/2010/main" val="725750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2728</TotalTime>
  <Words>1068</Words>
  <Application>Microsoft Office PowerPoint</Application>
  <PresentationFormat>全屏显示(4:3)</PresentationFormat>
  <Paragraphs>162</Paragraphs>
  <Slides>31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Arial Unicode MS</vt:lpstr>
      <vt:lpstr>Batang</vt:lpstr>
      <vt:lpstr>Times New Roman Special G1</vt:lpstr>
      <vt:lpstr>华文仿宋</vt:lpstr>
      <vt:lpstr>华文楷体</vt:lpstr>
      <vt:lpstr>宋体</vt:lpstr>
      <vt:lpstr>Arial</vt:lpstr>
      <vt:lpstr>Calibri</vt:lpstr>
      <vt:lpstr>Symbol</vt:lpstr>
      <vt:lpstr>Tahoma</vt:lpstr>
      <vt:lpstr>Times New Roman</vt:lpstr>
      <vt:lpstr>Tw Cen MT</vt:lpstr>
      <vt:lpstr>Wingdings</vt:lpstr>
      <vt:lpstr>Wingdings 2</vt:lpstr>
      <vt:lpstr>中性</vt:lpstr>
      <vt:lpstr>循环群与群同构</vt:lpstr>
      <vt:lpstr>回顾</vt:lpstr>
      <vt:lpstr>本节提要</vt:lpstr>
      <vt:lpstr>循环群与生成元</vt:lpstr>
      <vt:lpstr>循环群与生成元（续）</vt:lpstr>
      <vt:lpstr>例</vt:lpstr>
      <vt:lpstr>例</vt:lpstr>
      <vt:lpstr>例</vt:lpstr>
      <vt:lpstr>无限循环群的生成元</vt:lpstr>
      <vt:lpstr>无限循环群的生成元（续）</vt:lpstr>
      <vt:lpstr>有限循环群的生成元</vt:lpstr>
      <vt:lpstr>有限循环群的生成元（续）</vt:lpstr>
      <vt:lpstr>例</vt:lpstr>
      <vt:lpstr>本节提要</vt:lpstr>
      <vt:lpstr>循环群的子群</vt:lpstr>
      <vt:lpstr>循环群的子群（续）</vt:lpstr>
      <vt:lpstr>例</vt:lpstr>
      <vt:lpstr>本节提要</vt:lpstr>
      <vt:lpstr>群同构与同构映射</vt:lpstr>
      <vt:lpstr>群同态与同态映射</vt:lpstr>
      <vt:lpstr>群同态与同态映射（续）</vt:lpstr>
      <vt:lpstr>无限循环群的同构群</vt:lpstr>
      <vt:lpstr>有限循环群的同构群</vt:lpstr>
      <vt:lpstr>循环群的同构群</vt:lpstr>
      <vt:lpstr>本节小结</vt:lpstr>
      <vt:lpstr>例：群的直积</vt:lpstr>
      <vt:lpstr>例：循环群的直积</vt:lpstr>
      <vt:lpstr>欧拉函数和欧拉定理</vt:lpstr>
      <vt:lpstr>例</vt:lpstr>
      <vt:lpstr>欧拉函数和欧拉定理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251</cp:revision>
  <dcterms:created xsi:type="dcterms:W3CDTF">2016-02-22T01:45:17Z</dcterms:created>
  <dcterms:modified xsi:type="dcterms:W3CDTF">2024-11-11T01:55:41Z</dcterms:modified>
</cp:coreProperties>
</file>