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notesMasterIdLst>
    <p:notesMasterId r:id="rId57"/>
  </p:notesMasterIdLst>
  <p:sldIdLst>
    <p:sldId id="275" r:id="rId2"/>
    <p:sldId id="312" r:id="rId3"/>
    <p:sldId id="276" r:id="rId4"/>
    <p:sldId id="317" r:id="rId5"/>
    <p:sldId id="277" r:id="rId6"/>
    <p:sldId id="278" r:id="rId7"/>
    <p:sldId id="279" r:id="rId8"/>
    <p:sldId id="280" r:id="rId9"/>
    <p:sldId id="281" r:id="rId10"/>
    <p:sldId id="282" r:id="rId11"/>
    <p:sldId id="283" r:id="rId12"/>
    <p:sldId id="284" r:id="rId13"/>
    <p:sldId id="285" r:id="rId14"/>
    <p:sldId id="315" r:id="rId15"/>
    <p:sldId id="318" r:id="rId16"/>
    <p:sldId id="319" r:id="rId17"/>
    <p:sldId id="320" r:id="rId18"/>
    <p:sldId id="290" r:id="rId19"/>
    <p:sldId id="291" r:id="rId20"/>
    <p:sldId id="292" r:id="rId21"/>
    <p:sldId id="293" r:id="rId22"/>
    <p:sldId id="295" r:id="rId23"/>
    <p:sldId id="296" r:id="rId24"/>
    <p:sldId id="297" r:id="rId25"/>
    <p:sldId id="298" r:id="rId26"/>
    <p:sldId id="299" r:id="rId27"/>
    <p:sldId id="300" r:id="rId28"/>
    <p:sldId id="301" r:id="rId29"/>
    <p:sldId id="322" r:id="rId30"/>
    <p:sldId id="303" r:id="rId31"/>
    <p:sldId id="304" r:id="rId32"/>
    <p:sldId id="305" r:id="rId33"/>
    <p:sldId id="306" r:id="rId34"/>
    <p:sldId id="307" r:id="rId35"/>
    <p:sldId id="308" r:id="rId36"/>
    <p:sldId id="323" r:id="rId37"/>
    <p:sldId id="324" r:id="rId38"/>
    <p:sldId id="325" r:id="rId39"/>
    <p:sldId id="326" r:id="rId40"/>
    <p:sldId id="327" r:id="rId41"/>
    <p:sldId id="328" r:id="rId42"/>
    <p:sldId id="329" r:id="rId43"/>
    <p:sldId id="330" r:id="rId44"/>
    <p:sldId id="331" r:id="rId45"/>
    <p:sldId id="332" r:id="rId46"/>
    <p:sldId id="333" r:id="rId47"/>
    <p:sldId id="334" r:id="rId48"/>
    <p:sldId id="335" r:id="rId49"/>
    <p:sldId id="336" r:id="rId50"/>
    <p:sldId id="337" r:id="rId51"/>
    <p:sldId id="338" r:id="rId52"/>
    <p:sldId id="339" r:id="rId53"/>
    <p:sldId id="340" r:id="rId54"/>
    <p:sldId id="341" r:id="rId55"/>
    <p:sldId id="309" r:id="rId5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2E99"/>
    <a:srgbClr val="677E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333" autoAdjust="0"/>
    <p:restoredTop sz="89539" autoAdjust="0"/>
  </p:normalViewPr>
  <p:slideViewPr>
    <p:cSldViewPr>
      <p:cViewPr varScale="1">
        <p:scale>
          <a:sx n="80" d="100"/>
          <a:sy n="80" d="100"/>
        </p:scale>
        <p:origin x="104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11.wmf"/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11.wmf"/><Relationship Id="rId1" Type="http://schemas.openxmlformats.org/officeDocument/2006/relationships/image" Target="../media/image12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13.wmf"/><Relationship Id="rId1" Type="http://schemas.openxmlformats.org/officeDocument/2006/relationships/image" Target="../media/image14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2336E7-F42F-4A2E-9F47-4CAB93D18031}" type="datetimeFigureOut">
              <a:rPr lang="zh-CN" altLang="en-US" smtClean="0"/>
              <a:t>2023/11/27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B9DC25-1DF3-4044-A1F0-C273483743D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9799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0D52748E-63EE-FC48-8A78-B44BCEADB893}" type="slidenum">
              <a:rPr lang="en-US" altLang="zh-CN" sz="1200">
                <a:latin typeface="Times New Roman" charset="0"/>
              </a:rPr>
              <a:pPr/>
              <a:t>3</a:t>
            </a:fld>
            <a:endParaRPr lang="en-US" altLang="zh-CN" sz="1200">
              <a:latin typeface="Times New Roman" charset="0"/>
            </a:endParaRP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zh-CN" altLang="zh-CN">
              <a:latin typeface="Times New Roman" charset="0"/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59220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35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30788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0D52748E-63EE-FC48-8A78-B44BCEADB893}" type="slidenum">
              <a:rPr lang="en-US" altLang="zh-CN" sz="1200">
                <a:latin typeface="Times New Roman" charset="0"/>
              </a:rPr>
              <a:pPr/>
              <a:t>36</a:t>
            </a:fld>
            <a:endParaRPr lang="en-US" altLang="zh-CN" sz="1200">
              <a:latin typeface="Times New Roman" charset="0"/>
            </a:endParaRP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zh-CN" altLang="zh-CN">
              <a:latin typeface="Times New Roman" charset="0"/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15559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kumimoji="0" lang="en-US" altLang="zh-CN" dirty="0"/>
              <a:t>A </a:t>
            </a:r>
            <a:r>
              <a:rPr kumimoji="0" lang="en-US" altLang="zh-CN" b="1" dirty="0">
                <a:solidFill>
                  <a:srgbClr val="FF0000"/>
                </a:solidFill>
              </a:rPr>
              <a:t>transport network</a:t>
            </a:r>
            <a:r>
              <a:rPr kumimoji="0" lang="en-US" altLang="zh-CN" dirty="0"/>
              <a:t> is an ordered pair (</a:t>
            </a:r>
            <a:r>
              <a:rPr kumimoji="0" lang="en-US" altLang="zh-CN" i="1" dirty="0"/>
              <a:t>G</a:t>
            </a:r>
            <a:r>
              <a:rPr kumimoji="0" lang="en-US" altLang="zh-CN" dirty="0"/>
              <a:t>, </a:t>
            </a:r>
            <a:r>
              <a:rPr kumimoji="0" lang="en-US" altLang="zh-CN" i="1" dirty="0"/>
              <a:t>k</a:t>
            </a:r>
            <a:r>
              <a:rPr kumimoji="0" lang="en-US" altLang="zh-CN" dirty="0"/>
              <a:t>), where:</a:t>
            </a:r>
          </a:p>
          <a:p>
            <a:pPr lvl="1" eaLnBrk="1" hangingPunct="1"/>
            <a:r>
              <a:rPr kumimoji="0" lang="en-US" altLang="zh-CN" i="1" dirty="0"/>
              <a:t>G</a:t>
            </a:r>
            <a:r>
              <a:rPr kumimoji="0" lang="en-US" altLang="zh-CN" dirty="0"/>
              <a:t> is a weakly connected directed graph containing no loops</a:t>
            </a:r>
          </a:p>
          <a:p>
            <a:pPr lvl="1" eaLnBrk="1" hangingPunct="1"/>
            <a:r>
              <a:rPr kumimoji="0" lang="en-US" altLang="zh-CN" i="1" dirty="0"/>
              <a:t>k</a:t>
            </a:r>
            <a:r>
              <a:rPr kumimoji="0" lang="en-US" altLang="zh-CN" dirty="0"/>
              <a:t> is a nonnegative real function defined on </a:t>
            </a:r>
            <a:r>
              <a:rPr kumimoji="0" lang="en-US" altLang="zh-CN" i="1" dirty="0"/>
              <a:t>E</a:t>
            </a:r>
            <a:r>
              <a:rPr kumimoji="0" lang="en-US" altLang="zh-CN" i="1" baseline="-25000" dirty="0"/>
              <a:t>G</a:t>
            </a:r>
            <a:endParaRPr kumimoji="0" lang="en-US" altLang="zh-CN" dirty="0"/>
          </a:p>
          <a:p>
            <a:pPr lvl="1" eaLnBrk="1" hangingPunct="1"/>
            <a:r>
              <a:rPr kumimoji="0" lang="en-US" altLang="zh-CN" dirty="0"/>
              <a:t>There are two distinguished vertices </a:t>
            </a:r>
            <a:r>
              <a:rPr kumimoji="0" lang="en-US" altLang="zh-CN" i="1" dirty="0"/>
              <a:t>S</a:t>
            </a:r>
            <a:r>
              <a:rPr kumimoji="0" lang="en-US" altLang="zh-CN" dirty="0"/>
              <a:t> and </a:t>
            </a:r>
            <a:r>
              <a:rPr kumimoji="0" lang="en-US" altLang="zh-CN" i="1" dirty="0"/>
              <a:t>D</a:t>
            </a:r>
            <a:r>
              <a:rPr kumimoji="0" lang="en-US" altLang="zh-CN" dirty="0"/>
              <a:t> in </a:t>
            </a:r>
            <a:r>
              <a:rPr kumimoji="0" lang="en-US" altLang="zh-CN" i="1" dirty="0"/>
              <a:t>V</a:t>
            </a:r>
            <a:r>
              <a:rPr kumimoji="0" lang="en-US" altLang="zh-CN" i="1" baseline="-25000" dirty="0"/>
              <a:t>G </a:t>
            </a:r>
            <a:r>
              <a:rPr kumimoji="0" lang="en-US" altLang="zh-CN" dirty="0"/>
              <a:t>, and usually </a:t>
            </a:r>
            <a:r>
              <a:rPr kumimoji="0" lang="en-US" altLang="zh-CN" i="1" dirty="0"/>
              <a:t>S</a:t>
            </a:r>
            <a:r>
              <a:rPr kumimoji="0" lang="en-US" altLang="zh-CN" dirty="0"/>
              <a:t> has in-degree 0, called source, </a:t>
            </a:r>
            <a:r>
              <a:rPr kumimoji="0" lang="en-US" altLang="zh-CN" i="1" dirty="0"/>
              <a:t>D</a:t>
            </a:r>
            <a:r>
              <a:rPr kumimoji="0" lang="en-US" altLang="zh-CN" dirty="0"/>
              <a:t> has out-degree 0, called sink . 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37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308363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38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87853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dirty="0"/>
              <a:t>https://www.bilibili.com/video/BV1eQ4y1K7db?from=search&amp;seid=15896609132730620276</a:t>
            </a:r>
            <a:endParaRPr kumimoji="0" lang="zh-CN" altLang="en-US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45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177080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8856EBE2-F6A3-6440-8C62-195C62047BA7}" type="slidenum">
              <a:rPr lang="en-US" altLang="zh-CN" sz="1200">
                <a:latin typeface="Times New Roman" charset="0"/>
              </a:rPr>
              <a:pPr/>
              <a:t>55</a:t>
            </a:fld>
            <a:endParaRPr lang="en-US" altLang="zh-CN" sz="1200">
              <a:latin typeface="Times New Roman" charset="0"/>
            </a:endParaRPr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zh-CN" altLang="zh-CN">
              <a:latin typeface="Times New Roman" charset="0"/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69052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84375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91264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6" name="备注占位符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0" lang="zh-CN" altLang="en-US" dirty="0">
              <a:latin typeface="Times New Roman" charset="0"/>
              <a:ea typeface="宋体" charset="0"/>
            </a:endParaRPr>
          </a:p>
        </p:txBody>
      </p:sp>
      <p:sp>
        <p:nvSpPr>
          <p:cNvPr id="26627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BB5A6BDA-62C9-F945-8541-48A305FF7ADB}" type="slidenum">
              <a:rPr lang="en-US" altLang="zh-CN" sz="1200">
                <a:latin typeface="Times New Roman" charset="0"/>
              </a:rPr>
              <a:pPr/>
              <a:t>10</a:t>
            </a:fld>
            <a:endParaRPr lang="en-US" altLang="zh-CN" sz="120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12014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6096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第</a:t>
            </a:r>
            <a:r>
              <a:rPr lang="en-US" altLang="zh-CN" dirty="0" err="1"/>
              <a:t>i</a:t>
            </a:r>
            <a:r>
              <a:rPr lang="zh-CN" altLang="en-US" dirty="0"/>
              <a:t>步假设到</a:t>
            </a:r>
            <a:r>
              <a:rPr lang="en-US" altLang="zh-CN" dirty="0"/>
              <a:t>v</a:t>
            </a:r>
            <a:r>
              <a:rPr lang="zh-CN" altLang="en-US" dirty="0"/>
              <a:t>的最短路径都在</a:t>
            </a:r>
            <a:r>
              <a:rPr lang="en-US" altLang="zh-CN" dirty="0"/>
              <a:t>S</a:t>
            </a:r>
            <a:r>
              <a:rPr lang="zh-CN" altLang="en-US" dirty="0"/>
              <a:t>中（除了</a:t>
            </a:r>
            <a:r>
              <a:rPr lang="en-US" altLang="zh-CN" dirty="0"/>
              <a:t>v</a:t>
            </a:r>
            <a:r>
              <a:rPr lang="zh-CN" altLang="en-US" dirty="0"/>
              <a:t>）。</a:t>
            </a:r>
            <a:endParaRPr lang="en-US" altLang="zh-CN" dirty="0"/>
          </a:p>
          <a:p>
            <a:r>
              <a:rPr lang="zh-CN" altLang="en-US" dirty="0"/>
              <a:t>得到矛盾因为不存在负边。</a:t>
            </a:r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1808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0D52748E-63EE-FC48-8A78-B44BCEADB893}" type="slidenum">
              <a:rPr lang="en-US" altLang="zh-CN" sz="1200">
                <a:latin typeface="Times New Roman" charset="0"/>
              </a:rPr>
              <a:pPr/>
              <a:t>17</a:t>
            </a:fld>
            <a:endParaRPr lang="en-US" altLang="zh-CN" sz="1200">
              <a:latin typeface="Times New Roman" charset="0"/>
            </a:endParaRP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zh-CN" altLang="zh-CN">
              <a:latin typeface="Times New Roman" charset="0"/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76684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zh-CN" altLang="en-US" dirty="0"/>
              <a:t>有向图</a:t>
            </a:r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2A68D0-DFC9-634E-9F3D-362CFC7B98B8}" type="slidenum">
              <a:rPr lang="en-US" altLang="zh-CN" smtClean="0"/>
              <a:pPr/>
              <a:t>18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087900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0D52748E-63EE-FC48-8A78-B44BCEADB893}" type="slidenum">
              <a:rPr lang="en-US" altLang="zh-CN" sz="1200">
                <a:latin typeface="Times New Roman" charset="0"/>
              </a:rPr>
              <a:pPr/>
              <a:t>29</a:t>
            </a:fld>
            <a:endParaRPr lang="en-US" altLang="zh-CN" sz="1200">
              <a:latin typeface="Times New Roman" charset="0"/>
            </a:endParaRP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zh-CN" altLang="zh-CN">
              <a:latin typeface="Times New Roman" charset="0"/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98251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矩形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/>
              <a:t>单击此处编辑母版副标题样式</a:t>
            </a:r>
            <a:endParaRPr kumimoji="0" lang="en-US"/>
          </a:p>
        </p:txBody>
      </p:sp>
      <p:sp>
        <p:nvSpPr>
          <p:cNvPr id="28" name="日期占位符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4ED9701B-4197-4FE5-B5DA-5416DC1669A5}" type="datetime1">
              <a:rPr lang="zh-CN" altLang="en-US" smtClean="0"/>
              <a:t>2023/11/27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9" name="灯片编号占位符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8033A-B298-4829-B013-FB02CFC1E8B2}" type="datetime1">
              <a:rPr lang="zh-CN" altLang="en-US" smtClean="0"/>
              <a:t>2023/11/27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16322D89-321D-4885-89B2-A0E512222A49}" type="datetime1">
              <a:rPr lang="zh-CN" altLang="en-US" smtClean="0"/>
              <a:t>2023/11/27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8" name="内容占位符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36247-266E-48C6-8B14-289F25875231}" type="datetime1">
              <a:rPr lang="zh-CN" altLang="en-US" smtClean="0"/>
              <a:t>2023/11/27</a:t>
            </a:fld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7" name="矩形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12" name="日期占位符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65BE9-30F8-4EBE-A9C2-AB249A42BA31}" type="datetime1">
              <a:rPr lang="zh-CN" altLang="en-US" smtClean="0"/>
              <a:t>2023/11/27</a:t>
            </a:fld>
            <a:endParaRPr lang="zh-CN" altLang="en-US"/>
          </a:p>
        </p:txBody>
      </p:sp>
      <p:sp>
        <p:nvSpPr>
          <p:cNvPr id="13" name="灯片编号占位符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14" name="页脚占位符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8" name="日期占位符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7E2C2CD-497C-4296-A0B9-87C9C1109BD9}" type="datetime1">
              <a:rPr lang="zh-CN" altLang="en-US" smtClean="0"/>
              <a:t>2023/11/27</a:t>
            </a:fld>
            <a:endParaRPr lang="zh-CN" altLang="en-US"/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2" name="页脚占位符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5E19621-E3B2-4562-A73B-168B240E71B6}" type="datetime1">
              <a:rPr lang="zh-CN" altLang="en-US" smtClean="0"/>
              <a:t>2023/11/27</a:t>
            </a:fld>
            <a:endParaRPr lang="zh-CN" altLang="en-US"/>
          </a:p>
        </p:txBody>
      </p:sp>
      <p:sp>
        <p:nvSpPr>
          <p:cNvPr id="12" name="灯片编号占位符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4" name="页脚占位符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zh-CN" altLang="en-US"/>
          </a:p>
        </p:txBody>
      </p:sp>
      <p:sp>
        <p:nvSpPr>
          <p:cNvPr id="16" name="文本占位符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15" name="文本占位符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A16C8-561B-4A8C-9EFE-F6FCC4B46780}" type="datetime1">
              <a:rPr lang="zh-CN" altLang="en-US" smtClean="0"/>
              <a:t>2023/11/27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4F784-2C90-4317-995F-7291EE975927}" type="datetime1">
              <a:rPr lang="zh-CN" altLang="en-US" smtClean="0"/>
              <a:t>2023/11/27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436A7-51C4-461E-A63E-A4F97ED44C5C}" type="datetime1">
              <a:rPr lang="zh-CN" altLang="en-US" smtClean="0"/>
              <a:t>2023/11/27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8" name="矩形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11" name="矩形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日期占位符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DD3C3FD1-F0F2-4061-8913-C3CEB2D6BA24}" type="datetime1">
              <a:rPr lang="zh-CN" altLang="en-US" smtClean="0"/>
              <a:t>2023/11/27</a:t>
            </a:fld>
            <a:endParaRPr lang="zh-CN" altLang="en-US"/>
          </a:p>
        </p:txBody>
      </p:sp>
      <p:sp>
        <p:nvSpPr>
          <p:cNvPr id="13" name="灯片编号占位符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4" name="页脚占位符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/>
              <a:t>单击图标添加图片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标题占位符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zh-CN" altLang="en-US" dirty="0"/>
              <a:t>单击此处编辑母版标题样式</a:t>
            </a:r>
            <a:endParaRPr kumimoji="0" 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dirty="0"/>
              <a:t>单击此处编辑母版文本样式</a:t>
            </a:r>
          </a:p>
          <a:p>
            <a:pPr lvl="1" eaLnBrk="1" latinLnBrk="0" hangingPunct="1"/>
            <a:r>
              <a:rPr kumimoji="0" lang="zh-CN" altLang="en-US" dirty="0"/>
              <a:t>第二级</a:t>
            </a:r>
          </a:p>
          <a:p>
            <a:pPr lvl="2" eaLnBrk="1" latinLnBrk="0" hangingPunct="1"/>
            <a:r>
              <a:rPr kumimoji="0" lang="zh-CN" altLang="en-US" dirty="0"/>
              <a:t>第三级</a:t>
            </a:r>
          </a:p>
          <a:p>
            <a:pPr lvl="3" eaLnBrk="1" latinLnBrk="0" hangingPunct="1"/>
            <a:r>
              <a:rPr kumimoji="0" lang="zh-CN" altLang="en-US" dirty="0"/>
              <a:t>第四级</a:t>
            </a:r>
          </a:p>
          <a:p>
            <a:pPr lvl="4" eaLnBrk="1" latinLnBrk="0" hangingPunct="1"/>
            <a:r>
              <a:rPr kumimoji="0" lang="zh-CN" altLang="en-US" dirty="0"/>
              <a:t>第五级</a:t>
            </a:r>
            <a:endParaRPr kumimoji="0" lang="en-US" dirty="0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97045A6-C381-463D-A4BA-F030581BD3A5}" type="datetime1">
              <a:rPr lang="zh-CN" altLang="en-US" smtClean="0"/>
              <a:t>2023/11/27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4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b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b="1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notesSlide" Target="../notesSlides/notesSlide6.xml"/><Relationship Id="rId2" Type="http://schemas.openxmlformats.org/officeDocument/2006/relationships/tags" Target="../tags/tag3.xml"/><Relationship Id="rId16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tags" Target="../tags/tag1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8.w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oleObject" Target="../embeddings/oleObject3.bin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9.wmf"/><Relationship Id="rId9" Type="http://schemas.openxmlformats.org/officeDocument/2006/relationships/image" Target="../media/image8.wm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8.wmf"/><Relationship Id="rId9" Type="http://schemas.openxmlformats.org/officeDocument/2006/relationships/image" Target="../media/image5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oleObject" Target="../embeddings/oleObject8.bin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12.wmf"/><Relationship Id="rId9" Type="http://schemas.openxmlformats.org/officeDocument/2006/relationships/image" Target="../media/image8.wmf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oleObject" Target="../embeddings/oleObject10.bin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12.wmf"/><Relationship Id="rId9" Type="http://schemas.openxmlformats.org/officeDocument/2006/relationships/image" Target="../media/image8.wmf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oleObject" Target="../embeddings/oleObject12.bin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13.bin"/><Relationship Id="rId4" Type="http://schemas.openxmlformats.org/officeDocument/2006/relationships/image" Target="../media/image14.wmf"/><Relationship Id="rId9" Type="http://schemas.openxmlformats.org/officeDocument/2006/relationships/image" Target="../media/image8.wmf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16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18.wmf"/><Relationship Id="rId5" Type="http://schemas.openxmlformats.org/officeDocument/2006/relationships/oleObject" Target="../embeddings/oleObject15.bin"/><Relationship Id="rId4" Type="http://schemas.openxmlformats.org/officeDocument/2006/relationships/image" Target="../media/image17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CN" altLang="en-US" sz="6000" dirty="0"/>
              <a:t>最短通路问题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95829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Oval 3" descr="粉色砂纸"/>
          <p:cNvSpPr>
            <a:spLocks noChangeArrowheads="1"/>
          </p:cNvSpPr>
          <p:nvPr/>
        </p:nvSpPr>
        <p:spPr bwMode="auto">
          <a:xfrm>
            <a:off x="2232025" y="1285875"/>
            <a:ext cx="1385888" cy="3052763"/>
          </a:xfrm>
          <a:prstGeom prst="ellips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25603" name="Line 6"/>
          <p:cNvSpPr>
            <a:spLocks noChangeShapeType="1"/>
          </p:cNvSpPr>
          <p:nvPr/>
        </p:nvSpPr>
        <p:spPr bwMode="auto">
          <a:xfrm>
            <a:off x="2933700" y="2138363"/>
            <a:ext cx="3143250" cy="3175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04" name="Line 7"/>
          <p:cNvSpPr>
            <a:spLocks noChangeShapeType="1"/>
          </p:cNvSpPr>
          <p:nvPr/>
        </p:nvSpPr>
        <p:spPr bwMode="auto">
          <a:xfrm flipV="1">
            <a:off x="2933700" y="5575300"/>
            <a:ext cx="3151188" cy="17463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05" name="Line 8"/>
          <p:cNvSpPr>
            <a:spLocks noChangeShapeType="1"/>
          </p:cNvSpPr>
          <p:nvPr/>
        </p:nvSpPr>
        <p:spPr bwMode="auto">
          <a:xfrm flipH="1">
            <a:off x="1287463" y="2179638"/>
            <a:ext cx="1449387" cy="1554162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06" name="Line 9"/>
          <p:cNvSpPr>
            <a:spLocks noChangeShapeType="1"/>
          </p:cNvSpPr>
          <p:nvPr/>
        </p:nvSpPr>
        <p:spPr bwMode="auto">
          <a:xfrm>
            <a:off x="1311275" y="3868738"/>
            <a:ext cx="1446213" cy="1625600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07" name="Line 10"/>
          <p:cNvSpPr>
            <a:spLocks noChangeShapeType="1"/>
          </p:cNvSpPr>
          <p:nvPr/>
        </p:nvSpPr>
        <p:spPr bwMode="auto">
          <a:xfrm flipH="1">
            <a:off x="6321425" y="3940175"/>
            <a:ext cx="1392238" cy="1581150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08" name="Line 11"/>
          <p:cNvSpPr>
            <a:spLocks noChangeShapeType="1"/>
          </p:cNvSpPr>
          <p:nvPr/>
        </p:nvSpPr>
        <p:spPr bwMode="auto">
          <a:xfrm flipV="1">
            <a:off x="1435100" y="3830638"/>
            <a:ext cx="1350963" cy="3175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09" name="Line 12"/>
          <p:cNvSpPr>
            <a:spLocks noChangeShapeType="1"/>
          </p:cNvSpPr>
          <p:nvPr/>
        </p:nvSpPr>
        <p:spPr bwMode="auto">
          <a:xfrm>
            <a:off x="2955925" y="3829050"/>
            <a:ext cx="3094038" cy="1588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10" name="Line 13"/>
          <p:cNvSpPr>
            <a:spLocks noChangeShapeType="1"/>
          </p:cNvSpPr>
          <p:nvPr/>
        </p:nvSpPr>
        <p:spPr bwMode="auto">
          <a:xfrm>
            <a:off x="6272213" y="3810000"/>
            <a:ext cx="1400175" cy="3175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11" name="Line 14"/>
          <p:cNvSpPr>
            <a:spLocks noChangeShapeType="1"/>
          </p:cNvSpPr>
          <p:nvPr/>
        </p:nvSpPr>
        <p:spPr bwMode="auto">
          <a:xfrm>
            <a:off x="2857500" y="2214563"/>
            <a:ext cx="6350" cy="1541462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12" name="Line 15"/>
          <p:cNvSpPr>
            <a:spLocks noChangeShapeType="1"/>
          </p:cNvSpPr>
          <p:nvPr/>
        </p:nvSpPr>
        <p:spPr bwMode="auto">
          <a:xfrm flipH="1">
            <a:off x="2803525" y="3906838"/>
            <a:ext cx="6350" cy="1693862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13" name="Line 16"/>
          <p:cNvSpPr>
            <a:spLocks noChangeShapeType="1"/>
          </p:cNvSpPr>
          <p:nvPr/>
        </p:nvSpPr>
        <p:spPr bwMode="auto">
          <a:xfrm>
            <a:off x="6154738" y="2263775"/>
            <a:ext cx="0" cy="1450975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14" name="Line 17"/>
          <p:cNvSpPr>
            <a:spLocks noChangeShapeType="1"/>
          </p:cNvSpPr>
          <p:nvPr/>
        </p:nvSpPr>
        <p:spPr bwMode="auto">
          <a:xfrm flipH="1">
            <a:off x="6176963" y="3887788"/>
            <a:ext cx="23812" cy="1576387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15" name="Line 18"/>
          <p:cNvSpPr>
            <a:spLocks noChangeShapeType="1"/>
          </p:cNvSpPr>
          <p:nvPr/>
        </p:nvSpPr>
        <p:spPr bwMode="auto">
          <a:xfrm>
            <a:off x="2884488" y="2179638"/>
            <a:ext cx="4883150" cy="1611312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16" name="Line 19"/>
          <p:cNvSpPr>
            <a:spLocks noChangeShapeType="1"/>
          </p:cNvSpPr>
          <p:nvPr/>
        </p:nvSpPr>
        <p:spPr bwMode="auto">
          <a:xfrm flipH="1">
            <a:off x="2933700" y="2195513"/>
            <a:ext cx="3165475" cy="1595437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17" name="Line 20"/>
          <p:cNvSpPr>
            <a:spLocks noChangeShapeType="1"/>
          </p:cNvSpPr>
          <p:nvPr/>
        </p:nvSpPr>
        <p:spPr bwMode="auto">
          <a:xfrm flipH="1">
            <a:off x="2933700" y="3848100"/>
            <a:ext cx="3165475" cy="1689100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19" name="Rectangle 22"/>
          <p:cNvSpPr>
            <a:spLocks noChangeArrowheads="1"/>
          </p:cNvSpPr>
          <p:nvPr/>
        </p:nvSpPr>
        <p:spPr bwMode="auto">
          <a:xfrm>
            <a:off x="4570413" y="3427413"/>
            <a:ext cx="179387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7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5620" name="Rectangle 23"/>
          <p:cNvSpPr>
            <a:spLocks noChangeArrowheads="1"/>
          </p:cNvSpPr>
          <p:nvPr/>
        </p:nvSpPr>
        <p:spPr bwMode="auto">
          <a:xfrm>
            <a:off x="1822450" y="2474913"/>
            <a:ext cx="423863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 b="1">
                <a:solidFill>
                  <a:srgbClr val="000000"/>
                </a:solidFill>
                <a:latin typeface="Times New Roman" charset="0"/>
              </a:rPr>
              <a:t>7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5621" name="Rectangle 24"/>
          <p:cNvSpPr>
            <a:spLocks noChangeArrowheads="1"/>
          </p:cNvSpPr>
          <p:nvPr/>
        </p:nvSpPr>
        <p:spPr bwMode="auto">
          <a:xfrm>
            <a:off x="4486275" y="1693863"/>
            <a:ext cx="179388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2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5622" name="Rectangle 25"/>
          <p:cNvSpPr>
            <a:spLocks noChangeArrowheads="1"/>
          </p:cNvSpPr>
          <p:nvPr/>
        </p:nvSpPr>
        <p:spPr bwMode="auto">
          <a:xfrm>
            <a:off x="2884488" y="2787650"/>
            <a:ext cx="458787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1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5623" name="Rectangle 26"/>
          <p:cNvSpPr>
            <a:spLocks noChangeArrowheads="1"/>
          </p:cNvSpPr>
          <p:nvPr/>
        </p:nvSpPr>
        <p:spPr bwMode="auto">
          <a:xfrm>
            <a:off x="3914775" y="2787650"/>
            <a:ext cx="179388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2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5624" name="Rectangle 27"/>
          <p:cNvSpPr>
            <a:spLocks noChangeArrowheads="1"/>
          </p:cNvSpPr>
          <p:nvPr/>
        </p:nvSpPr>
        <p:spPr bwMode="auto">
          <a:xfrm>
            <a:off x="6243638" y="2689225"/>
            <a:ext cx="179387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4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5625" name="Rectangle 28"/>
          <p:cNvSpPr>
            <a:spLocks noChangeArrowheads="1"/>
          </p:cNvSpPr>
          <p:nvPr/>
        </p:nvSpPr>
        <p:spPr bwMode="auto">
          <a:xfrm>
            <a:off x="7150100" y="2628900"/>
            <a:ext cx="179388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1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5626" name="Rectangle 29"/>
          <p:cNvSpPr>
            <a:spLocks noChangeArrowheads="1"/>
          </p:cNvSpPr>
          <p:nvPr/>
        </p:nvSpPr>
        <p:spPr bwMode="auto">
          <a:xfrm>
            <a:off x="1631950" y="4502150"/>
            <a:ext cx="179388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2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5627" name="Rectangle 30"/>
          <p:cNvSpPr>
            <a:spLocks noChangeArrowheads="1"/>
          </p:cNvSpPr>
          <p:nvPr/>
        </p:nvSpPr>
        <p:spPr bwMode="auto">
          <a:xfrm>
            <a:off x="3478213" y="4216400"/>
            <a:ext cx="188912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4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5628" name="Rectangle 31"/>
          <p:cNvSpPr>
            <a:spLocks noChangeArrowheads="1"/>
          </p:cNvSpPr>
          <p:nvPr/>
        </p:nvSpPr>
        <p:spPr bwMode="auto">
          <a:xfrm>
            <a:off x="2584450" y="4502150"/>
            <a:ext cx="179388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4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5629" name="Rectangle 32"/>
          <p:cNvSpPr>
            <a:spLocks noChangeArrowheads="1"/>
          </p:cNvSpPr>
          <p:nvPr/>
        </p:nvSpPr>
        <p:spPr bwMode="auto">
          <a:xfrm>
            <a:off x="1939925" y="3400425"/>
            <a:ext cx="41910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8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5630" name="Rectangle 33"/>
          <p:cNvSpPr>
            <a:spLocks noChangeArrowheads="1"/>
          </p:cNvSpPr>
          <p:nvPr/>
        </p:nvSpPr>
        <p:spPr bwMode="auto">
          <a:xfrm>
            <a:off x="5159375" y="4246563"/>
            <a:ext cx="179388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3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5631" name="Rectangle 34"/>
          <p:cNvSpPr>
            <a:spLocks noChangeArrowheads="1"/>
          </p:cNvSpPr>
          <p:nvPr/>
        </p:nvSpPr>
        <p:spPr bwMode="auto">
          <a:xfrm>
            <a:off x="4260850" y="5543550"/>
            <a:ext cx="179388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5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5632" name="Rectangle 35"/>
          <p:cNvSpPr>
            <a:spLocks noChangeArrowheads="1"/>
          </p:cNvSpPr>
          <p:nvPr/>
        </p:nvSpPr>
        <p:spPr bwMode="auto">
          <a:xfrm>
            <a:off x="6667500" y="3776663"/>
            <a:ext cx="18097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3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5633" name="Rectangle 36"/>
          <p:cNvSpPr>
            <a:spLocks noChangeArrowheads="1"/>
          </p:cNvSpPr>
          <p:nvPr/>
        </p:nvSpPr>
        <p:spPr bwMode="auto">
          <a:xfrm>
            <a:off x="7026275" y="4070350"/>
            <a:ext cx="8890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 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5634" name="Rectangle 37"/>
          <p:cNvSpPr>
            <a:spLocks noChangeArrowheads="1"/>
          </p:cNvSpPr>
          <p:nvPr/>
        </p:nvSpPr>
        <p:spPr bwMode="auto">
          <a:xfrm>
            <a:off x="6261100" y="4316413"/>
            <a:ext cx="334963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4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5635" name="Rectangle 38"/>
          <p:cNvSpPr>
            <a:spLocks noChangeArrowheads="1"/>
          </p:cNvSpPr>
          <p:nvPr/>
        </p:nvSpPr>
        <p:spPr bwMode="auto">
          <a:xfrm>
            <a:off x="6988175" y="4637088"/>
            <a:ext cx="179388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6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5636" name="Rectangle 39"/>
          <p:cNvSpPr>
            <a:spLocks noChangeArrowheads="1"/>
          </p:cNvSpPr>
          <p:nvPr/>
        </p:nvSpPr>
        <p:spPr bwMode="auto">
          <a:xfrm>
            <a:off x="5545138" y="2640013"/>
            <a:ext cx="179387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3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5637" name="Rectangle 40"/>
          <p:cNvSpPr>
            <a:spLocks noChangeArrowheads="1"/>
          </p:cNvSpPr>
          <p:nvPr/>
        </p:nvSpPr>
        <p:spPr bwMode="auto">
          <a:xfrm>
            <a:off x="2965450" y="3878263"/>
            <a:ext cx="568325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FF0000"/>
                </a:solidFill>
                <a:latin typeface="Times New Roman" charset="0"/>
              </a:rPr>
              <a:t>0</a:t>
            </a:r>
          </a:p>
        </p:txBody>
      </p:sp>
      <p:sp>
        <p:nvSpPr>
          <p:cNvPr id="25638" name="Oval 41"/>
          <p:cNvSpPr>
            <a:spLocks noChangeArrowheads="1"/>
          </p:cNvSpPr>
          <p:nvPr/>
        </p:nvSpPr>
        <p:spPr bwMode="auto">
          <a:xfrm>
            <a:off x="2714625" y="2041525"/>
            <a:ext cx="261938" cy="246063"/>
          </a:xfrm>
          <a:prstGeom prst="ellipse">
            <a:avLst/>
          </a:prstGeom>
          <a:solidFill>
            <a:srgbClr val="FFFFFF"/>
          </a:solidFill>
          <a:ln w="11176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25639" name="Line 42"/>
          <p:cNvSpPr>
            <a:spLocks noChangeShapeType="1"/>
          </p:cNvSpPr>
          <p:nvPr/>
        </p:nvSpPr>
        <p:spPr bwMode="auto">
          <a:xfrm>
            <a:off x="6246813" y="2179638"/>
            <a:ext cx="1544637" cy="1597025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40" name="Oval 43"/>
          <p:cNvSpPr>
            <a:spLocks noChangeArrowheads="1"/>
          </p:cNvSpPr>
          <p:nvPr/>
        </p:nvSpPr>
        <p:spPr bwMode="auto">
          <a:xfrm>
            <a:off x="6049963" y="2022475"/>
            <a:ext cx="263525" cy="246063"/>
          </a:xfrm>
          <a:prstGeom prst="ellipse">
            <a:avLst/>
          </a:prstGeom>
          <a:solidFill>
            <a:srgbClr val="FFFFFF"/>
          </a:solidFill>
          <a:ln w="11176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25641" name="Line 44"/>
          <p:cNvSpPr>
            <a:spLocks noChangeShapeType="1"/>
          </p:cNvSpPr>
          <p:nvPr/>
        </p:nvSpPr>
        <p:spPr bwMode="auto">
          <a:xfrm>
            <a:off x="1389063" y="3895725"/>
            <a:ext cx="4786312" cy="1647825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42" name="Oval 45"/>
          <p:cNvSpPr>
            <a:spLocks noChangeArrowheads="1"/>
          </p:cNvSpPr>
          <p:nvPr/>
        </p:nvSpPr>
        <p:spPr bwMode="auto">
          <a:xfrm>
            <a:off x="1141413" y="3714750"/>
            <a:ext cx="261937" cy="247650"/>
          </a:xfrm>
          <a:prstGeom prst="ellipse">
            <a:avLst/>
          </a:prstGeom>
          <a:solidFill>
            <a:srgbClr val="FFFFFF"/>
          </a:solidFill>
          <a:ln w="11176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25643" name="Oval 46"/>
          <p:cNvSpPr>
            <a:spLocks noChangeArrowheads="1"/>
          </p:cNvSpPr>
          <p:nvPr/>
        </p:nvSpPr>
        <p:spPr bwMode="auto">
          <a:xfrm>
            <a:off x="2736850" y="3709988"/>
            <a:ext cx="263525" cy="246062"/>
          </a:xfrm>
          <a:prstGeom prst="ellipse">
            <a:avLst/>
          </a:prstGeom>
          <a:solidFill>
            <a:srgbClr val="FFCC00"/>
          </a:solidFill>
          <a:ln w="11176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25644" name="Oval 47"/>
          <p:cNvSpPr>
            <a:spLocks noChangeArrowheads="1"/>
          </p:cNvSpPr>
          <p:nvPr/>
        </p:nvSpPr>
        <p:spPr bwMode="auto">
          <a:xfrm>
            <a:off x="6049963" y="3714750"/>
            <a:ext cx="263525" cy="247650"/>
          </a:xfrm>
          <a:prstGeom prst="ellipse">
            <a:avLst/>
          </a:prstGeom>
          <a:solidFill>
            <a:srgbClr val="FFFFFF"/>
          </a:solidFill>
          <a:ln w="11176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25645" name="Oval 48"/>
          <p:cNvSpPr>
            <a:spLocks noChangeArrowheads="1"/>
          </p:cNvSpPr>
          <p:nvPr/>
        </p:nvSpPr>
        <p:spPr bwMode="auto">
          <a:xfrm>
            <a:off x="7667625" y="3700463"/>
            <a:ext cx="261938" cy="247650"/>
          </a:xfrm>
          <a:prstGeom prst="ellipse">
            <a:avLst/>
          </a:prstGeom>
          <a:solidFill>
            <a:srgbClr val="FFFFFF"/>
          </a:solidFill>
          <a:ln w="11176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25646" name="Oval 49"/>
          <p:cNvSpPr>
            <a:spLocks noChangeArrowheads="1"/>
          </p:cNvSpPr>
          <p:nvPr/>
        </p:nvSpPr>
        <p:spPr bwMode="auto">
          <a:xfrm>
            <a:off x="6049963" y="5470525"/>
            <a:ext cx="263525" cy="246063"/>
          </a:xfrm>
          <a:prstGeom prst="ellipse">
            <a:avLst/>
          </a:prstGeom>
          <a:solidFill>
            <a:srgbClr val="FFFFFF"/>
          </a:solidFill>
          <a:ln w="11176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25647" name="Oval 50"/>
          <p:cNvSpPr>
            <a:spLocks noChangeArrowheads="1"/>
          </p:cNvSpPr>
          <p:nvPr/>
        </p:nvSpPr>
        <p:spPr bwMode="auto">
          <a:xfrm>
            <a:off x="2687638" y="5448300"/>
            <a:ext cx="263525" cy="246063"/>
          </a:xfrm>
          <a:prstGeom prst="ellipse">
            <a:avLst/>
          </a:prstGeom>
          <a:solidFill>
            <a:srgbClr val="FFFFFF"/>
          </a:solidFill>
          <a:ln w="11176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25648" name="Text Box 101"/>
          <p:cNvSpPr txBox="1">
            <a:spLocks noChangeArrowheads="1"/>
          </p:cNvSpPr>
          <p:nvPr/>
        </p:nvSpPr>
        <p:spPr bwMode="auto">
          <a:xfrm>
            <a:off x="2447925" y="1571625"/>
            <a:ext cx="6953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  <a:latin typeface="Times New Roman" charset="0"/>
              </a:rPr>
              <a:t>1,c</a:t>
            </a:r>
          </a:p>
        </p:txBody>
      </p:sp>
      <p:sp>
        <p:nvSpPr>
          <p:cNvPr id="160" name="Text Box 102"/>
          <p:cNvSpPr txBox="1">
            <a:spLocks noChangeArrowheads="1"/>
          </p:cNvSpPr>
          <p:nvPr/>
        </p:nvSpPr>
        <p:spPr bwMode="auto">
          <a:xfrm>
            <a:off x="6189663" y="1571625"/>
            <a:ext cx="6683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  <a:latin typeface="Times New Roman" charset="0"/>
              </a:rPr>
              <a:t>2,c</a:t>
            </a:r>
          </a:p>
        </p:txBody>
      </p:sp>
      <p:sp>
        <p:nvSpPr>
          <p:cNvPr id="25650" name="Text Box 103"/>
          <p:cNvSpPr txBox="1">
            <a:spLocks noChangeArrowheads="1"/>
          </p:cNvSpPr>
          <p:nvPr/>
        </p:nvSpPr>
        <p:spPr bwMode="auto">
          <a:xfrm>
            <a:off x="785813" y="3784600"/>
            <a:ext cx="6429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  <a:latin typeface="Times New Roman" charset="0"/>
              </a:rPr>
              <a:t>8,c</a:t>
            </a:r>
          </a:p>
        </p:txBody>
      </p:sp>
      <p:sp>
        <p:nvSpPr>
          <p:cNvPr id="25651" name="Text Box 104"/>
          <p:cNvSpPr txBox="1">
            <a:spLocks noChangeArrowheads="1"/>
          </p:cNvSpPr>
          <p:nvPr/>
        </p:nvSpPr>
        <p:spPr bwMode="auto">
          <a:xfrm>
            <a:off x="5643563" y="3357563"/>
            <a:ext cx="6508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  <a:latin typeface="Times New Roman" charset="0"/>
              </a:rPr>
              <a:t>7,c</a:t>
            </a:r>
          </a:p>
        </p:txBody>
      </p:sp>
      <p:sp>
        <p:nvSpPr>
          <p:cNvPr id="25652" name="Text Box 105"/>
          <p:cNvSpPr txBox="1">
            <a:spLocks noChangeArrowheads="1"/>
          </p:cNvSpPr>
          <p:nvPr/>
        </p:nvSpPr>
        <p:spPr bwMode="auto">
          <a:xfrm>
            <a:off x="2587625" y="5608638"/>
            <a:ext cx="6985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  <a:latin typeface="Times New Roman" charset="0"/>
              </a:rPr>
              <a:t>4,c</a:t>
            </a:r>
          </a:p>
        </p:txBody>
      </p:sp>
      <p:sp>
        <p:nvSpPr>
          <p:cNvPr id="166" name="圆角矩形标注 165"/>
          <p:cNvSpPr>
            <a:spLocks noChangeArrowheads="1"/>
          </p:cNvSpPr>
          <p:nvPr/>
        </p:nvSpPr>
        <p:spPr bwMode="auto">
          <a:xfrm>
            <a:off x="7000875" y="1714500"/>
            <a:ext cx="928688" cy="571500"/>
          </a:xfrm>
          <a:prstGeom prst="wedgeRoundRectCallout">
            <a:avLst>
              <a:gd name="adj1" fmla="val -123319"/>
              <a:gd name="adj2" fmla="val 23685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/>
              <a:t>U2</a:t>
            </a:r>
            <a:endParaRPr kumimoji="0" lang="zh-CN" altLang="en-US" sz="1800"/>
          </a:p>
        </p:txBody>
      </p:sp>
      <p:sp>
        <p:nvSpPr>
          <p:cNvPr id="25654" name="TextBox 166"/>
          <p:cNvSpPr txBox="1">
            <a:spLocks noChangeArrowheads="1"/>
          </p:cNvSpPr>
          <p:nvPr/>
        </p:nvSpPr>
        <p:spPr bwMode="auto">
          <a:xfrm>
            <a:off x="2714625" y="1987550"/>
            <a:ext cx="3127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/>
              <a:t>b</a:t>
            </a:r>
            <a:endParaRPr kumimoji="0" lang="zh-CN" altLang="en-US" sz="1800"/>
          </a:p>
        </p:txBody>
      </p:sp>
      <p:sp>
        <p:nvSpPr>
          <p:cNvPr id="25655" name="TextBox 167"/>
          <p:cNvSpPr txBox="1">
            <a:spLocks noChangeArrowheads="1"/>
          </p:cNvSpPr>
          <p:nvPr/>
        </p:nvSpPr>
        <p:spPr bwMode="auto">
          <a:xfrm>
            <a:off x="1143000" y="3643313"/>
            <a:ext cx="3127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/>
              <a:t>a</a:t>
            </a:r>
            <a:endParaRPr kumimoji="0" lang="zh-CN" altLang="en-US" sz="1800"/>
          </a:p>
        </p:txBody>
      </p:sp>
      <p:sp>
        <p:nvSpPr>
          <p:cNvPr id="25656" name="TextBox 168"/>
          <p:cNvSpPr txBox="1">
            <a:spLocks noChangeArrowheads="1"/>
          </p:cNvSpPr>
          <p:nvPr/>
        </p:nvSpPr>
        <p:spPr bwMode="auto">
          <a:xfrm>
            <a:off x="2714625" y="3643313"/>
            <a:ext cx="3000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/>
              <a:t>c</a:t>
            </a:r>
            <a:endParaRPr kumimoji="0" lang="zh-CN" altLang="en-US" sz="1800"/>
          </a:p>
        </p:txBody>
      </p:sp>
      <p:sp>
        <p:nvSpPr>
          <p:cNvPr id="25657" name="TextBox 169"/>
          <p:cNvSpPr txBox="1">
            <a:spLocks noChangeArrowheads="1"/>
          </p:cNvSpPr>
          <p:nvPr/>
        </p:nvSpPr>
        <p:spPr bwMode="auto">
          <a:xfrm>
            <a:off x="2643188" y="5357813"/>
            <a:ext cx="3127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/>
              <a:t>d</a:t>
            </a:r>
            <a:endParaRPr kumimoji="0" lang="zh-CN" altLang="en-US" sz="1800"/>
          </a:p>
        </p:txBody>
      </p:sp>
      <p:sp>
        <p:nvSpPr>
          <p:cNvPr id="25658" name="TextBox 170"/>
          <p:cNvSpPr txBox="1">
            <a:spLocks noChangeArrowheads="1"/>
          </p:cNvSpPr>
          <p:nvPr/>
        </p:nvSpPr>
        <p:spPr bwMode="auto">
          <a:xfrm>
            <a:off x="6000750" y="1928813"/>
            <a:ext cx="3127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/>
              <a:t>e</a:t>
            </a:r>
            <a:endParaRPr kumimoji="0" lang="zh-CN" altLang="en-US" sz="1800"/>
          </a:p>
        </p:txBody>
      </p:sp>
      <p:sp>
        <p:nvSpPr>
          <p:cNvPr id="25659" name="TextBox 171"/>
          <p:cNvSpPr txBox="1">
            <a:spLocks noChangeArrowheads="1"/>
          </p:cNvSpPr>
          <p:nvPr/>
        </p:nvSpPr>
        <p:spPr bwMode="auto">
          <a:xfrm>
            <a:off x="6072188" y="3643313"/>
            <a:ext cx="2492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/>
              <a:t>f</a:t>
            </a:r>
            <a:endParaRPr kumimoji="0" lang="zh-CN" altLang="en-US" sz="1800"/>
          </a:p>
        </p:txBody>
      </p:sp>
      <p:sp>
        <p:nvSpPr>
          <p:cNvPr id="25660" name="TextBox 172"/>
          <p:cNvSpPr txBox="1">
            <a:spLocks noChangeArrowheads="1"/>
          </p:cNvSpPr>
          <p:nvPr/>
        </p:nvSpPr>
        <p:spPr bwMode="auto">
          <a:xfrm>
            <a:off x="6045200" y="5357813"/>
            <a:ext cx="3127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/>
              <a:t>g</a:t>
            </a:r>
            <a:endParaRPr kumimoji="0" lang="zh-CN" altLang="en-US" sz="1800"/>
          </a:p>
        </p:txBody>
      </p:sp>
      <p:sp>
        <p:nvSpPr>
          <p:cNvPr id="25661" name="TextBox 173"/>
          <p:cNvSpPr txBox="1">
            <a:spLocks noChangeArrowheads="1"/>
          </p:cNvSpPr>
          <p:nvPr/>
        </p:nvSpPr>
        <p:spPr bwMode="auto">
          <a:xfrm>
            <a:off x="7643813" y="3643313"/>
            <a:ext cx="3127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/>
              <a:t>h</a:t>
            </a:r>
            <a:endParaRPr kumimoji="0" lang="zh-CN" altLang="en-US" sz="1800"/>
          </a:p>
        </p:txBody>
      </p:sp>
      <p:sp>
        <p:nvSpPr>
          <p:cNvPr id="175" name="Text Box 104"/>
          <p:cNvSpPr txBox="1">
            <a:spLocks noChangeArrowheads="1"/>
          </p:cNvSpPr>
          <p:nvPr/>
        </p:nvSpPr>
        <p:spPr bwMode="auto">
          <a:xfrm>
            <a:off x="7929563" y="3357563"/>
            <a:ext cx="6508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  <a:latin typeface="Times New Roman" charset="0"/>
              </a:rPr>
              <a:t>4,b</a:t>
            </a:r>
          </a:p>
        </p:txBody>
      </p:sp>
      <p:sp>
        <p:nvSpPr>
          <p:cNvPr id="25663" name="圆角矩形标注 175"/>
          <p:cNvSpPr>
            <a:spLocks noChangeArrowheads="1"/>
          </p:cNvSpPr>
          <p:nvPr/>
        </p:nvSpPr>
        <p:spPr bwMode="auto">
          <a:xfrm>
            <a:off x="500063" y="1785938"/>
            <a:ext cx="928687" cy="571500"/>
          </a:xfrm>
          <a:prstGeom prst="wedgeRoundRectCallout">
            <a:avLst>
              <a:gd name="adj1" fmla="val 137977"/>
              <a:gd name="adj2" fmla="val 31889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 dirty="0"/>
              <a:t>S</a:t>
            </a:r>
            <a:endParaRPr kumimoji="0" lang="zh-CN" altLang="en-US" sz="1800" dirty="0"/>
          </a:p>
        </p:txBody>
      </p:sp>
    </p:spTree>
    <p:extLst>
      <p:ext uri="{BB962C8B-B14F-4D97-AF65-F5344CB8AC3E}">
        <p14:creationId xmlns:p14="http://schemas.microsoft.com/office/powerpoint/2010/main" val="1174857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0" grpId="0"/>
      <p:bldP spid="166" grpId="0" animBg="1"/>
      <p:bldP spid="17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Oval 3" descr="粉色砂纸"/>
          <p:cNvSpPr>
            <a:spLocks noChangeArrowheads="1"/>
          </p:cNvSpPr>
          <p:nvPr/>
        </p:nvSpPr>
        <p:spPr bwMode="auto">
          <a:xfrm rot="3808830">
            <a:off x="2859088" y="-84138"/>
            <a:ext cx="2895600" cy="4987925"/>
          </a:xfrm>
          <a:prstGeom prst="ellipse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27650" name="Line 6"/>
          <p:cNvSpPr>
            <a:spLocks noChangeShapeType="1"/>
          </p:cNvSpPr>
          <p:nvPr/>
        </p:nvSpPr>
        <p:spPr bwMode="auto">
          <a:xfrm>
            <a:off x="2928938" y="2143125"/>
            <a:ext cx="3143250" cy="3175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51" name="Line 7"/>
          <p:cNvSpPr>
            <a:spLocks noChangeShapeType="1"/>
          </p:cNvSpPr>
          <p:nvPr/>
        </p:nvSpPr>
        <p:spPr bwMode="auto">
          <a:xfrm flipV="1">
            <a:off x="2933700" y="5575300"/>
            <a:ext cx="3151188" cy="17463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52" name="Line 8"/>
          <p:cNvSpPr>
            <a:spLocks noChangeShapeType="1"/>
          </p:cNvSpPr>
          <p:nvPr/>
        </p:nvSpPr>
        <p:spPr bwMode="auto">
          <a:xfrm flipH="1">
            <a:off x="1287463" y="2179638"/>
            <a:ext cx="1449387" cy="1554162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53" name="Line 9"/>
          <p:cNvSpPr>
            <a:spLocks noChangeShapeType="1"/>
          </p:cNvSpPr>
          <p:nvPr/>
        </p:nvSpPr>
        <p:spPr bwMode="auto">
          <a:xfrm>
            <a:off x="1311275" y="3868738"/>
            <a:ext cx="1446213" cy="1625600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54" name="Line 10"/>
          <p:cNvSpPr>
            <a:spLocks noChangeShapeType="1"/>
          </p:cNvSpPr>
          <p:nvPr/>
        </p:nvSpPr>
        <p:spPr bwMode="auto">
          <a:xfrm flipH="1">
            <a:off x="6321425" y="3940175"/>
            <a:ext cx="1392238" cy="1581150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55" name="Line 11"/>
          <p:cNvSpPr>
            <a:spLocks noChangeShapeType="1"/>
          </p:cNvSpPr>
          <p:nvPr/>
        </p:nvSpPr>
        <p:spPr bwMode="auto">
          <a:xfrm flipV="1">
            <a:off x="1435100" y="3830638"/>
            <a:ext cx="1350963" cy="3175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56" name="Line 12"/>
          <p:cNvSpPr>
            <a:spLocks noChangeShapeType="1"/>
          </p:cNvSpPr>
          <p:nvPr/>
        </p:nvSpPr>
        <p:spPr bwMode="auto">
          <a:xfrm>
            <a:off x="2955925" y="3829050"/>
            <a:ext cx="3094038" cy="1588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57" name="Line 13"/>
          <p:cNvSpPr>
            <a:spLocks noChangeShapeType="1"/>
          </p:cNvSpPr>
          <p:nvPr/>
        </p:nvSpPr>
        <p:spPr bwMode="auto">
          <a:xfrm>
            <a:off x="6272213" y="3810000"/>
            <a:ext cx="1400175" cy="3175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58" name="Line 14"/>
          <p:cNvSpPr>
            <a:spLocks noChangeShapeType="1"/>
          </p:cNvSpPr>
          <p:nvPr/>
        </p:nvSpPr>
        <p:spPr bwMode="auto">
          <a:xfrm>
            <a:off x="2832100" y="2214563"/>
            <a:ext cx="6350" cy="154146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59" name="Line 15"/>
          <p:cNvSpPr>
            <a:spLocks noChangeShapeType="1"/>
          </p:cNvSpPr>
          <p:nvPr/>
        </p:nvSpPr>
        <p:spPr bwMode="auto">
          <a:xfrm flipH="1">
            <a:off x="2803525" y="3906838"/>
            <a:ext cx="6350" cy="1693862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60" name="Line 16"/>
          <p:cNvSpPr>
            <a:spLocks noChangeShapeType="1"/>
          </p:cNvSpPr>
          <p:nvPr/>
        </p:nvSpPr>
        <p:spPr bwMode="auto">
          <a:xfrm>
            <a:off x="6154738" y="2263775"/>
            <a:ext cx="0" cy="1450975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61" name="Line 17"/>
          <p:cNvSpPr>
            <a:spLocks noChangeShapeType="1"/>
          </p:cNvSpPr>
          <p:nvPr/>
        </p:nvSpPr>
        <p:spPr bwMode="auto">
          <a:xfrm flipH="1">
            <a:off x="6176963" y="3887788"/>
            <a:ext cx="23812" cy="1576387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62" name="Line 18"/>
          <p:cNvSpPr>
            <a:spLocks noChangeShapeType="1"/>
          </p:cNvSpPr>
          <p:nvPr/>
        </p:nvSpPr>
        <p:spPr bwMode="auto">
          <a:xfrm>
            <a:off x="2884488" y="2179638"/>
            <a:ext cx="4883150" cy="1611312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63" name="Line 19"/>
          <p:cNvSpPr>
            <a:spLocks noChangeShapeType="1"/>
          </p:cNvSpPr>
          <p:nvPr/>
        </p:nvSpPr>
        <p:spPr bwMode="auto">
          <a:xfrm flipH="1">
            <a:off x="2933700" y="2195513"/>
            <a:ext cx="3165475" cy="159543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64" name="Line 20"/>
          <p:cNvSpPr>
            <a:spLocks noChangeShapeType="1"/>
          </p:cNvSpPr>
          <p:nvPr/>
        </p:nvSpPr>
        <p:spPr bwMode="auto">
          <a:xfrm flipH="1">
            <a:off x="2933700" y="3848100"/>
            <a:ext cx="3165475" cy="1689100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65" name="Rectangle 21"/>
          <p:cNvSpPr>
            <a:spLocks noChangeArrowheads="1"/>
          </p:cNvSpPr>
          <p:nvPr/>
        </p:nvSpPr>
        <p:spPr bwMode="auto">
          <a:xfrm>
            <a:off x="2563813" y="3714750"/>
            <a:ext cx="13970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 b="1">
                <a:solidFill>
                  <a:srgbClr val="850AFF"/>
                </a:solidFill>
                <a:latin typeface="Times New Roman" charset="0"/>
              </a:rPr>
              <a:t>s</a:t>
            </a:r>
            <a:endParaRPr lang="en-US" altLang="zh-CN" sz="2800">
              <a:solidFill>
                <a:srgbClr val="850AFF"/>
              </a:solidFill>
              <a:latin typeface="Times New Roman" charset="0"/>
            </a:endParaRPr>
          </a:p>
        </p:txBody>
      </p:sp>
      <p:sp>
        <p:nvSpPr>
          <p:cNvPr id="27666" name="Rectangle 22"/>
          <p:cNvSpPr>
            <a:spLocks noChangeArrowheads="1"/>
          </p:cNvSpPr>
          <p:nvPr/>
        </p:nvSpPr>
        <p:spPr bwMode="auto">
          <a:xfrm>
            <a:off x="4570413" y="3427413"/>
            <a:ext cx="179387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7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7667" name="Rectangle 23"/>
          <p:cNvSpPr>
            <a:spLocks noChangeArrowheads="1"/>
          </p:cNvSpPr>
          <p:nvPr/>
        </p:nvSpPr>
        <p:spPr bwMode="auto">
          <a:xfrm>
            <a:off x="1822450" y="2474913"/>
            <a:ext cx="423863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 b="1">
                <a:solidFill>
                  <a:srgbClr val="000000"/>
                </a:solidFill>
                <a:latin typeface="Times New Roman" charset="0"/>
              </a:rPr>
              <a:t>7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7668" name="Rectangle 24"/>
          <p:cNvSpPr>
            <a:spLocks noChangeArrowheads="1"/>
          </p:cNvSpPr>
          <p:nvPr/>
        </p:nvSpPr>
        <p:spPr bwMode="auto">
          <a:xfrm>
            <a:off x="4486275" y="1693863"/>
            <a:ext cx="179388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2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7669" name="Rectangle 25"/>
          <p:cNvSpPr>
            <a:spLocks noChangeArrowheads="1"/>
          </p:cNvSpPr>
          <p:nvPr/>
        </p:nvSpPr>
        <p:spPr bwMode="auto">
          <a:xfrm>
            <a:off x="2857500" y="2786063"/>
            <a:ext cx="458788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1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7670" name="Rectangle 26"/>
          <p:cNvSpPr>
            <a:spLocks noChangeArrowheads="1"/>
          </p:cNvSpPr>
          <p:nvPr/>
        </p:nvSpPr>
        <p:spPr bwMode="auto">
          <a:xfrm>
            <a:off x="3914775" y="2787650"/>
            <a:ext cx="179388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2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7671" name="Rectangle 27"/>
          <p:cNvSpPr>
            <a:spLocks noChangeArrowheads="1"/>
          </p:cNvSpPr>
          <p:nvPr/>
        </p:nvSpPr>
        <p:spPr bwMode="auto">
          <a:xfrm>
            <a:off x="6243638" y="2689225"/>
            <a:ext cx="179387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4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7672" name="Rectangle 28"/>
          <p:cNvSpPr>
            <a:spLocks noChangeArrowheads="1"/>
          </p:cNvSpPr>
          <p:nvPr/>
        </p:nvSpPr>
        <p:spPr bwMode="auto">
          <a:xfrm>
            <a:off x="7150100" y="2628900"/>
            <a:ext cx="179388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1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7673" name="Rectangle 29"/>
          <p:cNvSpPr>
            <a:spLocks noChangeArrowheads="1"/>
          </p:cNvSpPr>
          <p:nvPr/>
        </p:nvSpPr>
        <p:spPr bwMode="auto">
          <a:xfrm>
            <a:off x="1631950" y="4502150"/>
            <a:ext cx="179388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2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7674" name="Rectangle 30"/>
          <p:cNvSpPr>
            <a:spLocks noChangeArrowheads="1"/>
          </p:cNvSpPr>
          <p:nvPr/>
        </p:nvSpPr>
        <p:spPr bwMode="auto">
          <a:xfrm>
            <a:off x="3478213" y="4216400"/>
            <a:ext cx="188912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4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7675" name="Rectangle 31"/>
          <p:cNvSpPr>
            <a:spLocks noChangeArrowheads="1"/>
          </p:cNvSpPr>
          <p:nvPr/>
        </p:nvSpPr>
        <p:spPr bwMode="auto">
          <a:xfrm>
            <a:off x="2584450" y="4502150"/>
            <a:ext cx="179388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4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7676" name="Rectangle 32"/>
          <p:cNvSpPr>
            <a:spLocks noChangeArrowheads="1"/>
          </p:cNvSpPr>
          <p:nvPr/>
        </p:nvSpPr>
        <p:spPr bwMode="auto">
          <a:xfrm>
            <a:off x="1939925" y="3400425"/>
            <a:ext cx="41910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8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7677" name="Rectangle 33"/>
          <p:cNvSpPr>
            <a:spLocks noChangeArrowheads="1"/>
          </p:cNvSpPr>
          <p:nvPr/>
        </p:nvSpPr>
        <p:spPr bwMode="auto">
          <a:xfrm>
            <a:off x="5159375" y="4246563"/>
            <a:ext cx="179388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3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7678" name="Rectangle 34"/>
          <p:cNvSpPr>
            <a:spLocks noChangeArrowheads="1"/>
          </p:cNvSpPr>
          <p:nvPr/>
        </p:nvSpPr>
        <p:spPr bwMode="auto">
          <a:xfrm>
            <a:off x="4260850" y="5543550"/>
            <a:ext cx="179388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5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7679" name="Rectangle 35"/>
          <p:cNvSpPr>
            <a:spLocks noChangeArrowheads="1"/>
          </p:cNvSpPr>
          <p:nvPr/>
        </p:nvSpPr>
        <p:spPr bwMode="auto">
          <a:xfrm>
            <a:off x="6667500" y="3776663"/>
            <a:ext cx="18097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3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7680" name="Rectangle 36"/>
          <p:cNvSpPr>
            <a:spLocks noChangeArrowheads="1"/>
          </p:cNvSpPr>
          <p:nvPr/>
        </p:nvSpPr>
        <p:spPr bwMode="auto">
          <a:xfrm>
            <a:off x="7026275" y="4070350"/>
            <a:ext cx="8890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 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7681" name="Rectangle 37"/>
          <p:cNvSpPr>
            <a:spLocks noChangeArrowheads="1"/>
          </p:cNvSpPr>
          <p:nvPr/>
        </p:nvSpPr>
        <p:spPr bwMode="auto">
          <a:xfrm>
            <a:off x="6261100" y="4316413"/>
            <a:ext cx="334963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4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7682" name="Rectangle 38"/>
          <p:cNvSpPr>
            <a:spLocks noChangeArrowheads="1"/>
          </p:cNvSpPr>
          <p:nvPr/>
        </p:nvSpPr>
        <p:spPr bwMode="auto">
          <a:xfrm>
            <a:off x="6988175" y="4637088"/>
            <a:ext cx="179388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6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7683" name="Rectangle 39"/>
          <p:cNvSpPr>
            <a:spLocks noChangeArrowheads="1"/>
          </p:cNvSpPr>
          <p:nvPr/>
        </p:nvSpPr>
        <p:spPr bwMode="auto">
          <a:xfrm>
            <a:off x="5545138" y="2640013"/>
            <a:ext cx="179387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3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7684" name="Rectangle 40"/>
          <p:cNvSpPr>
            <a:spLocks noChangeArrowheads="1"/>
          </p:cNvSpPr>
          <p:nvPr/>
        </p:nvSpPr>
        <p:spPr bwMode="auto">
          <a:xfrm>
            <a:off x="2965450" y="3878263"/>
            <a:ext cx="568325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FF0000"/>
                </a:solidFill>
                <a:latin typeface="Times New Roman" charset="0"/>
              </a:rPr>
              <a:t>0</a:t>
            </a:r>
          </a:p>
        </p:txBody>
      </p:sp>
      <p:sp>
        <p:nvSpPr>
          <p:cNvPr id="27685" name="Oval 41"/>
          <p:cNvSpPr>
            <a:spLocks noChangeArrowheads="1"/>
          </p:cNvSpPr>
          <p:nvPr/>
        </p:nvSpPr>
        <p:spPr bwMode="auto">
          <a:xfrm>
            <a:off x="2714625" y="2041525"/>
            <a:ext cx="261938" cy="246063"/>
          </a:xfrm>
          <a:prstGeom prst="ellipse">
            <a:avLst/>
          </a:prstGeom>
          <a:solidFill>
            <a:srgbClr val="FFFFFF"/>
          </a:solidFill>
          <a:ln w="11176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27686" name="Line 42"/>
          <p:cNvSpPr>
            <a:spLocks noChangeShapeType="1"/>
          </p:cNvSpPr>
          <p:nvPr/>
        </p:nvSpPr>
        <p:spPr bwMode="auto">
          <a:xfrm>
            <a:off x="6246813" y="2179638"/>
            <a:ext cx="1544637" cy="1597025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87" name="Oval 43"/>
          <p:cNvSpPr>
            <a:spLocks noChangeArrowheads="1"/>
          </p:cNvSpPr>
          <p:nvPr/>
        </p:nvSpPr>
        <p:spPr bwMode="auto">
          <a:xfrm>
            <a:off x="6049963" y="2022475"/>
            <a:ext cx="263525" cy="246063"/>
          </a:xfrm>
          <a:prstGeom prst="ellipse">
            <a:avLst/>
          </a:prstGeom>
          <a:solidFill>
            <a:srgbClr val="FFFFFF"/>
          </a:solidFill>
          <a:ln w="11176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27688" name="Line 44"/>
          <p:cNvSpPr>
            <a:spLocks noChangeShapeType="1"/>
          </p:cNvSpPr>
          <p:nvPr/>
        </p:nvSpPr>
        <p:spPr bwMode="auto">
          <a:xfrm>
            <a:off x="1389063" y="3895725"/>
            <a:ext cx="4786312" cy="1647825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89" name="Oval 45"/>
          <p:cNvSpPr>
            <a:spLocks noChangeArrowheads="1"/>
          </p:cNvSpPr>
          <p:nvPr/>
        </p:nvSpPr>
        <p:spPr bwMode="auto">
          <a:xfrm>
            <a:off x="1141413" y="3714750"/>
            <a:ext cx="261937" cy="247650"/>
          </a:xfrm>
          <a:prstGeom prst="ellipse">
            <a:avLst/>
          </a:prstGeom>
          <a:solidFill>
            <a:srgbClr val="FFFFFF"/>
          </a:solidFill>
          <a:ln w="11176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27690" name="Oval 46"/>
          <p:cNvSpPr>
            <a:spLocks noChangeArrowheads="1"/>
          </p:cNvSpPr>
          <p:nvPr/>
        </p:nvSpPr>
        <p:spPr bwMode="auto">
          <a:xfrm>
            <a:off x="2736850" y="3709988"/>
            <a:ext cx="263525" cy="246062"/>
          </a:xfrm>
          <a:prstGeom prst="ellipse">
            <a:avLst/>
          </a:prstGeom>
          <a:solidFill>
            <a:srgbClr val="FFCC00"/>
          </a:solidFill>
          <a:ln w="11176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27691" name="Oval 47"/>
          <p:cNvSpPr>
            <a:spLocks noChangeArrowheads="1"/>
          </p:cNvSpPr>
          <p:nvPr/>
        </p:nvSpPr>
        <p:spPr bwMode="auto">
          <a:xfrm>
            <a:off x="6049963" y="3714750"/>
            <a:ext cx="263525" cy="247650"/>
          </a:xfrm>
          <a:prstGeom prst="ellipse">
            <a:avLst/>
          </a:prstGeom>
          <a:solidFill>
            <a:srgbClr val="FFFFFF"/>
          </a:solidFill>
          <a:ln w="11176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27692" name="Oval 48"/>
          <p:cNvSpPr>
            <a:spLocks noChangeArrowheads="1"/>
          </p:cNvSpPr>
          <p:nvPr/>
        </p:nvSpPr>
        <p:spPr bwMode="auto">
          <a:xfrm>
            <a:off x="7667625" y="3700463"/>
            <a:ext cx="261938" cy="247650"/>
          </a:xfrm>
          <a:prstGeom prst="ellipse">
            <a:avLst/>
          </a:prstGeom>
          <a:solidFill>
            <a:srgbClr val="FFFFFF"/>
          </a:solidFill>
          <a:ln w="11176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27693" name="Oval 49"/>
          <p:cNvSpPr>
            <a:spLocks noChangeArrowheads="1"/>
          </p:cNvSpPr>
          <p:nvPr/>
        </p:nvSpPr>
        <p:spPr bwMode="auto">
          <a:xfrm>
            <a:off x="6049963" y="5470525"/>
            <a:ext cx="263525" cy="246063"/>
          </a:xfrm>
          <a:prstGeom prst="ellipse">
            <a:avLst/>
          </a:prstGeom>
          <a:solidFill>
            <a:srgbClr val="FFFFFF"/>
          </a:solidFill>
          <a:ln w="11176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27694" name="Oval 50"/>
          <p:cNvSpPr>
            <a:spLocks noChangeArrowheads="1"/>
          </p:cNvSpPr>
          <p:nvPr/>
        </p:nvSpPr>
        <p:spPr bwMode="auto">
          <a:xfrm>
            <a:off x="2687638" y="5448300"/>
            <a:ext cx="263525" cy="246063"/>
          </a:xfrm>
          <a:prstGeom prst="ellipse">
            <a:avLst/>
          </a:prstGeom>
          <a:solidFill>
            <a:srgbClr val="FFFFFF"/>
          </a:solidFill>
          <a:ln w="11176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27695" name="Text Box 101"/>
          <p:cNvSpPr txBox="1">
            <a:spLocks noChangeArrowheads="1"/>
          </p:cNvSpPr>
          <p:nvPr/>
        </p:nvSpPr>
        <p:spPr bwMode="auto">
          <a:xfrm>
            <a:off x="2447925" y="1571625"/>
            <a:ext cx="6953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  <a:latin typeface="Times New Roman" charset="0"/>
              </a:rPr>
              <a:t>1,c</a:t>
            </a:r>
          </a:p>
        </p:txBody>
      </p:sp>
      <p:sp>
        <p:nvSpPr>
          <p:cNvPr id="27696" name="Text Box 102"/>
          <p:cNvSpPr txBox="1">
            <a:spLocks noChangeArrowheads="1"/>
          </p:cNvSpPr>
          <p:nvPr/>
        </p:nvSpPr>
        <p:spPr bwMode="auto">
          <a:xfrm>
            <a:off x="6189663" y="1571625"/>
            <a:ext cx="6683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  <a:latin typeface="Times New Roman" charset="0"/>
              </a:rPr>
              <a:t>2,c</a:t>
            </a:r>
          </a:p>
        </p:txBody>
      </p:sp>
      <p:sp>
        <p:nvSpPr>
          <p:cNvPr id="27697" name="Text Box 103"/>
          <p:cNvSpPr txBox="1">
            <a:spLocks noChangeArrowheads="1"/>
          </p:cNvSpPr>
          <p:nvPr/>
        </p:nvSpPr>
        <p:spPr bwMode="auto">
          <a:xfrm>
            <a:off x="785813" y="3784600"/>
            <a:ext cx="6429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  <a:latin typeface="Times New Roman" charset="0"/>
              </a:rPr>
              <a:t>8,c</a:t>
            </a:r>
          </a:p>
        </p:txBody>
      </p:sp>
      <p:sp>
        <p:nvSpPr>
          <p:cNvPr id="22579" name="Text Box 104"/>
          <p:cNvSpPr txBox="1">
            <a:spLocks noChangeArrowheads="1"/>
          </p:cNvSpPr>
          <p:nvPr/>
        </p:nvSpPr>
        <p:spPr bwMode="auto">
          <a:xfrm>
            <a:off x="5643563" y="3357563"/>
            <a:ext cx="6508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  <a:latin typeface="Times New Roman" charset="0"/>
              </a:rPr>
              <a:t>7,c</a:t>
            </a:r>
          </a:p>
        </p:txBody>
      </p:sp>
      <p:sp>
        <p:nvSpPr>
          <p:cNvPr id="27699" name="Text Box 105"/>
          <p:cNvSpPr txBox="1">
            <a:spLocks noChangeArrowheads="1"/>
          </p:cNvSpPr>
          <p:nvPr/>
        </p:nvSpPr>
        <p:spPr bwMode="auto">
          <a:xfrm>
            <a:off x="2587625" y="5608638"/>
            <a:ext cx="6985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  <a:latin typeface="Times New Roman" charset="0"/>
              </a:rPr>
              <a:t>4,c</a:t>
            </a:r>
          </a:p>
        </p:txBody>
      </p:sp>
      <p:sp>
        <p:nvSpPr>
          <p:cNvPr id="55" name="圆角矩形标注 54"/>
          <p:cNvSpPr>
            <a:spLocks noChangeArrowheads="1"/>
          </p:cNvSpPr>
          <p:nvPr/>
        </p:nvSpPr>
        <p:spPr bwMode="auto">
          <a:xfrm>
            <a:off x="8001000" y="2571750"/>
            <a:ext cx="928688" cy="571500"/>
          </a:xfrm>
          <a:prstGeom prst="wedgeRoundRectCallout">
            <a:avLst>
              <a:gd name="adj1" fmla="val -66519"/>
              <a:gd name="adj2" fmla="val 138556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/>
              <a:t>U3</a:t>
            </a:r>
            <a:endParaRPr kumimoji="0" lang="zh-CN" altLang="en-US" sz="1800"/>
          </a:p>
        </p:txBody>
      </p:sp>
      <p:sp>
        <p:nvSpPr>
          <p:cNvPr id="27701" name="TextBox 55"/>
          <p:cNvSpPr txBox="1">
            <a:spLocks noChangeArrowheads="1"/>
          </p:cNvSpPr>
          <p:nvPr/>
        </p:nvSpPr>
        <p:spPr bwMode="auto">
          <a:xfrm>
            <a:off x="2714625" y="1987550"/>
            <a:ext cx="3127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/>
              <a:t>b</a:t>
            </a:r>
            <a:endParaRPr kumimoji="0" lang="zh-CN" altLang="en-US" sz="1800"/>
          </a:p>
        </p:txBody>
      </p:sp>
      <p:sp>
        <p:nvSpPr>
          <p:cNvPr id="27702" name="TextBox 56"/>
          <p:cNvSpPr txBox="1">
            <a:spLocks noChangeArrowheads="1"/>
          </p:cNvSpPr>
          <p:nvPr/>
        </p:nvSpPr>
        <p:spPr bwMode="auto">
          <a:xfrm>
            <a:off x="1143000" y="3643313"/>
            <a:ext cx="3127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/>
              <a:t>a</a:t>
            </a:r>
            <a:endParaRPr kumimoji="0" lang="zh-CN" altLang="en-US" sz="1800"/>
          </a:p>
        </p:txBody>
      </p:sp>
      <p:sp>
        <p:nvSpPr>
          <p:cNvPr id="27703" name="TextBox 57"/>
          <p:cNvSpPr txBox="1">
            <a:spLocks noChangeArrowheads="1"/>
          </p:cNvSpPr>
          <p:nvPr/>
        </p:nvSpPr>
        <p:spPr bwMode="auto">
          <a:xfrm>
            <a:off x="2714625" y="3643313"/>
            <a:ext cx="3000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/>
              <a:t>c</a:t>
            </a:r>
            <a:endParaRPr kumimoji="0" lang="zh-CN" altLang="en-US" sz="1800"/>
          </a:p>
        </p:txBody>
      </p:sp>
      <p:sp>
        <p:nvSpPr>
          <p:cNvPr id="27704" name="TextBox 58"/>
          <p:cNvSpPr txBox="1">
            <a:spLocks noChangeArrowheads="1"/>
          </p:cNvSpPr>
          <p:nvPr/>
        </p:nvSpPr>
        <p:spPr bwMode="auto">
          <a:xfrm>
            <a:off x="2643188" y="5357813"/>
            <a:ext cx="3127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/>
              <a:t>d</a:t>
            </a:r>
            <a:endParaRPr kumimoji="0" lang="zh-CN" altLang="en-US" sz="1800"/>
          </a:p>
        </p:txBody>
      </p:sp>
      <p:sp>
        <p:nvSpPr>
          <p:cNvPr id="27705" name="TextBox 59"/>
          <p:cNvSpPr txBox="1">
            <a:spLocks noChangeArrowheads="1"/>
          </p:cNvSpPr>
          <p:nvPr/>
        </p:nvSpPr>
        <p:spPr bwMode="auto">
          <a:xfrm>
            <a:off x="6000750" y="1928813"/>
            <a:ext cx="3127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/>
              <a:t>e</a:t>
            </a:r>
            <a:endParaRPr kumimoji="0" lang="zh-CN" altLang="en-US" sz="1800"/>
          </a:p>
        </p:txBody>
      </p:sp>
      <p:sp>
        <p:nvSpPr>
          <p:cNvPr id="27706" name="TextBox 60"/>
          <p:cNvSpPr txBox="1">
            <a:spLocks noChangeArrowheads="1"/>
          </p:cNvSpPr>
          <p:nvPr/>
        </p:nvSpPr>
        <p:spPr bwMode="auto">
          <a:xfrm>
            <a:off x="6072188" y="3643313"/>
            <a:ext cx="2492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/>
              <a:t>f</a:t>
            </a:r>
            <a:endParaRPr kumimoji="0" lang="zh-CN" altLang="en-US" sz="1800"/>
          </a:p>
        </p:txBody>
      </p:sp>
      <p:sp>
        <p:nvSpPr>
          <p:cNvPr id="27707" name="TextBox 61"/>
          <p:cNvSpPr txBox="1">
            <a:spLocks noChangeArrowheads="1"/>
          </p:cNvSpPr>
          <p:nvPr/>
        </p:nvSpPr>
        <p:spPr bwMode="auto">
          <a:xfrm>
            <a:off x="6045200" y="5357813"/>
            <a:ext cx="3127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/>
              <a:t>g</a:t>
            </a:r>
            <a:endParaRPr kumimoji="0" lang="zh-CN" altLang="en-US" sz="1800"/>
          </a:p>
        </p:txBody>
      </p:sp>
      <p:sp>
        <p:nvSpPr>
          <p:cNvPr id="27708" name="TextBox 62"/>
          <p:cNvSpPr txBox="1">
            <a:spLocks noChangeArrowheads="1"/>
          </p:cNvSpPr>
          <p:nvPr/>
        </p:nvSpPr>
        <p:spPr bwMode="auto">
          <a:xfrm>
            <a:off x="7643813" y="3643313"/>
            <a:ext cx="3127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/>
              <a:t>h</a:t>
            </a:r>
            <a:endParaRPr kumimoji="0" lang="zh-CN" altLang="en-US" sz="1800"/>
          </a:p>
        </p:txBody>
      </p:sp>
      <p:sp>
        <p:nvSpPr>
          <p:cNvPr id="64" name="Text Box 104"/>
          <p:cNvSpPr txBox="1">
            <a:spLocks noChangeArrowheads="1"/>
          </p:cNvSpPr>
          <p:nvPr/>
        </p:nvSpPr>
        <p:spPr bwMode="auto">
          <a:xfrm>
            <a:off x="7929563" y="3357563"/>
            <a:ext cx="6508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  <a:latin typeface="Times New Roman" charset="0"/>
              </a:rPr>
              <a:t>4,b</a:t>
            </a:r>
          </a:p>
        </p:txBody>
      </p:sp>
      <p:sp>
        <p:nvSpPr>
          <p:cNvPr id="27710" name="圆角矩形标注 64"/>
          <p:cNvSpPr>
            <a:spLocks noChangeArrowheads="1"/>
          </p:cNvSpPr>
          <p:nvPr/>
        </p:nvSpPr>
        <p:spPr bwMode="auto">
          <a:xfrm>
            <a:off x="1714500" y="857250"/>
            <a:ext cx="928688" cy="571500"/>
          </a:xfrm>
          <a:prstGeom prst="wedgeRoundRectCallout">
            <a:avLst>
              <a:gd name="adj1" fmla="val 137977"/>
              <a:gd name="adj2" fmla="val 31889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 dirty="0"/>
              <a:t>S</a:t>
            </a:r>
            <a:endParaRPr kumimoji="0" lang="zh-CN" altLang="en-US" sz="1800" dirty="0"/>
          </a:p>
        </p:txBody>
      </p:sp>
      <p:sp>
        <p:nvSpPr>
          <p:cNvPr id="66" name="Text Box 104"/>
          <p:cNvSpPr txBox="1">
            <a:spLocks noChangeArrowheads="1"/>
          </p:cNvSpPr>
          <p:nvPr/>
        </p:nvSpPr>
        <p:spPr bwMode="auto">
          <a:xfrm>
            <a:off x="7929563" y="3429000"/>
            <a:ext cx="6508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  <a:latin typeface="Times New Roman" charset="0"/>
              </a:rPr>
              <a:t>3,e</a:t>
            </a:r>
          </a:p>
        </p:txBody>
      </p:sp>
      <p:sp>
        <p:nvSpPr>
          <p:cNvPr id="65" name="Text Box 104"/>
          <p:cNvSpPr txBox="1">
            <a:spLocks noChangeArrowheads="1"/>
          </p:cNvSpPr>
          <p:nvPr/>
        </p:nvSpPr>
        <p:spPr bwMode="auto">
          <a:xfrm>
            <a:off x="5572125" y="3286125"/>
            <a:ext cx="6508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  <a:latin typeface="Times New Roman" charset="0"/>
              </a:rPr>
              <a:t>6,e</a:t>
            </a:r>
          </a:p>
        </p:txBody>
      </p:sp>
    </p:spTree>
    <p:extLst>
      <p:ext uri="{BB962C8B-B14F-4D97-AF65-F5344CB8AC3E}">
        <p14:creationId xmlns:p14="http://schemas.microsoft.com/office/powerpoint/2010/main" val="1832657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2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2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79" grpId="0"/>
      <p:bldP spid="55" grpId="0" animBg="1"/>
      <p:bldP spid="64" grpId="0"/>
      <p:bldP spid="66" grpId="0"/>
      <p:bldP spid="6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任意多边形 65"/>
          <p:cNvSpPr>
            <a:spLocks noChangeArrowheads="1"/>
          </p:cNvSpPr>
          <p:nvPr/>
        </p:nvSpPr>
        <p:spPr bwMode="auto">
          <a:xfrm>
            <a:off x="2309813" y="1301750"/>
            <a:ext cx="6435725" cy="3141663"/>
          </a:xfrm>
          <a:custGeom>
            <a:avLst/>
            <a:gdLst>
              <a:gd name="T0" fmla="*/ 199100 w 6435969"/>
              <a:gd name="T1" fmla="*/ 2892914 h 3141784"/>
              <a:gd name="T2" fmla="*/ 128834 w 6435969"/>
              <a:gd name="T3" fmla="*/ 2705534 h 3141784"/>
              <a:gd name="T4" fmla="*/ 81990 w 6435969"/>
              <a:gd name="T5" fmla="*/ 2447866 h 3141784"/>
              <a:gd name="T6" fmla="*/ 46844 w 6435969"/>
              <a:gd name="T7" fmla="*/ 2365854 h 3141784"/>
              <a:gd name="T8" fmla="*/ 0 w 6435969"/>
              <a:gd name="T9" fmla="*/ 2014497 h 3141784"/>
              <a:gd name="T10" fmla="*/ 23422 w 6435969"/>
              <a:gd name="T11" fmla="*/ 1054115 h 3141784"/>
              <a:gd name="T12" fmla="*/ 46844 w 6435969"/>
              <a:gd name="T13" fmla="*/ 808148 h 3141784"/>
              <a:gd name="T14" fmla="*/ 81990 w 6435969"/>
              <a:gd name="T15" fmla="*/ 609048 h 3141784"/>
              <a:gd name="T16" fmla="*/ 210824 w 6435969"/>
              <a:gd name="T17" fmla="*/ 445068 h 3141784"/>
              <a:gd name="T18" fmla="*/ 316235 w 6435969"/>
              <a:gd name="T19" fmla="*/ 327934 h 3141784"/>
              <a:gd name="T20" fmla="*/ 491913 w 6435969"/>
              <a:gd name="T21" fmla="*/ 222522 h 3141784"/>
              <a:gd name="T22" fmla="*/ 585626 w 6435969"/>
              <a:gd name="T23" fmla="*/ 187401 h 3141784"/>
              <a:gd name="T24" fmla="*/ 878439 w 6435969"/>
              <a:gd name="T25" fmla="*/ 105411 h 3141784"/>
              <a:gd name="T26" fmla="*/ 1827144 w 6435969"/>
              <a:gd name="T27" fmla="*/ 70266 h 3141784"/>
              <a:gd name="T28" fmla="*/ 2354180 w 6435969"/>
              <a:gd name="T29" fmla="*/ 0 h 3141784"/>
              <a:gd name="T30" fmla="*/ 3361452 w 6435969"/>
              <a:gd name="T31" fmla="*/ 58567 h 3141784"/>
              <a:gd name="T32" fmla="*/ 3560554 w 6435969"/>
              <a:gd name="T33" fmla="*/ 93688 h 3141784"/>
              <a:gd name="T34" fmla="*/ 4029083 w 6435969"/>
              <a:gd name="T35" fmla="*/ 187401 h 3141784"/>
              <a:gd name="T36" fmla="*/ 4310159 w 6435969"/>
              <a:gd name="T37" fmla="*/ 316235 h 3141784"/>
              <a:gd name="T38" fmla="*/ 4696637 w 6435969"/>
              <a:gd name="T39" fmla="*/ 456768 h 3141784"/>
              <a:gd name="T40" fmla="*/ 5188615 w 6435969"/>
              <a:gd name="T41" fmla="*/ 737881 h 3141784"/>
              <a:gd name="T42" fmla="*/ 5282309 w 6435969"/>
              <a:gd name="T43" fmla="*/ 796425 h 3141784"/>
              <a:gd name="T44" fmla="*/ 5598541 w 6435969"/>
              <a:gd name="T45" fmla="*/ 1018971 h 3141784"/>
              <a:gd name="T46" fmla="*/ 6008465 w 6435969"/>
              <a:gd name="T47" fmla="*/ 1370328 h 3141784"/>
              <a:gd name="T48" fmla="*/ 6172401 w 6435969"/>
              <a:gd name="T49" fmla="*/ 1475739 h 3141784"/>
              <a:gd name="T50" fmla="*/ 6277813 w 6435969"/>
              <a:gd name="T51" fmla="*/ 1709985 h 3141784"/>
              <a:gd name="T52" fmla="*/ 6394949 w 6435969"/>
              <a:gd name="T53" fmla="*/ 2084777 h 3141784"/>
              <a:gd name="T54" fmla="*/ 6430113 w 6435969"/>
              <a:gd name="T55" fmla="*/ 2225321 h 3141784"/>
              <a:gd name="T56" fmla="*/ 6394949 w 6435969"/>
              <a:gd name="T57" fmla="*/ 2553278 h 3141784"/>
              <a:gd name="T58" fmla="*/ 6324701 w 6435969"/>
              <a:gd name="T59" fmla="*/ 2693810 h 3141784"/>
              <a:gd name="T60" fmla="*/ 6277813 w 6435969"/>
              <a:gd name="T61" fmla="*/ 2752378 h 3141784"/>
              <a:gd name="T62" fmla="*/ 6149047 w 6435969"/>
              <a:gd name="T63" fmla="*/ 2881190 h 3141784"/>
              <a:gd name="T64" fmla="*/ 5973301 w 6435969"/>
              <a:gd name="T65" fmla="*/ 2916358 h 3141784"/>
              <a:gd name="T66" fmla="*/ 5610263 w 6435969"/>
              <a:gd name="T67" fmla="*/ 2928034 h 3141784"/>
              <a:gd name="T68" fmla="*/ 5469687 w 6435969"/>
              <a:gd name="T69" fmla="*/ 2857790 h 3141784"/>
              <a:gd name="T70" fmla="*/ 5270585 w 6435969"/>
              <a:gd name="T71" fmla="*/ 2787502 h 3141784"/>
              <a:gd name="T72" fmla="*/ 5165173 w 6435969"/>
              <a:gd name="T73" fmla="*/ 2693810 h 3141784"/>
              <a:gd name="T74" fmla="*/ 5036315 w 6435969"/>
              <a:gd name="T75" fmla="*/ 2588400 h 3141784"/>
              <a:gd name="T76" fmla="*/ 4884103 w 6435969"/>
              <a:gd name="T77" fmla="*/ 2482989 h 3141784"/>
              <a:gd name="T78" fmla="*/ 4649837 w 6435969"/>
              <a:gd name="T79" fmla="*/ 2237042 h 3141784"/>
              <a:gd name="T80" fmla="*/ 4509259 w 6435969"/>
              <a:gd name="T81" fmla="*/ 2131632 h 3141784"/>
              <a:gd name="T82" fmla="*/ 4204747 w 6435969"/>
              <a:gd name="T83" fmla="*/ 1955945 h 3141784"/>
              <a:gd name="T84" fmla="*/ 4075933 w 6435969"/>
              <a:gd name="T85" fmla="*/ 1909085 h 3141784"/>
              <a:gd name="T86" fmla="*/ 3408298 w 6435969"/>
              <a:gd name="T87" fmla="*/ 1991075 h 3141784"/>
              <a:gd name="T88" fmla="*/ 3326330 w 6435969"/>
              <a:gd name="T89" fmla="*/ 2037920 h 3141784"/>
              <a:gd name="T90" fmla="*/ 3080383 w 6435969"/>
              <a:gd name="T91" fmla="*/ 2108186 h 3141784"/>
              <a:gd name="T92" fmla="*/ 2810993 w 6435969"/>
              <a:gd name="T93" fmla="*/ 2201876 h 3141784"/>
              <a:gd name="T94" fmla="*/ 2412748 w 6435969"/>
              <a:gd name="T95" fmla="*/ 2389298 h 3141784"/>
              <a:gd name="T96" fmla="*/ 2272212 w 6435969"/>
              <a:gd name="T97" fmla="*/ 2482989 h 3141784"/>
              <a:gd name="T98" fmla="*/ 2166801 w 6435969"/>
              <a:gd name="T99" fmla="*/ 2541554 h 3141784"/>
              <a:gd name="T100" fmla="*/ 2014545 w 6435969"/>
              <a:gd name="T101" fmla="*/ 2588400 h 3141784"/>
              <a:gd name="T102" fmla="*/ 1698310 w 6435969"/>
              <a:gd name="T103" fmla="*/ 2670366 h 3141784"/>
              <a:gd name="T104" fmla="*/ 1428920 w 6435969"/>
              <a:gd name="T105" fmla="*/ 2810946 h 3141784"/>
              <a:gd name="T106" fmla="*/ 1264940 w 6435969"/>
              <a:gd name="T107" fmla="*/ 2904634 h 3141784"/>
              <a:gd name="T108" fmla="*/ 925283 w 6435969"/>
              <a:gd name="T109" fmla="*/ 3056890 h 3141784"/>
              <a:gd name="T110" fmla="*/ 773027 w 6435969"/>
              <a:gd name="T111" fmla="*/ 3115458 h 3141784"/>
              <a:gd name="T112" fmla="*/ 667616 w 6435969"/>
              <a:gd name="T113" fmla="*/ 3138858 h 3141784"/>
              <a:gd name="T114" fmla="*/ 363080 w 6435969"/>
              <a:gd name="T115" fmla="*/ 3068614 h 3141784"/>
              <a:gd name="T116" fmla="*/ 304535 w 6435969"/>
              <a:gd name="T117" fmla="*/ 3033446 h 3141784"/>
              <a:gd name="T118" fmla="*/ 199100 w 6435969"/>
              <a:gd name="T119" fmla="*/ 2916358 h 3141784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6435969"/>
              <a:gd name="T181" fmla="*/ 0 h 3141784"/>
              <a:gd name="T182" fmla="*/ 6435969 w 6435969"/>
              <a:gd name="T183" fmla="*/ 3141784 h 3141784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6435969" h="3141784">
                <a:moveTo>
                  <a:pt x="257908" y="2954215"/>
                </a:moveTo>
                <a:cubicBezTo>
                  <a:pt x="238369" y="2934677"/>
                  <a:pt x="216256" y="2917411"/>
                  <a:pt x="199292" y="2895600"/>
                </a:cubicBezTo>
                <a:cubicBezTo>
                  <a:pt x="188563" y="2881805"/>
                  <a:pt x="181982" y="2865070"/>
                  <a:pt x="175846" y="2848707"/>
                </a:cubicBezTo>
                <a:cubicBezTo>
                  <a:pt x="158491" y="2802425"/>
                  <a:pt x="138648" y="2756499"/>
                  <a:pt x="128954" y="2708030"/>
                </a:cubicBezTo>
                <a:cubicBezTo>
                  <a:pt x="114808" y="2637298"/>
                  <a:pt x="123532" y="2668318"/>
                  <a:pt x="105508" y="2614246"/>
                </a:cubicBezTo>
                <a:cubicBezTo>
                  <a:pt x="98304" y="2556614"/>
                  <a:pt x="93331" y="2506466"/>
                  <a:pt x="82062" y="2450123"/>
                </a:cubicBezTo>
                <a:cubicBezTo>
                  <a:pt x="78902" y="2434324"/>
                  <a:pt x="76686" y="2418039"/>
                  <a:pt x="70339" y="2403230"/>
                </a:cubicBezTo>
                <a:cubicBezTo>
                  <a:pt x="64789" y="2390280"/>
                  <a:pt x="54708" y="2379784"/>
                  <a:pt x="46892" y="2368061"/>
                </a:cubicBezTo>
                <a:cubicBezTo>
                  <a:pt x="39077" y="2321169"/>
                  <a:pt x="26608" y="2274818"/>
                  <a:pt x="23446" y="2227384"/>
                </a:cubicBezTo>
                <a:cubicBezTo>
                  <a:pt x="10901" y="2039208"/>
                  <a:pt x="30300" y="2107269"/>
                  <a:pt x="0" y="2016369"/>
                </a:cubicBezTo>
                <a:cubicBezTo>
                  <a:pt x="3908" y="1707661"/>
                  <a:pt x="4195" y="1398887"/>
                  <a:pt x="11723" y="1090246"/>
                </a:cubicBezTo>
                <a:cubicBezTo>
                  <a:pt x="12024" y="1077892"/>
                  <a:pt x="21813" y="1067325"/>
                  <a:pt x="23446" y="1055076"/>
                </a:cubicBezTo>
                <a:cubicBezTo>
                  <a:pt x="29665" y="1008434"/>
                  <a:pt x="30708" y="961243"/>
                  <a:pt x="35169" y="914400"/>
                </a:cubicBezTo>
                <a:cubicBezTo>
                  <a:pt x="38524" y="879174"/>
                  <a:pt x="42757" y="844035"/>
                  <a:pt x="46892" y="808892"/>
                </a:cubicBezTo>
                <a:cubicBezTo>
                  <a:pt x="50573" y="777603"/>
                  <a:pt x="54160" y="746295"/>
                  <a:pt x="58616" y="715107"/>
                </a:cubicBezTo>
                <a:cubicBezTo>
                  <a:pt x="62218" y="689892"/>
                  <a:pt x="68100" y="637524"/>
                  <a:pt x="82062" y="609600"/>
                </a:cubicBezTo>
                <a:cubicBezTo>
                  <a:pt x="104679" y="564364"/>
                  <a:pt x="107341" y="580005"/>
                  <a:pt x="140677" y="539261"/>
                </a:cubicBezTo>
                <a:cubicBezTo>
                  <a:pt x="165422" y="509017"/>
                  <a:pt x="183384" y="473108"/>
                  <a:pt x="211016" y="445476"/>
                </a:cubicBezTo>
                <a:cubicBezTo>
                  <a:pt x="222739" y="433753"/>
                  <a:pt x="235396" y="422895"/>
                  <a:pt x="246185" y="410307"/>
                </a:cubicBezTo>
                <a:cubicBezTo>
                  <a:pt x="277649" y="373599"/>
                  <a:pt x="279123" y="357335"/>
                  <a:pt x="316523" y="328246"/>
                </a:cubicBezTo>
                <a:cubicBezTo>
                  <a:pt x="338766" y="310946"/>
                  <a:pt x="362699" y="295851"/>
                  <a:pt x="386862" y="281353"/>
                </a:cubicBezTo>
                <a:cubicBezTo>
                  <a:pt x="429135" y="255989"/>
                  <a:pt x="449124" y="241958"/>
                  <a:pt x="492369" y="222738"/>
                </a:cubicBezTo>
                <a:cubicBezTo>
                  <a:pt x="511599" y="214191"/>
                  <a:pt x="531281" y="206681"/>
                  <a:pt x="550985" y="199292"/>
                </a:cubicBezTo>
                <a:cubicBezTo>
                  <a:pt x="562555" y="194953"/>
                  <a:pt x="575101" y="193095"/>
                  <a:pt x="586154" y="187569"/>
                </a:cubicBezTo>
                <a:cubicBezTo>
                  <a:pt x="598756" y="181268"/>
                  <a:pt x="608318" y="169542"/>
                  <a:pt x="621323" y="164123"/>
                </a:cubicBezTo>
                <a:cubicBezTo>
                  <a:pt x="700166" y="131271"/>
                  <a:pt x="794762" y="108841"/>
                  <a:pt x="879231" y="105507"/>
                </a:cubicBezTo>
                <a:cubicBezTo>
                  <a:pt x="1125255" y="95796"/>
                  <a:pt x="1371600" y="97692"/>
                  <a:pt x="1617785" y="93784"/>
                </a:cubicBezTo>
                <a:cubicBezTo>
                  <a:pt x="1713159" y="61993"/>
                  <a:pt x="1619352" y="89974"/>
                  <a:pt x="1828800" y="70338"/>
                </a:cubicBezTo>
                <a:cubicBezTo>
                  <a:pt x="2008411" y="53500"/>
                  <a:pt x="2077928" y="38098"/>
                  <a:pt x="2262554" y="11723"/>
                </a:cubicBezTo>
                <a:cubicBezTo>
                  <a:pt x="2293742" y="7268"/>
                  <a:pt x="2325077" y="3908"/>
                  <a:pt x="2356339" y="0"/>
                </a:cubicBezTo>
                <a:lnTo>
                  <a:pt x="3153508" y="23446"/>
                </a:lnTo>
                <a:cubicBezTo>
                  <a:pt x="3274827" y="28173"/>
                  <a:pt x="3244831" y="38666"/>
                  <a:pt x="3364523" y="58615"/>
                </a:cubicBezTo>
                <a:cubicBezTo>
                  <a:pt x="3399427" y="64432"/>
                  <a:pt x="3434862" y="66430"/>
                  <a:pt x="3470031" y="70338"/>
                </a:cubicBezTo>
                <a:cubicBezTo>
                  <a:pt x="3501293" y="78153"/>
                  <a:pt x="3532832" y="84931"/>
                  <a:pt x="3563816" y="93784"/>
                </a:cubicBezTo>
                <a:cubicBezTo>
                  <a:pt x="3627353" y="111937"/>
                  <a:pt x="3728717" y="141884"/>
                  <a:pt x="3786554" y="152400"/>
                </a:cubicBezTo>
                <a:cubicBezTo>
                  <a:pt x="3868112" y="167229"/>
                  <a:pt x="4032739" y="187569"/>
                  <a:pt x="4032739" y="187569"/>
                </a:cubicBezTo>
                <a:cubicBezTo>
                  <a:pt x="4067908" y="199292"/>
                  <a:pt x="4103826" y="208970"/>
                  <a:pt x="4138246" y="222738"/>
                </a:cubicBezTo>
                <a:cubicBezTo>
                  <a:pt x="4199651" y="247300"/>
                  <a:pt x="4254610" y="289070"/>
                  <a:pt x="4314092" y="316523"/>
                </a:cubicBezTo>
                <a:cubicBezTo>
                  <a:pt x="4341161" y="329017"/>
                  <a:pt x="4393607" y="330109"/>
                  <a:pt x="4419600" y="339969"/>
                </a:cubicBezTo>
                <a:cubicBezTo>
                  <a:pt x="4514596" y="376002"/>
                  <a:pt x="4610080" y="411763"/>
                  <a:pt x="4700954" y="457200"/>
                </a:cubicBezTo>
                <a:cubicBezTo>
                  <a:pt x="4738580" y="476013"/>
                  <a:pt x="5073532" y="638727"/>
                  <a:pt x="5122985" y="679938"/>
                </a:cubicBezTo>
                <a:cubicBezTo>
                  <a:pt x="5146431" y="699476"/>
                  <a:pt x="5168641" y="720602"/>
                  <a:pt x="5193323" y="738553"/>
                </a:cubicBezTo>
                <a:cubicBezTo>
                  <a:pt x="5211751" y="751955"/>
                  <a:pt x="5232617" y="761646"/>
                  <a:pt x="5251939" y="773723"/>
                </a:cubicBezTo>
                <a:cubicBezTo>
                  <a:pt x="5263887" y="781190"/>
                  <a:pt x="5274875" y="790179"/>
                  <a:pt x="5287108" y="797169"/>
                </a:cubicBezTo>
                <a:cubicBezTo>
                  <a:pt x="5302281" y="805839"/>
                  <a:pt x="5319708" y="810558"/>
                  <a:pt x="5334000" y="820615"/>
                </a:cubicBezTo>
                <a:cubicBezTo>
                  <a:pt x="5425400" y="884934"/>
                  <a:pt x="5513710" y="953536"/>
                  <a:pt x="5603631" y="1019907"/>
                </a:cubicBezTo>
                <a:cubicBezTo>
                  <a:pt x="5677833" y="1074675"/>
                  <a:pt x="5761156" y="1118817"/>
                  <a:pt x="5826369" y="1184030"/>
                </a:cubicBezTo>
                <a:cubicBezTo>
                  <a:pt x="5888892" y="1246553"/>
                  <a:pt x="5949979" y="1310547"/>
                  <a:pt x="6013939" y="1371600"/>
                </a:cubicBezTo>
                <a:cubicBezTo>
                  <a:pt x="6053371" y="1409240"/>
                  <a:pt x="6094248" y="1441062"/>
                  <a:pt x="6142892" y="1465384"/>
                </a:cubicBezTo>
                <a:cubicBezTo>
                  <a:pt x="6153945" y="1470910"/>
                  <a:pt x="6166339" y="1473199"/>
                  <a:pt x="6178062" y="1477107"/>
                </a:cubicBezTo>
                <a:cubicBezTo>
                  <a:pt x="6181970" y="1492738"/>
                  <a:pt x="6183173" y="1509307"/>
                  <a:pt x="6189785" y="1524000"/>
                </a:cubicBezTo>
                <a:cubicBezTo>
                  <a:pt x="6218470" y="1587746"/>
                  <a:pt x="6260304" y="1645651"/>
                  <a:pt x="6283569" y="1711569"/>
                </a:cubicBezTo>
                <a:cubicBezTo>
                  <a:pt x="6363813" y="1938925"/>
                  <a:pt x="6326158" y="1846110"/>
                  <a:pt x="6389077" y="1992923"/>
                </a:cubicBezTo>
                <a:cubicBezTo>
                  <a:pt x="6392985" y="2024184"/>
                  <a:pt x="6394199" y="2055902"/>
                  <a:pt x="6400800" y="2086707"/>
                </a:cubicBezTo>
                <a:cubicBezTo>
                  <a:pt x="6405978" y="2110873"/>
                  <a:pt x="6418252" y="2133069"/>
                  <a:pt x="6424246" y="2157046"/>
                </a:cubicBezTo>
                <a:cubicBezTo>
                  <a:pt x="6430011" y="2180106"/>
                  <a:pt x="6432061" y="2203938"/>
                  <a:pt x="6435969" y="2227384"/>
                </a:cubicBezTo>
                <a:cubicBezTo>
                  <a:pt x="6432061" y="2321169"/>
                  <a:pt x="6434246" y="2415406"/>
                  <a:pt x="6424246" y="2508738"/>
                </a:cubicBezTo>
                <a:cubicBezTo>
                  <a:pt x="6422384" y="2526114"/>
                  <a:pt x="6407290" y="2539404"/>
                  <a:pt x="6400800" y="2555630"/>
                </a:cubicBezTo>
                <a:cubicBezTo>
                  <a:pt x="6391621" y="2578577"/>
                  <a:pt x="6391063" y="2605405"/>
                  <a:pt x="6377354" y="2625969"/>
                </a:cubicBezTo>
                <a:lnTo>
                  <a:pt x="6330462" y="2696307"/>
                </a:lnTo>
                <a:cubicBezTo>
                  <a:pt x="6322647" y="2708030"/>
                  <a:pt x="6316979" y="2721513"/>
                  <a:pt x="6307016" y="2731476"/>
                </a:cubicBezTo>
                <a:cubicBezTo>
                  <a:pt x="6299200" y="2739292"/>
                  <a:pt x="6290474" y="2746292"/>
                  <a:pt x="6283569" y="2754923"/>
                </a:cubicBezTo>
                <a:cubicBezTo>
                  <a:pt x="6274767" y="2765925"/>
                  <a:pt x="6269483" y="2779562"/>
                  <a:pt x="6260123" y="2790092"/>
                </a:cubicBezTo>
                <a:cubicBezTo>
                  <a:pt x="6257630" y="2792896"/>
                  <a:pt x="6184312" y="2874967"/>
                  <a:pt x="6154616" y="2883876"/>
                </a:cubicBezTo>
                <a:cubicBezTo>
                  <a:pt x="6128150" y="2891816"/>
                  <a:pt x="6099908" y="2891692"/>
                  <a:pt x="6072554" y="2895600"/>
                </a:cubicBezTo>
                <a:cubicBezTo>
                  <a:pt x="5965843" y="2931170"/>
                  <a:pt x="6134381" y="2876607"/>
                  <a:pt x="5978769" y="2919046"/>
                </a:cubicBezTo>
                <a:cubicBezTo>
                  <a:pt x="5954926" y="2925549"/>
                  <a:pt x="5931877" y="2934677"/>
                  <a:pt x="5908431" y="2942492"/>
                </a:cubicBezTo>
                <a:cubicBezTo>
                  <a:pt x="5810739" y="2938584"/>
                  <a:pt x="5712321" y="2943281"/>
                  <a:pt x="5615354" y="2930769"/>
                </a:cubicBezTo>
                <a:cubicBezTo>
                  <a:pt x="5567725" y="2924623"/>
                  <a:pt x="5547847" y="2891154"/>
                  <a:pt x="5509846" y="2872153"/>
                </a:cubicBezTo>
                <a:cubicBezTo>
                  <a:pt x="5498793" y="2866627"/>
                  <a:pt x="5486760" y="2863019"/>
                  <a:pt x="5474677" y="2860430"/>
                </a:cubicBezTo>
                <a:cubicBezTo>
                  <a:pt x="5431957" y="2851276"/>
                  <a:pt x="5388708" y="2844799"/>
                  <a:pt x="5345723" y="2836984"/>
                </a:cubicBezTo>
                <a:cubicBezTo>
                  <a:pt x="5322277" y="2821353"/>
                  <a:pt x="5297032" y="2808132"/>
                  <a:pt x="5275385" y="2790092"/>
                </a:cubicBezTo>
                <a:cubicBezTo>
                  <a:pt x="5249912" y="2768865"/>
                  <a:pt x="5232635" y="2738146"/>
                  <a:pt x="5205046" y="2719753"/>
                </a:cubicBezTo>
                <a:cubicBezTo>
                  <a:pt x="5193323" y="2711938"/>
                  <a:pt x="5180574" y="2705476"/>
                  <a:pt x="5169877" y="2696307"/>
                </a:cubicBezTo>
                <a:cubicBezTo>
                  <a:pt x="5153094" y="2681921"/>
                  <a:pt x="5139621" y="2663971"/>
                  <a:pt x="5122985" y="2649415"/>
                </a:cubicBezTo>
                <a:cubicBezTo>
                  <a:pt x="5115906" y="2643221"/>
                  <a:pt x="5055511" y="2598094"/>
                  <a:pt x="5040923" y="2590800"/>
                </a:cubicBezTo>
                <a:cubicBezTo>
                  <a:pt x="5029870" y="2585274"/>
                  <a:pt x="5017477" y="2582984"/>
                  <a:pt x="5005754" y="2579076"/>
                </a:cubicBezTo>
                <a:cubicBezTo>
                  <a:pt x="4964252" y="2547950"/>
                  <a:pt x="4927312" y="2521495"/>
                  <a:pt x="4888523" y="2485292"/>
                </a:cubicBezTo>
                <a:cubicBezTo>
                  <a:pt x="4852163" y="2451356"/>
                  <a:pt x="4814086" y="2418622"/>
                  <a:pt x="4783016" y="2379784"/>
                </a:cubicBezTo>
                <a:cubicBezTo>
                  <a:pt x="4680429" y="2251551"/>
                  <a:pt x="4730869" y="2290312"/>
                  <a:pt x="4654062" y="2239107"/>
                </a:cubicBezTo>
                <a:cubicBezTo>
                  <a:pt x="4646247" y="2227384"/>
                  <a:pt x="4639418" y="2214940"/>
                  <a:pt x="4630616" y="2203938"/>
                </a:cubicBezTo>
                <a:cubicBezTo>
                  <a:pt x="4597171" y="2162133"/>
                  <a:pt x="4570516" y="2165340"/>
                  <a:pt x="4513385" y="2133600"/>
                </a:cubicBezTo>
                <a:cubicBezTo>
                  <a:pt x="4301141" y="2015686"/>
                  <a:pt x="4495576" y="2104687"/>
                  <a:pt x="4255477" y="2004646"/>
                </a:cubicBezTo>
                <a:cubicBezTo>
                  <a:pt x="4239846" y="1989015"/>
                  <a:pt x="4227909" y="1968488"/>
                  <a:pt x="4208585" y="1957753"/>
                </a:cubicBezTo>
                <a:cubicBezTo>
                  <a:pt x="4191167" y="1948076"/>
                  <a:pt x="4169300" y="1950863"/>
                  <a:pt x="4149969" y="1946030"/>
                </a:cubicBezTo>
                <a:cubicBezTo>
                  <a:pt x="4111141" y="1936323"/>
                  <a:pt x="4114014" y="1933783"/>
                  <a:pt x="4079631" y="1910861"/>
                </a:cubicBezTo>
                <a:cubicBezTo>
                  <a:pt x="3799560" y="1924198"/>
                  <a:pt x="3793598" y="1917501"/>
                  <a:pt x="3481754" y="1969476"/>
                </a:cubicBezTo>
                <a:cubicBezTo>
                  <a:pt x="3457376" y="1973539"/>
                  <a:pt x="3411416" y="1992923"/>
                  <a:pt x="3411416" y="1992923"/>
                </a:cubicBezTo>
                <a:cubicBezTo>
                  <a:pt x="3399693" y="2004646"/>
                  <a:pt x="3390641" y="2019867"/>
                  <a:pt x="3376246" y="2028092"/>
                </a:cubicBezTo>
                <a:cubicBezTo>
                  <a:pt x="3362257" y="2036086"/>
                  <a:pt x="3344639" y="2034720"/>
                  <a:pt x="3329354" y="2039815"/>
                </a:cubicBezTo>
                <a:cubicBezTo>
                  <a:pt x="3309390" y="2046470"/>
                  <a:pt x="3290973" y="2057480"/>
                  <a:pt x="3270739" y="2063261"/>
                </a:cubicBezTo>
                <a:cubicBezTo>
                  <a:pt x="3208771" y="2080966"/>
                  <a:pt x="3143942" y="2088703"/>
                  <a:pt x="3083169" y="2110153"/>
                </a:cubicBezTo>
                <a:lnTo>
                  <a:pt x="2883877" y="2180492"/>
                </a:lnTo>
                <a:cubicBezTo>
                  <a:pt x="2860534" y="2188611"/>
                  <a:pt x="2813539" y="2203938"/>
                  <a:pt x="2813539" y="2203938"/>
                </a:cubicBezTo>
                <a:cubicBezTo>
                  <a:pt x="2762653" y="2254822"/>
                  <a:pt x="2812012" y="2211932"/>
                  <a:pt x="2696308" y="2262553"/>
                </a:cubicBezTo>
                <a:cubicBezTo>
                  <a:pt x="2601792" y="2303904"/>
                  <a:pt x="2504527" y="2340322"/>
                  <a:pt x="2414954" y="2391507"/>
                </a:cubicBezTo>
                <a:cubicBezTo>
                  <a:pt x="2387600" y="2407138"/>
                  <a:pt x="2359106" y="2420924"/>
                  <a:pt x="2332892" y="2438400"/>
                </a:cubicBezTo>
                <a:cubicBezTo>
                  <a:pt x="2312073" y="2452279"/>
                  <a:pt x="2295733" y="2472419"/>
                  <a:pt x="2274277" y="2485292"/>
                </a:cubicBezTo>
                <a:cubicBezTo>
                  <a:pt x="2256232" y="2496119"/>
                  <a:pt x="2234057" y="2498518"/>
                  <a:pt x="2215662" y="2508738"/>
                </a:cubicBezTo>
                <a:cubicBezTo>
                  <a:pt x="2198582" y="2518227"/>
                  <a:pt x="2186245" y="2535169"/>
                  <a:pt x="2168769" y="2543907"/>
                </a:cubicBezTo>
                <a:cubicBezTo>
                  <a:pt x="2154358" y="2551112"/>
                  <a:pt x="2137276" y="2550892"/>
                  <a:pt x="2121877" y="2555630"/>
                </a:cubicBezTo>
                <a:cubicBezTo>
                  <a:pt x="2086445" y="2566532"/>
                  <a:pt x="2052166" y="2581162"/>
                  <a:pt x="2016369" y="2590800"/>
                </a:cubicBezTo>
                <a:cubicBezTo>
                  <a:pt x="1950471" y="2608542"/>
                  <a:pt x="1883138" y="2620565"/>
                  <a:pt x="1817077" y="2637692"/>
                </a:cubicBezTo>
                <a:cubicBezTo>
                  <a:pt x="1777585" y="2647931"/>
                  <a:pt x="1739425" y="2662966"/>
                  <a:pt x="1699846" y="2672861"/>
                </a:cubicBezTo>
                <a:cubicBezTo>
                  <a:pt x="1534795" y="2714124"/>
                  <a:pt x="1694960" y="2662767"/>
                  <a:pt x="1594339" y="2696307"/>
                </a:cubicBezTo>
                <a:cubicBezTo>
                  <a:pt x="1521905" y="2756669"/>
                  <a:pt x="1518205" y="2765144"/>
                  <a:pt x="1430216" y="2813538"/>
                </a:cubicBezTo>
                <a:cubicBezTo>
                  <a:pt x="1384278" y="2838804"/>
                  <a:pt x="1326611" y="2846804"/>
                  <a:pt x="1289539" y="2883876"/>
                </a:cubicBezTo>
                <a:cubicBezTo>
                  <a:pt x="1281723" y="2891692"/>
                  <a:pt x="1275689" y="2901839"/>
                  <a:pt x="1266092" y="2907323"/>
                </a:cubicBezTo>
                <a:cubicBezTo>
                  <a:pt x="1246468" y="2918537"/>
                  <a:pt x="1197807" y="2933992"/>
                  <a:pt x="1172308" y="2942492"/>
                </a:cubicBezTo>
                <a:cubicBezTo>
                  <a:pt x="1068609" y="3025449"/>
                  <a:pt x="1118279" y="2995671"/>
                  <a:pt x="926123" y="3059723"/>
                </a:cubicBezTo>
                <a:cubicBezTo>
                  <a:pt x="902677" y="3067538"/>
                  <a:pt x="878732" y="3073990"/>
                  <a:pt x="855785" y="3083169"/>
                </a:cubicBezTo>
                <a:cubicBezTo>
                  <a:pt x="799870" y="3105535"/>
                  <a:pt x="824035" y="3105760"/>
                  <a:pt x="773723" y="3118338"/>
                </a:cubicBezTo>
                <a:cubicBezTo>
                  <a:pt x="754393" y="3123171"/>
                  <a:pt x="734559" y="3125739"/>
                  <a:pt x="715108" y="3130061"/>
                </a:cubicBezTo>
                <a:cubicBezTo>
                  <a:pt x="699380" y="3133556"/>
                  <a:pt x="683847" y="3137876"/>
                  <a:pt x="668216" y="3141784"/>
                </a:cubicBezTo>
                <a:cubicBezTo>
                  <a:pt x="534267" y="3129607"/>
                  <a:pt x="555617" y="3137080"/>
                  <a:pt x="433754" y="3106615"/>
                </a:cubicBezTo>
                <a:cubicBezTo>
                  <a:pt x="374821" y="3091882"/>
                  <a:pt x="420722" y="3100099"/>
                  <a:pt x="363416" y="3071446"/>
                </a:cubicBezTo>
                <a:cubicBezTo>
                  <a:pt x="352363" y="3065920"/>
                  <a:pt x="339969" y="3063631"/>
                  <a:pt x="328246" y="3059723"/>
                </a:cubicBezTo>
                <a:cubicBezTo>
                  <a:pt x="320431" y="3051907"/>
                  <a:pt x="311705" y="3044907"/>
                  <a:pt x="304800" y="3036276"/>
                </a:cubicBezTo>
                <a:cubicBezTo>
                  <a:pt x="267916" y="2990170"/>
                  <a:pt x="296308" y="3007707"/>
                  <a:pt x="246185" y="2965938"/>
                </a:cubicBezTo>
                <a:cubicBezTo>
                  <a:pt x="197682" y="2925519"/>
                  <a:pt x="221078" y="2962614"/>
                  <a:pt x="199292" y="2919046"/>
                </a:cubicBezTo>
              </a:path>
            </a:pathLst>
          </a:custGeom>
          <a:blipFill>
            <a:blip r:embed="rId2"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endParaRPr lang="zh-CN" altLang="en-US"/>
          </a:p>
        </p:txBody>
      </p:sp>
      <p:sp>
        <p:nvSpPr>
          <p:cNvPr id="28674" name="Line 6"/>
          <p:cNvSpPr>
            <a:spLocks noChangeShapeType="1"/>
          </p:cNvSpPr>
          <p:nvPr/>
        </p:nvSpPr>
        <p:spPr bwMode="auto">
          <a:xfrm>
            <a:off x="2928938" y="2143125"/>
            <a:ext cx="3143250" cy="3175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75" name="Line 7"/>
          <p:cNvSpPr>
            <a:spLocks noChangeShapeType="1"/>
          </p:cNvSpPr>
          <p:nvPr/>
        </p:nvSpPr>
        <p:spPr bwMode="auto">
          <a:xfrm flipV="1">
            <a:off x="2933700" y="5575300"/>
            <a:ext cx="3151188" cy="17463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76" name="Line 8"/>
          <p:cNvSpPr>
            <a:spLocks noChangeShapeType="1"/>
          </p:cNvSpPr>
          <p:nvPr/>
        </p:nvSpPr>
        <p:spPr bwMode="auto">
          <a:xfrm flipH="1">
            <a:off x="1287463" y="2179638"/>
            <a:ext cx="1449387" cy="1554162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77" name="Line 9"/>
          <p:cNvSpPr>
            <a:spLocks noChangeShapeType="1"/>
          </p:cNvSpPr>
          <p:nvPr/>
        </p:nvSpPr>
        <p:spPr bwMode="auto">
          <a:xfrm>
            <a:off x="1311275" y="3868738"/>
            <a:ext cx="1446213" cy="1625600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 flipH="1">
            <a:off x="6321425" y="3940175"/>
            <a:ext cx="1392238" cy="1581150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79" name="Line 11"/>
          <p:cNvSpPr>
            <a:spLocks noChangeShapeType="1"/>
          </p:cNvSpPr>
          <p:nvPr/>
        </p:nvSpPr>
        <p:spPr bwMode="auto">
          <a:xfrm flipV="1">
            <a:off x="1435100" y="3830638"/>
            <a:ext cx="1350963" cy="3175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80" name="Line 12"/>
          <p:cNvSpPr>
            <a:spLocks noChangeShapeType="1"/>
          </p:cNvSpPr>
          <p:nvPr/>
        </p:nvSpPr>
        <p:spPr bwMode="auto">
          <a:xfrm>
            <a:off x="2955925" y="3829050"/>
            <a:ext cx="3094038" cy="1588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81" name="Line 13"/>
          <p:cNvSpPr>
            <a:spLocks noChangeShapeType="1"/>
          </p:cNvSpPr>
          <p:nvPr/>
        </p:nvSpPr>
        <p:spPr bwMode="auto">
          <a:xfrm>
            <a:off x="6272213" y="3810000"/>
            <a:ext cx="1400175" cy="3175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82" name="Line 14"/>
          <p:cNvSpPr>
            <a:spLocks noChangeShapeType="1"/>
          </p:cNvSpPr>
          <p:nvPr/>
        </p:nvSpPr>
        <p:spPr bwMode="auto">
          <a:xfrm>
            <a:off x="2832100" y="2214563"/>
            <a:ext cx="6350" cy="1541462"/>
          </a:xfrm>
          <a:prstGeom prst="line">
            <a:avLst/>
          </a:prstGeom>
          <a:noFill/>
          <a:ln w="11113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83" name="Line 15"/>
          <p:cNvSpPr>
            <a:spLocks noChangeShapeType="1"/>
          </p:cNvSpPr>
          <p:nvPr/>
        </p:nvSpPr>
        <p:spPr bwMode="auto">
          <a:xfrm flipH="1">
            <a:off x="2803525" y="3906838"/>
            <a:ext cx="6350" cy="1693862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84" name="Line 16"/>
          <p:cNvSpPr>
            <a:spLocks noChangeShapeType="1"/>
          </p:cNvSpPr>
          <p:nvPr/>
        </p:nvSpPr>
        <p:spPr bwMode="auto">
          <a:xfrm>
            <a:off x="6154738" y="2263775"/>
            <a:ext cx="0" cy="1450975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85" name="Line 17"/>
          <p:cNvSpPr>
            <a:spLocks noChangeShapeType="1"/>
          </p:cNvSpPr>
          <p:nvPr/>
        </p:nvSpPr>
        <p:spPr bwMode="auto">
          <a:xfrm flipH="1">
            <a:off x="6176963" y="3887788"/>
            <a:ext cx="23812" cy="1576387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86" name="Line 18"/>
          <p:cNvSpPr>
            <a:spLocks noChangeShapeType="1"/>
          </p:cNvSpPr>
          <p:nvPr/>
        </p:nvSpPr>
        <p:spPr bwMode="auto">
          <a:xfrm>
            <a:off x="2884488" y="2179638"/>
            <a:ext cx="4883150" cy="1611312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87" name="Line 19"/>
          <p:cNvSpPr>
            <a:spLocks noChangeShapeType="1"/>
          </p:cNvSpPr>
          <p:nvPr/>
        </p:nvSpPr>
        <p:spPr bwMode="auto">
          <a:xfrm flipH="1">
            <a:off x="2933700" y="2195513"/>
            <a:ext cx="3165475" cy="1595437"/>
          </a:xfrm>
          <a:prstGeom prst="line">
            <a:avLst/>
          </a:prstGeom>
          <a:noFill/>
          <a:ln w="11113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88" name="Line 20"/>
          <p:cNvSpPr>
            <a:spLocks noChangeShapeType="1"/>
          </p:cNvSpPr>
          <p:nvPr/>
        </p:nvSpPr>
        <p:spPr bwMode="auto">
          <a:xfrm flipH="1">
            <a:off x="2933700" y="3848100"/>
            <a:ext cx="3165475" cy="1689100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89" name="Rectangle 21"/>
          <p:cNvSpPr>
            <a:spLocks noChangeArrowheads="1"/>
          </p:cNvSpPr>
          <p:nvPr/>
        </p:nvSpPr>
        <p:spPr bwMode="auto">
          <a:xfrm>
            <a:off x="2563813" y="3714750"/>
            <a:ext cx="13970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 b="1">
                <a:solidFill>
                  <a:srgbClr val="850AFF"/>
                </a:solidFill>
                <a:latin typeface="Times New Roman" charset="0"/>
              </a:rPr>
              <a:t>s</a:t>
            </a:r>
            <a:endParaRPr lang="en-US" altLang="zh-CN" sz="2800">
              <a:solidFill>
                <a:srgbClr val="850AFF"/>
              </a:solidFill>
              <a:latin typeface="Times New Roman" charset="0"/>
            </a:endParaRPr>
          </a:p>
        </p:txBody>
      </p:sp>
      <p:sp>
        <p:nvSpPr>
          <p:cNvPr id="28690" name="Rectangle 22"/>
          <p:cNvSpPr>
            <a:spLocks noChangeArrowheads="1"/>
          </p:cNvSpPr>
          <p:nvPr/>
        </p:nvSpPr>
        <p:spPr bwMode="auto">
          <a:xfrm>
            <a:off x="4570413" y="3427413"/>
            <a:ext cx="179387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7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8691" name="Rectangle 23"/>
          <p:cNvSpPr>
            <a:spLocks noChangeArrowheads="1"/>
          </p:cNvSpPr>
          <p:nvPr/>
        </p:nvSpPr>
        <p:spPr bwMode="auto">
          <a:xfrm>
            <a:off x="1822450" y="2474913"/>
            <a:ext cx="423863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 b="1">
                <a:solidFill>
                  <a:srgbClr val="000000"/>
                </a:solidFill>
                <a:latin typeface="Times New Roman" charset="0"/>
              </a:rPr>
              <a:t>7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8692" name="Rectangle 24"/>
          <p:cNvSpPr>
            <a:spLocks noChangeArrowheads="1"/>
          </p:cNvSpPr>
          <p:nvPr/>
        </p:nvSpPr>
        <p:spPr bwMode="auto">
          <a:xfrm>
            <a:off x="4486275" y="1693863"/>
            <a:ext cx="179388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2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8693" name="Rectangle 25"/>
          <p:cNvSpPr>
            <a:spLocks noChangeArrowheads="1"/>
          </p:cNvSpPr>
          <p:nvPr/>
        </p:nvSpPr>
        <p:spPr bwMode="auto">
          <a:xfrm>
            <a:off x="2857500" y="2786063"/>
            <a:ext cx="458788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1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8694" name="Rectangle 26"/>
          <p:cNvSpPr>
            <a:spLocks noChangeArrowheads="1"/>
          </p:cNvSpPr>
          <p:nvPr/>
        </p:nvSpPr>
        <p:spPr bwMode="auto">
          <a:xfrm>
            <a:off x="3914775" y="2787650"/>
            <a:ext cx="179388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2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8695" name="Rectangle 27"/>
          <p:cNvSpPr>
            <a:spLocks noChangeArrowheads="1"/>
          </p:cNvSpPr>
          <p:nvPr/>
        </p:nvSpPr>
        <p:spPr bwMode="auto">
          <a:xfrm>
            <a:off x="6243638" y="2689225"/>
            <a:ext cx="179387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4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8696" name="Rectangle 28"/>
          <p:cNvSpPr>
            <a:spLocks noChangeArrowheads="1"/>
          </p:cNvSpPr>
          <p:nvPr/>
        </p:nvSpPr>
        <p:spPr bwMode="auto">
          <a:xfrm>
            <a:off x="7150100" y="2628900"/>
            <a:ext cx="179388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1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8697" name="Rectangle 29"/>
          <p:cNvSpPr>
            <a:spLocks noChangeArrowheads="1"/>
          </p:cNvSpPr>
          <p:nvPr/>
        </p:nvSpPr>
        <p:spPr bwMode="auto">
          <a:xfrm>
            <a:off x="1631950" y="4502150"/>
            <a:ext cx="179388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2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8698" name="Rectangle 30"/>
          <p:cNvSpPr>
            <a:spLocks noChangeArrowheads="1"/>
          </p:cNvSpPr>
          <p:nvPr/>
        </p:nvSpPr>
        <p:spPr bwMode="auto">
          <a:xfrm>
            <a:off x="3478213" y="4216400"/>
            <a:ext cx="188912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4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8699" name="Rectangle 31"/>
          <p:cNvSpPr>
            <a:spLocks noChangeArrowheads="1"/>
          </p:cNvSpPr>
          <p:nvPr/>
        </p:nvSpPr>
        <p:spPr bwMode="auto">
          <a:xfrm>
            <a:off x="2584450" y="4502150"/>
            <a:ext cx="179388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4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8700" name="Rectangle 32"/>
          <p:cNvSpPr>
            <a:spLocks noChangeArrowheads="1"/>
          </p:cNvSpPr>
          <p:nvPr/>
        </p:nvSpPr>
        <p:spPr bwMode="auto">
          <a:xfrm>
            <a:off x="1939925" y="3400425"/>
            <a:ext cx="41910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8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8701" name="Rectangle 33"/>
          <p:cNvSpPr>
            <a:spLocks noChangeArrowheads="1"/>
          </p:cNvSpPr>
          <p:nvPr/>
        </p:nvSpPr>
        <p:spPr bwMode="auto">
          <a:xfrm>
            <a:off x="5159375" y="4246563"/>
            <a:ext cx="179388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3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8702" name="Rectangle 34"/>
          <p:cNvSpPr>
            <a:spLocks noChangeArrowheads="1"/>
          </p:cNvSpPr>
          <p:nvPr/>
        </p:nvSpPr>
        <p:spPr bwMode="auto">
          <a:xfrm>
            <a:off x="4260850" y="5543550"/>
            <a:ext cx="179388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5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8703" name="Rectangle 35"/>
          <p:cNvSpPr>
            <a:spLocks noChangeArrowheads="1"/>
          </p:cNvSpPr>
          <p:nvPr/>
        </p:nvSpPr>
        <p:spPr bwMode="auto">
          <a:xfrm>
            <a:off x="6667500" y="3776663"/>
            <a:ext cx="18097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3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8704" name="Rectangle 36"/>
          <p:cNvSpPr>
            <a:spLocks noChangeArrowheads="1"/>
          </p:cNvSpPr>
          <p:nvPr/>
        </p:nvSpPr>
        <p:spPr bwMode="auto">
          <a:xfrm>
            <a:off x="7026275" y="4070350"/>
            <a:ext cx="8890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 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8705" name="Rectangle 37"/>
          <p:cNvSpPr>
            <a:spLocks noChangeArrowheads="1"/>
          </p:cNvSpPr>
          <p:nvPr/>
        </p:nvSpPr>
        <p:spPr bwMode="auto">
          <a:xfrm>
            <a:off x="6261100" y="4316413"/>
            <a:ext cx="334963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4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8706" name="Rectangle 38"/>
          <p:cNvSpPr>
            <a:spLocks noChangeArrowheads="1"/>
          </p:cNvSpPr>
          <p:nvPr/>
        </p:nvSpPr>
        <p:spPr bwMode="auto">
          <a:xfrm>
            <a:off x="6988175" y="4637088"/>
            <a:ext cx="179388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6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8707" name="Rectangle 39"/>
          <p:cNvSpPr>
            <a:spLocks noChangeArrowheads="1"/>
          </p:cNvSpPr>
          <p:nvPr/>
        </p:nvSpPr>
        <p:spPr bwMode="auto">
          <a:xfrm>
            <a:off x="5545138" y="2640013"/>
            <a:ext cx="179387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3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8708" name="Rectangle 40"/>
          <p:cNvSpPr>
            <a:spLocks noChangeArrowheads="1"/>
          </p:cNvSpPr>
          <p:nvPr/>
        </p:nvSpPr>
        <p:spPr bwMode="auto">
          <a:xfrm>
            <a:off x="2965450" y="3878263"/>
            <a:ext cx="568325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FF0000"/>
                </a:solidFill>
                <a:latin typeface="Times New Roman" charset="0"/>
              </a:rPr>
              <a:t>0</a:t>
            </a:r>
          </a:p>
        </p:txBody>
      </p:sp>
      <p:sp>
        <p:nvSpPr>
          <p:cNvPr id="28709" name="Oval 41"/>
          <p:cNvSpPr>
            <a:spLocks noChangeArrowheads="1"/>
          </p:cNvSpPr>
          <p:nvPr/>
        </p:nvSpPr>
        <p:spPr bwMode="auto">
          <a:xfrm>
            <a:off x="2714625" y="2041525"/>
            <a:ext cx="261938" cy="246063"/>
          </a:xfrm>
          <a:prstGeom prst="ellipse">
            <a:avLst/>
          </a:prstGeom>
          <a:solidFill>
            <a:srgbClr val="FFFFFF"/>
          </a:solidFill>
          <a:ln w="11176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28710" name="Line 42"/>
          <p:cNvSpPr>
            <a:spLocks noChangeShapeType="1"/>
          </p:cNvSpPr>
          <p:nvPr/>
        </p:nvSpPr>
        <p:spPr bwMode="auto">
          <a:xfrm>
            <a:off x="6246813" y="2179638"/>
            <a:ext cx="1544637" cy="1597025"/>
          </a:xfrm>
          <a:prstGeom prst="line">
            <a:avLst/>
          </a:prstGeom>
          <a:noFill/>
          <a:ln w="11113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711" name="Oval 43"/>
          <p:cNvSpPr>
            <a:spLocks noChangeArrowheads="1"/>
          </p:cNvSpPr>
          <p:nvPr/>
        </p:nvSpPr>
        <p:spPr bwMode="auto">
          <a:xfrm>
            <a:off x="6049963" y="2022475"/>
            <a:ext cx="263525" cy="246063"/>
          </a:xfrm>
          <a:prstGeom prst="ellipse">
            <a:avLst/>
          </a:prstGeom>
          <a:solidFill>
            <a:srgbClr val="FFFFFF"/>
          </a:solidFill>
          <a:ln w="11176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28712" name="Line 44"/>
          <p:cNvSpPr>
            <a:spLocks noChangeShapeType="1"/>
          </p:cNvSpPr>
          <p:nvPr/>
        </p:nvSpPr>
        <p:spPr bwMode="auto">
          <a:xfrm>
            <a:off x="1389063" y="3895725"/>
            <a:ext cx="4786312" cy="1647825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713" name="Oval 45"/>
          <p:cNvSpPr>
            <a:spLocks noChangeArrowheads="1"/>
          </p:cNvSpPr>
          <p:nvPr/>
        </p:nvSpPr>
        <p:spPr bwMode="auto">
          <a:xfrm>
            <a:off x="1141413" y="3714750"/>
            <a:ext cx="261937" cy="247650"/>
          </a:xfrm>
          <a:prstGeom prst="ellipse">
            <a:avLst/>
          </a:prstGeom>
          <a:solidFill>
            <a:srgbClr val="FFFFFF"/>
          </a:solidFill>
          <a:ln w="11176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28714" name="Oval 46"/>
          <p:cNvSpPr>
            <a:spLocks noChangeArrowheads="1"/>
          </p:cNvSpPr>
          <p:nvPr/>
        </p:nvSpPr>
        <p:spPr bwMode="auto">
          <a:xfrm>
            <a:off x="2736850" y="3709988"/>
            <a:ext cx="263525" cy="246062"/>
          </a:xfrm>
          <a:prstGeom prst="ellipse">
            <a:avLst/>
          </a:prstGeom>
          <a:solidFill>
            <a:srgbClr val="FFCC00"/>
          </a:solidFill>
          <a:ln w="11176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28715" name="Oval 47"/>
          <p:cNvSpPr>
            <a:spLocks noChangeArrowheads="1"/>
          </p:cNvSpPr>
          <p:nvPr/>
        </p:nvSpPr>
        <p:spPr bwMode="auto">
          <a:xfrm>
            <a:off x="6049963" y="3714750"/>
            <a:ext cx="263525" cy="247650"/>
          </a:xfrm>
          <a:prstGeom prst="ellipse">
            <a:avLst/>
          </a:prstGeom>
          <a:solidFill>
            <a:srgbClr val="FFFFFF"/>
          </a:solidFill>
          <a:ln w="11176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28716" name="Oval 48"/>
          <p:cNvSpPr>
            <a:spLocks noChangeArrowheads="1"/>
          </p:cNvSpPr>
          <p:nvPr/>
        </p:nvSpPr>
        <p:spPr bwMode="auto">
          <a:xfrm>
            <a:off x="7667625" y="3700463"/>
            <a:ext cx="261938" cy="247650"/>
          </a:xfrm>
          <a:prstGeom prst="ellipse">
            <a:avLst/>
          </a:prstGeom>
          <a:solidFill>
            <a:srgbClr val="FFFFFF"/>
          </a:solidFill>
          <a:ln w="11176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28717" name="Oval 49"/>
          <p:cNvSpPr>
            <a:spLocks noChangeArrowheads="1"/>
          </p:cNvSpPr>
          <p:nvPr/>
        </p:nvSpPr>
        <p:spPr bwMode="auto">
          <a:xfrm>
            <a:off x="6049963" y="5470525"/>
            <a:ext cx="263525" cy="246063"/>
          </a:xfrm>
          <a:prstGeom prst="ellipse">
            <a:avLst/>
          </a:prstGeom>
          <a:solidFill>
            <a:srgbClr val="FFFFFF"/>
          </a:solidFill>
          <a:ln w="11176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28718" name="Oval 50"/>
          <p:cNvSpPr>
            <a:spLocks noChangeArrowheads="1"/>
          </p:cNvSpPr>
          <p:nvPr/>
        </p:nvSpPr>
        <p:spPr bwMode="auto">
          <a:xfrm>
            <a:off x="2687638" y="5448300"/>
            <a:ext cx="263525" cy="246063"/>
          </a:xfrm>
          <a:prstGeom prst="ellipse">
            <a:avLst/>
          </a:prstGeom>
          <a:solidFill>
            <a:srgbClr val="FFFFFF"/>
          </a:solidFill>
          <a:ln w="11176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28719" name="Text Box 101"/>
          <p:cNvSpPr txBox="1">
            <a:spLocks noChangeArrowheads="1"/>
          </p:cNvSpPr>
          <p:nvPr/>
        </p:nvSpPr>
        <p:spPr bwMode="auto">
          <a:xfrm>
            <a:off x="2447925" y="1571625"/>
            <a:ext cx="6953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  <a:latin typeface="Times New Roman" charset="0"/>
              </a:rPr>
              <a:t>1,c</a:t>
            </a:r>
          </a:p>
        </p:txBody>
      </p:sp>
      <p:sp>
        <p:nvSpPr>
          <p:cNvPr id="28720" name="Text Box 102"/>
          <p:cNvSpPr txBox="1">
            <a:spLocks noChangeArrowheads="1"/>
          </p:cNvSpPr>
          <p:nvPr/>
        </p:nvSpPr>
        <p:spPr bwMode="auto">
          <a:xfrm>
            <a:off x="6189663" y="1571625"/>
            <a:ext cx="6683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  <a:latin typeface="Times New Roman" charset="0"/>
              </a:rPr>
              <a:t>2,c</a:t>
            </a:r>
          </a:p>
        </p:txBody>
      </p:sp>
      <p:sp>
        <p:nvSpPr>
          <p:cNvPr id="28721" name="Text Box 103"/>
          <p:cNvSpPr txBox="1">
            <a:spLocks noChangeArrowheads="1"/>
          </p:cNvSpPr>
          <p:nvPr/>
        </p:nvSpPr>
        <p:spPr bwMode="auto">
          <a:xfrm>
            <a:off x="785813" y="3784600"/>
            <a:ext cx="6429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  <a:latin typeface="Times New Roman" charset="0"/>
              </a:rPr>
              <a:t>8,c</a:t>
            </a:r>
          </a:p>
        </p:txBody>
      </p:sp>
      <p:sp>
        <p:nvSpPr>
          <p:cNvPr id="28722" name="Text Box 104"/>
          <p:cNvSpPr txBox="1">
            <a:spLocks noChangeArrowheads="1"/>
          </p:cNvSpPr>
          <p:nvPr/>
        </p:nvSpPr>
        <p:spPr bwMode="auto">
          <a:xfrm>
            <a:off x="5643563" y="3357563"/>
            <a:ext cx="6508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  <a:latin typeface="Times New Roman" charset="0"/>
              </a:rPr>
              <a:t>6,e</a:t>
            </a:r>
          </a:p>
        </p:txBody>
      </p:sp>
      <p:sp>
        <p:nvSpPr>
          <p:cNvPr id="28723" name="Text Box 105"/>
          <p:cNvSpPr txBox="1">
            <a:spLocks noChangeArrowheads="1"/>
          </p:cNvSpPr>
          <p:nvPr/>
        </p:nvSpPr>
        <p:spPr bwMode="auto">
          <a:xfrm>
            <a:off x="2587625" y="5608638"/>
            <a:ext cx="6985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  <a:latin typeface="Times New Roman" charset="0"/>
              </a:rPr>
              <a:t>4,c</a:t>
            </a:r>
          </a:p>
        </p:txBody>
      </p:sp>
      <p:sp>
        <p:nvSpPr>
          <p:cNvPr id="28724" name="TextBox 54"/>
          <p:cNvSpPr txBox="1">
            <a:spLocks noChangeArrowheads="1"/>
          </p:cNvSpPr>
          <p:nvPr/>
        </p:nvSpPr>
        <p:spPr bwMode="auto">
          <a:xfrm>
            <a:off x="2714625" y="1987550"/>
            <a:ext cx="3127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/>
              <a:t>b</a:t>
            </a:r>
            <a:endParaRPr kumimoji="0" lang="zh-CN" altLang="en-US" sz="1800"/>
          </a:p>
        </p:txBody>
      </p:sp>
      <p:sp>
        <p:nvSpPr>
          <p:cNvPr id="28725" name="TextBox 55"/>
          <p:cNvSpPr txBox="1">
            <a:spLocks noChangeArrowheads="1"/>
          </p:cNvSpPr>
          <p:nvPr/>
        </p:nvSpPr>
        <p:spPr bwMode="auto">
          <a:xfrm>
            <a:off x="1143000" y="3643313"/>
            <a:ext cx="3127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/>
              <a:t>a</a:t>
            </a:r>
            <a:endParaRPr kumimoji="0" lang="zh-CN" altLang="en-US" sz="1800"/>
          </a:p>
        </p:txBody>
      </p:sp>
      <p:sp>
        <p:nvSpPr>
          <p:cNvPr id="28726" name="TextBox 56"/>
          <p:cNvSpPr txBox="1">
            <a:spLocks noChangeArrowheads="1"/>
          </p:cNvSpPr>
          <p:nvPr/>
        </p:nvSpPr>
        <p:spPr bwMode="auto">
          <a:xfrm>
            <a:off x="2714625" y="3643313"/>
            <a:ext cx="3000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/>
              <a:t>c</a:t>
            </a:r>
            <a:endParaRPr kumimoji="0" lang="zh-CN" altLang="en-US" sz="1800"/>
          </a:p>
        </p:txBody>
      </p:sp>
      <p:sp>
        <p:nvSpPr>
          <p:cNvPr id="28727" name="TextBox 57"/>
          <p:cNvSpPr txBox="1">
            <a:spLocks noChangeArrowheads="1"/>
          </p:cNvSpPr>
          <p:nvPr/>
        </p:nvSpPr>
        <p:spPr bwMode="auto">
          <a:xfrm>
            <a:off x="2643188" y="5357813"/>
            <a:ext cx="3127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/>
              <a:t>d</a:t>
            </a:r>
            <a:endParaRPr kumimoji="0" lang="zh-CN" altLang="en-US" sz="1800"/>
          </a:p>
        </p:txBody>
      </p:sp>
      <p:sp>
        <p:nvSpPr>
          <p:cNvPr id="28728" name="TextBox 58"/>
          <p:cNvSpPr txBox="1">
            <a:spLocks noChangeArrowheads="1"/>
          </p:cNvSpPr>
          <p:nvPr/>
        </p:nvSpPr>
        <p:spPr bwMode="auto">
          <a:xfrm>
            <a:off x="6000750" y="1928813"/>
            <a:ext cx="3127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/>
              <a:t>e</a:t>
            </a:r>
            <a:endParaRPr kumimoji="0" lang="zh-CN" altLang="en-US" sz="1800"/>
          </a:p>
        </p:txBody>
      </p:sp>
      <p:sp>
        <p:nvSpPr>
          <p:cNvPr id="28729" name="TextBox 59"/>
          <p:cNvSpPr txBox="1">
            <a:spLocks noChangeArrowheads="1"/>
          </p:cNvSpPr>
          <p:nvPr/>
        </p:nvSpPr>
        <p:spPr bwMode="auto">
          <a:xfrm>
            <a:off x="6072188" y="3643313"/>
            <a:ext cx="2492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/>
              <a:t>f</a:t>
            </a:r>
            <a:endParaRPr kumimoji="0" lang="zh-CN" altLang="en-US" sz="1800"/>
          </a:p>
        </p:txBody>
      </p:sp>
      <p:sp>
        <p:nvSpPr>
          <p:cNvPr id="28730" name="TextBox 60"/>
          <p:cNvSpPr txBox="1">
            <a:spLocks noChangeArrowheads="1"/>
          </p:cNvSpPr>
          <p:nvPr/>
        </p:nvSpPr>
        <p:spPr bwMode="auto">
          <a:xfrm>
            <a:off x="6045200" y="5357813"/>
            <a:ext cx="3127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/>
              <a:t>g</a:t>
            </a:r>
            <a:endParaRPr kumimoji="0" lang="zh-CN" altLang="en-US" sz="1800"/>
          </a:p>
        </p:txBody>
      </p:sp>
      <p:sp>
        <p:nvSpPr>
          <p:cNvPr id="28731" name="TextBox 61"/>
          <p:cNvSpPr txBox="1">
            <a:spLocks noChangeArrowheads="1"/>
          </p:cNvSpPr>
          <p:nvPr/>
        </p:nvSpPr>
        <p:spPr bwMode="auto">
          <a:xfrm>
            <a:off x="7643813" y="3643313"/>
            <a:ext cx="3127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/>
              <a:t>h</a:t>
            </a:r>
            <a:endParaRPr kumimoji="0" lang="zh-CN" altLang="en-US" sz="1800"/>
          </a:p>
        </p:txBody>
      </p:sp>
      <p:sp>
        <p:nvSpPr>
          <p:cNvPr id="64" name="圆角矩形标注 63"/>
          <p:cNvSpPr>
            <a:spLocks noChangeArrowheads="1"/>
          </p:cNvSpPr>
          <p:nvPr/>
        </p:nvSpPr>
        <p:spPr bwMode="auto">
          <a:xfrm>
            <a:off x="1571625" y="5786438"/>
            <a:ext cx="928688" cy="571500"/>
          </a:xfrm>
          <a:prstGeom prst="wedgeRoundRectCallout">
            <a:avLst>
              <a:gd name="adj1" fmla="val 67287"/>
              <a:gd name="adj2" fmla="val -91185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/>
              <a:t>U4</a:t>
            </a:r>
            <a:endParaRPr kumimoji="0" lang="zh-CN" altLang="en-US" sz="1800"/>
          </a:p>
        </p:txBody>
      </p:sp>
      <p:sp>
        <p:nvSpPr>
          <p:cNvPr id="28733" name="Text Box 104"/>
          <p:cNvSpPr txBox="1">
            <a:spLocks noChangeArrowheads="1"/>
          </p:cNvSpPr>
          <p:nvPr/>
        </p:nvSpPr>
        <p:spPr bwMode="auto">
          <a:xfrm>
            <a:off x="7929563" y="3714750"/>
            <a:ext cx="6508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  <a:latin typeface="Times New Roman" charset="0"/>
              </a:rPr>
              <a:t>3,e</a:t>
            </a:r>
          </a:p>
        </p:txBody>
      </p:sp>
      <p:sp>
        <p:nvSpPr>
          <p:cNvPr id="67" name="Text Box 104"/>
          <p:cNvSpPr txBox="1">
            <a:spLocks noChangeArrowheads="1"/>
          </p:cNvSpPr>
          <p:nvPr/>
        </p:nvSpPr>
        <p:spPr bwMode="auto">
          <a:xfrm>
            <a:off x="6357938" y="5500688"/>
            <a:ext cx="6508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  <a:latin typeface="Times New Roman" charset="0"/>
              </a:rPr>
              <a:t>9,h</a:t>
            </a:r>
          </a:p>
        </p:txBody>
      </p:sp>
      <p:sp>
        <p:nvSpPr>
          <p:cNvPr id="28735" name="圆角矩形标注 67"/>
          <p:cNvSpPr>
            <a:spLocks noChangeArrowheads="1"/>
          </p:cNvSpPr>
          <p:nvPr/>
        </p:nvSpPr>
        <p:spPr bwMode="auto">
          <a:xfrm>
            <a:off x="3143250" y="500063"/>
            <a:ext cx="928688" cy="571500"/>
          </a:xfrm>
          <a:prstGeom prst="wedgeRoundRectCallout">
            <a:avLst>
              <a:gd name="adj1" fmla="val 34468"/>
              <a:gd name="adj2" fmla="val 138556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 dirty="0"/>
              <a:t>S</a:t>
            </a:r>
            <a:endParaRPr kumimoji="0" lang="zh-CN" altLang="en-US" sz="1800" dirty="0"/>
          </a:p>
        </p:txBody>
      </p:sp>
    </p:spTree>
    <p:extLst>
      <p:ext uri="{BB962C8B-B14F-4D97-AF65-F5344CB8AC3E}">
        <p14:creationId xmlns:p14="http://schemas.microsoft.com/office/powerpoint/2010/main" val="1271090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  <p:bldP spid="6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任意多边形 66"/>
          <p:cNvSpPr>
            <a:spLocks noChangeArrowheads="1"/>
          </p:cNvSpPr>
          <p:nvPr/>
        </p:nvSpPr>
        <p:spPr bwMode="auto">
          <a:xfrm>
            <a:off x="2122488" y="1289050"/>
            <a:ext cx="6634162" cy="4879975"/>
          </a:xfrm>
          <a:custGeom>
            <a:avLst/>
            <a:gdLst>
              <a:gd name="T0" fmla="*/ 817362 w 6635261"/>
              <a:gd name="T1" fmla="*/ 4884569 h 4879163"/>
              <a:gd name="T2" fmla="*/ 572151 w 6635261"/>
              <a:gd name="T3" fmla="*/ 4684501 h 4879163"/>
              <a:gd name="T4" fmla="*/ 502100 w 6635261"/>
              <a:gd name="T5" fmla="*/ 4566795 h 4879163"/>
              <a:gd name="T6" fmla="*/ 280247 w 6635261"/>
              <a:gd name="T7" fmla="*/ 3978286 h 4879163"/>
              <a:gd name="T8" fmla="*/ 116775 w 6635261"/>
              <a:gd name="T9" fmla="*/ 3613414 h 4879163"/>
              <a:gd name="T10" fmla="*/ 93418 w 6635261"/>
              <a:gd name="T11" fmla="*/ 3436863 h 4879163"/>
              <a:gd name="T12" fmla="*/ 70050 w 6635261"/>
              <a:gd name="T13" fmla="*/ 3130844 h 4879163"/>
              <a:gd name="T14" fmla="*/ 23350 w 6635261"/>
              <a:gd name="T15" fmla="*/ 2789510 h 4879163"/>
              <a:gd name="T16" fmla="*/ 11675 w 6635261"/>
              <a:gd name="T17" fmla="*/ 1859678 h 4879163"/>
              <a:gd name="T18" fmla="*/ 116775 w 6635261"/>
              <a:gd name="T19" fmla="*/ 1271180 h 4879163"/>
              <a:gd name="T20" fmla="*/ 233525 w 6635261"/>
              <a:gd name="T21" fmla="*/ 1012230 h 4879163"/>
              <a:gd name="T22" fmla="*/ 280247 w 6635261"/>
              <a:gd name="T23" fmla="*/ 882759 h 4879163"/>
              <a:gd name="T24" fmla="*/ 548801 w 6635261"/>
              <a:gd name="T25" fmla="*/ 635591 h 4879163"/>
              <a:gd name="T26" fmla="*/ 852395 w 6635261"/>
              <a:gd name="T27" fmla="*/ 470800 h 4879163"/>
              <a:gd name="T28" fmla="*/ 934126 w 6635261"/>
              <a:gd name="T29" fmla="*/ 435496 h 4879163"/>
              <a:gd name="T30" fmla="*/ 1015864 w 6635261"/>
              <a:gd name="T31" fmla="*/ 388422 h 4879163"/>
              <a:gd name="T32" fmla="*/ 1447901 w 6635261"/>
              <a:gd name="T33" fmla="*/ 270711 h 4879163"/>
              <a:gd name="T34" fmla="*/ 2288604 w 6635261"/>
              <a:gd name="T35" fmla="*/ 94169 h 4879163"/>
              <a:gd name="T36" fmla="*/ 2533821 w 6635261"/>
              <a:gd name="T37" fmla="*/ 58856 h 4879163"/>
              <a:gd name="T38" fmla="*/ 2884115 w 6635261"/>
              <a:gd name="T39" fmla="*/ 0 h 4879163"/>
              <a:gd name="T40" fmla="*/ 3806559 w 6635261"/>
              <a:gd name="T41" fmla="*/ 82398 h 4879163"/>
              <a:gd name="T42" fmla="*/ 4495471 w 6635261"/>
              <a:gd name="T43" fmla="*/ 353109 h 4879163"/>
              <a:gd name="T44" fmla="*/ 4658949 w 6635261"/>
              <a:gd name="T45" fmla="*/ 447264 h 4879163"/>
              <a:gd name="T46" fmla="*/ 4845779 w 6635261"/>
              <a:gd name="T47" fmla="*/ 529651 h 4879163"/>
              <a:gd name="T48" fmla="*/ 5429595 w 6635261"/>
              <a:gd name="T49" fmla="*/ 1000461 h 4879163"/>
              <a:gd name="T50" fmla="*/ 5698153 w 6635261"/>
              <a:gd name="T51" fmla="*/ 1271180 h 4879163"/>
              <a:gd name="T52" fmla="*/ 5779886 w 6635261"/>
              <a:gd name="T53" fmla="*/ 1341797 h 4879163"/>
              <a:gd name="T54" fmla="*/ 6025105 w 6635261"/>
              <a:gd name="T55" fmla="*/ 1494807 h 4879163"/>
              <a:gd name="T56" fmla="*/ 6608923 w 6635261"/>
              <a:gd name="T57" fmla="*/ 2236314 h 4879163"/>
              <a:gd name="T58" fmla="*/ 6573895 w 6635261"/>
              <a:gd name="T59" fmla="*/ 2671811 h 4879163"/>
              <a:gd name="T60" fmla="*/ 6515514 w 6635261"/>
              <a:gd name="T61" fmla="*/ 2824820 h 4879163"/>
              <a:gd name="T62" fmla="*/ 6468805 w 6635261"/>
              <a:gd name="T63" fmla="*/ 2930755 h 4879163"/>
              <a:gd name="T64" fmla="*/ 6363721 w 6635261"/>
              <a:gd name="T65" fmla="*/ 3071996 h 4879163"/>
              <a:gd name="T66" fmla="*/ 6293659 w 6635261"/>
              <a:gd name="T67" fmla="*/ 3119076 h 4879163"/>
              <a:gd name="T68" fmla="*/ 6211919 w 6635261"/>
              <a:gd name="T69" fmla="*/ 3154383 h 4879163"/>
              <a:gd name="T70" fmla="*/ 6048453 w 6635261"/>
              <a:gd name="T71" fmla="*/ 3189695 h 4879163"/>
              <a:gd name="T72" fmla="*/ 5779886 w 6635261"/>
              <a:gd name="T73" fmla="*/ 3189695 h 4879163"/>
              <a:gd name="T74" fmla="*/ 5628093 w 6635261"/>
              <a:gd name="T75" fmla="*/ 3142615 h 4879163"/>
              <a:gd name="T76" fmla="*/ 5487971 w 6635261"/>
              <a:gd name="T77" fmla="*/ 3071996 h 4879163"/>
              <a:gd name="T78" fmla="*/ 5359537 w 6635261"/>
              <a:gd name="T79" fmla="*/ 2966065 h 4879163"/>
              <a:gd name="T80" fmla="*/ 5137687 w 6635261"/>
              <a:gd name="T81" fmla="*/ 2813050 h 4879163"/>
              <a:gd name="T82" fmla="*/ 4507160 w 6635261"/>
              <a:gd name="T83" fmla="*/ 2201006 h 4879163"/>
              <a:gd name="T84" fmla="*/ 4016736 w 6635261"/>
              <a:gd name="T85" fmla="*/ 2142156 h 4879163"/>
              <a:gd name="T86" fmla="*/ 3514646 w 6635261"/>
              <a:gd name="T87" fmla="*/ 2236314 h 4879163"/>
              <a:gd name="T88" fmla="*/ 3304468 w 6635261"/>
              <a:gd name="T89" fmla="*/ 2412876 h 4879163"/>
              <a:gd name="T90" fmla="*/ 2767346 w 6635261"/>
              <a:gd name="T91" fmla="*/ 2789510 h 4879163"/>
              <a:gd name="T92" fmla="*/ 2311957 w 6635261"/>
              <a:gd name="T93" fmla="*/ 3283854 h 4879163"/>
              <a:gd name="T94" fmla="*/ 2125145 w 6635261"/>
              <a:gd name="T95" fmla="*/ 3554566 h 4879163"/>
              <a:gd name="T96" fmla="*/ 1821548 w 6635261"/>
              <a:gd name="T97" fmla="*/ 3895900 h 4879163"/>
              <a:gd name="T98" fmla="*/ 1552989 w 6635261"/>
              <a:gd name="T99" fmla="*/ 4201917 h 4879163"/>
              <a:gd name="T100" fmla="*/ 1436224 w 6635261"/>
              <a:gd name="T101" fmla="*/ 4343168 h 4879163"/>
              <a:gd name="T102" fmla="*/ 1191018 w 6635261"/>
              <a:gd name="T103" fmla="*/ 4625634 h 4879163"/>
              <a:gd name="T104" fmla="*/ 1120955 w 6635261"/>
              <a:gd name="T105" fmla="*/ 4696253 h 4879163"/>
              <a:gd name="T106" fmla="*/ 969153 w 6635261"/>
              <a:gd name="T107" fmla="*/ 4790413 h 4879163"/>
              <a:gd name="T108" fmla="*/ 875750 w 6635261"/>
              <a:gd name="T109" fmla="*/ 4849277 h 4879163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6635261"/>
              <a:gd name="T166" fmla="*/ 0 h 4879163"/>
              <a:gd name="T167" fmla="*/ 6635261 w 6635261"/>
              <a:gd name="T168" fmla="*/ 4879163 h 4879163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6635261" h="4879163">
                <a:moveTo>
                  <a:pt x="1008185" y="4876800"/>
                </a:moveTo>
                <a:cubicBezTo>
                  <a:pt x="945662" y="4872892"/>
                  <a:pt x="881656" y="4879163"/>
                  <a:pt x="820615" y="4865077"/>
                </a:cubicBezTo>
                <a:cubicBezTo>
                  <a:pt x="725141" y="4843045"/>
                  <a:pt x="695258" y="4798336"/>
                  <a:pt x="633046" y="4736124"/>
                </a:cubicBezTo>
                <a:cubicBezTo>
                  <a:pt x="607121" y="4710199"/>
                  <a:pt x="590751" y="4698425"/>
                  <a:pt x="574431" y="4665785"/>
                </a:cubicBezTo>
                <a:cubicBezTo>
                  <a:pt x="568905" y="4654732"/>
                  <a:pt x="568234" y="4641668"/>
                  <a:pt x="562708" y="4630616"/>
                </a:cubicBezTo>
                <a:cubicBezTo>
                  <a:pt x="554140" y="4613481"/>
                  <a:pt x="512051" y="4559166"/>
                  <a:pt x="504092" y="4548554"/>
                </a:cubicBezTo>
                <a:cubicBezTo>
                  <a:pt x="402668" y="4218924"/>
                  <a:pt x="522891" y="4584767"/>
                  <a:pt x="375138" y="4220308"/>
                </a:cubicBezTo>
                <a:cubicBezTo>
                  <a:pt x="340770" y="4135533"/>
                  <a:pt x="314377" y="4047708"/>
                  <a:pt x="281354" y="3962400"/>
                </a:cubicBezTo>
                <a:cubicBezTo>
                  <a:pt x="236567" y="3846701"/>
                  <a:pt x="236868" y="3871567"/>
                  <a:pt x="187569" y="3763108"/>
                </a:cubicBezTo>
                <a:cubicBezTo>
                  <a:pt x="162940" y="3708923"/>
                  <a:pt x="140677" y="3653693"/>
                  <a:pt x="117231" y="3598985"/>
                </a:cubicBezTo>
                <a:cubicBezTo>
                  <a:pt x="113323" y="3567723"/>
                  <a:pt x="109672" y="3536429"/>
                  <a:pt x="105508" y="3505200"/>
                </a:cubicBezTo>
                <a:cubicBezTo>
                  <a:pt x="101856" y="3477811"/>
                  <a:pt x="96080" y="3450675"/>
                  <a:pt x="93785" y="3423139"/>
                </a:cubicBezTo>
                <a:cubicBezTo>
                  <a:pt x="88258" y="3356823"/>
                  <a:pt x="87165" y="3290196"/>
                  <a:pt x="82061" y="3223847"/>
                </a:cubicBezTo>
                <a:cubicBezTo>
                  <a:pt x="79347" y="3188565"/>
                  <a:pt x="73859" y="3153549"/>
                  <a:pt x="70338" y="3118339"/>
                </a:cubicBezTo>
                <a:cubicBezTo>
                  <a:pt x="66043" y="3075391"/>
                  <a:pt x="63969" y="3032214"/>
                  <a:pt x="58615" y="2989385"/>
                </a:cubicBezTo>
                <a:cubicBezTo>
                  <a:pt x="45377" y="2883480"/>
                  <a:pt x="40117" y="2861725"/>
                  <a:pt x="23446" y="2778370"/>
                </a:cubicBezTo>
                <a:cubicBezTo>
                  <a:pt x="18742" y="2721918"/>
                  <a:pt x="0" y="2506406"/>
                  <a:pt x="0" y="2461847"/>
                </a:cubicBezTo>
                <a:cubicBezTo>
                  <a:pt x="0" y="2258609"/>
                  <a:pt x="6157" y="2055408"/>
                  <a:pt x="11723" y="1852247"/>
                </a:cubicBezTo>
                <a:cubicBezTo>
                  <a:pt x="15593" y="1711000"/>
                  <a:pt x="15276" y="1566424"/>
                  <a:pt x="58615" y="1430216"/>
                </a:cubicBezTo>
                <a:cubicBezTo>
                  <a:pt x="76229" y="1374859"/>
                  <a:pt x="97692" y="1320801"/>
                  <a:pt x="117231" y="1266093"/>
                </a:cubicBezTo>
                <a:cubicBezTo>
                  <a:pt x="121139" y="1242647"/>
                  <a:pt x="120608" y="1218010"/>
                  <a:pt x="128954" y="1195754"/>
                </a:cubicBezTo>
                <a:cubicBezTo>
                  <a:pt x="164010" y="1102270"/>
                  <a:pt x="186658" y="1083304"/>
                  <a:pt x="234461" y="1008185"/>
                </a:cubicBezTo>
                <a:cubicBezTo>
                  <a:pt x="246694" y="988962"/>
                  <a:pt x="257908" y="969108"/>
                  <a:pt x="269631" y="949570"/>
                </a:cubicBezTo>
                <a:cubicBezTo>
                  <a:pt x="273539" y="926124"/>
                  <a:pt x="272526" y="901301"/>
                  <a:pt x="281354" y="879231"/>
                </a:cubicBezTo>
                <a:cubicBezTo>
                  <a:pt x="307604" y="813604"/>
                  <a:pt x="351466" y="745415"/>
                  <a:pt x="410308" y="703385"/>
                </a:cubicBezTo>
                <a:cubicBezTo>
                  <a:pt x="433766" y="686629"/>
                  <a:pt x="515810" y="653147"/>
                  <a:pt x="550985" y="633047"/>
                </a:cubicBezTo>
                <a:lnTo>
                  <a:pt x="715108" y="539262"/>
                </a:lnTo>
                <a:cubicBezTo>
                  <a:pt x="750272" y="519726"/>
                  <a:pt x="832348" y="484549"/>
                  <a:pt x="855785" y="468924"/>
                </a:cubicBezTo>
                <a:cubicBezTo>
                  <a:pt x="867508" y="461108"/>
                  <a:pt x="878004" y="451027"/>
                  <a:pt x="890954" y="445477"/>
                </a:cubicBezTo>
                <a:cubicBezTo>
                  <a:pt x="905763" y="439130"/>
                  <a:pt x="922760" y="439411"/>
                  <a:pt x="937846" y="433754"/>
                </a:cubicBezTo>
                <a:cubicBezTo>
                  <a:pt x="954209" y="427618"/>
                  <a:pt x="969565" y="418978"/>
                  <a:pt x="984738" y="410308"/>
                </a:cubicBezTo>
                <a:cubicBezTo>
                  <a:pt x="996971" y="403318"/>
                  <a:pt x="1006541" y="391317"/>
                  <a:pt x="1019908" y="386862"/>
                </a:cubicBezTo>
                <a:cubicBezTo>
                  <a:pt x="1065763" y="371577"/>
                  <a:pt x="1113924" y="364304"/>
                  <a:pt x="1160585" y="351693"/>
                </a:cubicBezTo>
                <a:cubicBezTo>
                  <a:pt x="1258520" y="325224"/>
                  <a:pt x="1354734" y="292114"/>
                  <a:pt x="1453661" y="269631"/>
                </a:cubicBezTo>
                <a:cubicBezTo>
                  <a:pt x="1612839" y="233454"/>
                  <a:pt x="1774502" y="209140"/>
                  <a:pt x="1934308" y="175847"/>
                </a:cubicBezTo>
                <a:cubicBezTo>
                  <a:pt x="2055886" y="150518"/>
                  <a:pt x="2176423" y="120412"/>
                  <a:pt x="2297723" y="93785"/>
                </a:cubicBezTo>
                <a:cubicBezTo>
                  <a:pt x="2336647" y="85241"/>
                  <a:pt x="2375267" y="73947"/>
                  <a:pt x="2414954" y="70339"/>
                </a:cubicBezTo>
                <a:lnTo>
                  <a:pt x="2543908" y="58616"/>
                </a:lnTo>
                <a:cubicBezTo>
                  <a:pt x="2587198" y="47793"/>
                  <a:pt x="2661281" y="28836"/>
                  <a:pt x="2696308" y="23447"/>
                </a:cubicBezTo>
                <a:cubicBezTo>
                  <a:pt x="2762419" y="13276"/>
                  <a:pt x="2829169" y="7816"/>
                  <a:pt x="2895600" y="0"/>
                </a:cubicBezTo>
                <a:cubicBezTo>
                  <a:pt x="3114431" y="7816"/>
                  <a:pt x="3333634" y="8484"/>
                  <a:pt x="3552092" y="23447"/>
                </a:cubicBezTo>
                <a:cubicBezTo>
                  <a:pt x="3909506" y="47928"/>
                  <a:pt x="3638375" y="42773"/>
                  <a:pt x="3821723" y="82062"/>
                </a:cubicBezTo>
                <a:cubicBezTo>
                  <a:pt x="3983195" y="116663"/>
                  <a:pt x="4032353" y="120878"/>
                  <a:pt x="4196861" y="187570"/>
                </a:cubicBezTo>
                <a:cubicBezTo>
                  <a:pt x="4486553" y="305013"/>
                  <a:pt x="4334839" y="251261"/>
                  <a:pt x="4513385" y="351693"/>
                </a:cubicBezTo>
                <a:cubicBezTo>
                  <a:pt x="4543848" y="368828"/>
                  <a:pt x="4576823" y="381244"/>
                  <a:pt x="4607169" y="398585"/>
                </a:cubicBezTo>
                <a:cubicBezTo>
                  <a:pt x="4631635" y="412566"/>
                  <a:pt x="4652304" y="432875"/>
                  <a:pt x="4677508" y="445477"/>
                </a:cubicBezTo>
                <a:cubicBezTo>
                  <a:pt x="4691919" y="452682"/>
                  <a:pt x="4708908" y="452774"/>
                  <a:pt x="4724400" y="457200"/>
                </a:cubicBezTo>
                <a:cubicBezTo>
                  <a:pt x="4775403" y="471773"/>
                  <a:pt x="4821479" y="495072"/>
                  <a:pt x="4865077" y="527539"/>
                </a:cubicBezTo>
                <a:cubicBezTo>
                  <a:pt x="5016816" y="640536"/>
                  <a:pt x="5162821" y="761045"/>
                  <a:pt x="5310554" y="879231"/>
                </a:cubicBezTo>
                <a:cubicBezTo>
                  <a:pt x="5358218" y="917362"/>
                  <a:pt x="5406854" y="954550"/>
                  <a:pt x="5451231" y="996462"/>
                </a:cubicBezTo>
                <a:cubicBezTo>
                  <a:pt x="5521569" y="1062893"/>
                  <a:pt x="5593834" y="1127341"/>
                  <a:pt x="5662246" y="1195754"/>
                </a:cubicBezTo>
                <a:cubicBezTo>
                  <a:pt x="5683827" y="1217335"/>
                  <a:pt x="5701795" y="1242261"/>
                  <a:pt x="5720861" y="1266093"/>
                </a:cubicBezTo>
                <a:cubicBezTo>
                  <a:pt x="5733067" y="1281350"/>
                  <a:pt x="5741196" y="1300270"/>
                  <a:pt x="5756031" y="1312985"/>
                </a:cubicBezTo>
                <a:cubicBezTo>
                  <a:pt x="5769300" y="1324358"/>
                  <a:pt x="5787938" y="1327440"/>
                  <a:pt x="5802923" y="1336431"/>
                </a:cubicBezTo>
                <a:cubicBezTo>
                  <a:pt x="5827086" y="1350929"/>
                  <a:pt x="5849302" y="1368492"/>
                  <a:pt x="5873261" y="1383324"/>
                </a:cubicBezTo>
                <a:cubicBezTo>
                  <a:pt x="5931382" y="1419304"/>
                  <a:pt x="5995730" y="1446129"/>
                  <a:pt x="6049108" y="1488831"/>
                </a:cubicBezTo>
                <a:cubicBezTo>
                  <a:pt x="6225235" y="1629732"/>
                  <a:pt x="6431466" y="1862947"/>
                  <a:pt x="6541477" y="2051539"/>
                </a:cubicBezTo>
                <a:cubicBezTo>
                  <a:pt x="6629764" y="2202890"/>
                  <a:pt x="6606371" y="2140715"/>
                  <a:pt x="6635261" y="2227385"/>
                </a:cubicBezTo>
                <a:cubicBezTo>
                  <a:pt x="6631353" y="2348523"/>
                  <a:pt x="6633333" y="2469995"/>
                  <a:pt x="6623538" y="2590800"/>
                </a:cubicBezTo>
                <a:cubicBezTo>
                  <a:pt x="6621541" y="2615434"/>
                  <a:pt x="6609271" y="2638192"/>
                  <a:pt x="6600092" y="2661139"/>
                </a:cubicBezTo>
                <a:cubicBezTo>
                  <a:pt x="6559236" y="2763279"/>
                  <a:pt x="6592768" y="2647942"/>
                  <a:pt x="6553200" y="2766647"/>
                </a:cubicBezTo>
                <a:cubicBezTo>
                  <a:pt x="6548105" y="2781932"/>
                  <a:pt x="6547134" y="2798453"/>
                  <a:pt x="6541477" y="2813539"/>
                </a:cubicBezTo>
                <a:cubicBezTo>
                  <a:pt x="6535341" y="2829902"/>
                  <a:pt x="6525128" y="2844462"/>
                  <a:pt x="6518031" y="2860431"/>
                </a:cubicBezTo>
                <a:cubicBezTo>
                  <a:pt x="6509484" y="2879661"/>
                  <a:pt x="6504805" y="2900651"/>
                  <a:pt x="6494585" y="2919047"/>
                </a:cubicBezTo>
                <a:cubicBezTo>
                  <a:pt x="6485096" y="2936127"/>
                  <a:pt x="6470620" y="2949932"/>
                  <a:pt x="6459415" y="2965939"/>
                </a:cubicBezTo>
                <a:cubicBezTo>
                  <a:pt x="6449801" y="2979673"/>
                  <a:pt x="6415421" y="3042161"/>
                  <a:pt x="6389077" y="3059724"/>
                </a:cubicBezTo>
                <a:cubicBezTo>
                  <a:pt x="6374537" y="3069418"/>
                  <a:pt x="6356726" y="3073476"/>
                  <a:pt x="6342185" y="3083170"/>
                </a:cubicBezTo>
                <a:cubicBezTo>
                  <a:pt x="6332988" y="3089301"/>
                  <a:pt x="6328216" y="3100929"/>
                  <a:pt x="6318738" y="3106616"/>
                </a:cubicBezTo>
                <a:cubicBezTo>
                  <a:pt x="6308142" y="3112974"/>
                  <a:pt x="6294927" y="3113471"/>
                  <a:pt x="6283569" y="3118339"/>
                </a:cubicBezTo>
                <a:cubicBezTo>
                  <a:pt x="6267506" y="3125223"/>
                  <a:pt x="6253256" y="3136259"/>
                  <a:pt x="6236677" y="3141785"/>
                </a:cubicBezTo>
                <a:cubicBezTo>
                  <a:pt x="6217774" y="3148086"/>
                  <a:pt x="6197392" y="3148675"/>
                  <a:pt x="6178061" y="3153508"/>
                </a:cubicBezTo>
                <a:cubicBezTo>
                  <a:pt x="6062620" y="3182368"/>
                  <a:pt x="6266112" y="3144694"/>
                  <a:pt x="6072554" y="3176954"/>
                </a:cubicBezTo>
                <a:cubicBezTo>
                  <a:pt x="6053015" y="3184769"/>
                  <a:pt x="6034982" y="3200400"/>
                  <a:pt x="6013938" y="3200400"/>
                </a:cubicBezTo>
                <a:cubicBezTo>
                  <a:pt x="5943167" y="3200400"/>
                  <a:pt x="5872553" y="3189614"/>
                  <a:pt x="5802923" y="3176954"/>
                </a:cubicBezTo>
                <a:cubicBezTo>
                  <a:pt x="5785729" y="3173828"/>
                  <a:pt x="5772734" y="3158647"/>
                  <a:pt x="5756031" y="3153508"/>
                </a:cubicBezTo>
                <a:cubicBezTo>
                  <a:pt x="5721597" y="3142913"/>
                  <a:pt x="5685692" y="3137877"/>
                  <a:pt x="5650523" y="3130062"/>
                </a:cubicBezTo>
                <a:cubicBezTo>
                  <a:pt x="5638800" y="3122247"/>
                  <a:pt x="5627956" y="3112917"/>
                  <a:pt x="5615354" y="3106616"/>
                </a:cubicBezTo>
                <a:cubicBezTo>
                  <a:pt x="5580931" y="3089404"/>
                  <a:pt x="5542623" y="3079895"/>
                  <a:pt x="5509846" y="3059724"/>
                </a:cubicBezTo>
                <a:cubicBezTo>
                  <a:pt x="5491020" y="3048139"/>
                  <a:pt x="5480063" y="3026829"/>
                  <a:pt x="5462954" y="3012831"/>
                </a:cubicBezTo>
                <a:cubicBezTo>
                  <a:pt x="5436937" y="2991545"/>
                  <a:pt x="5408246" y="2973754"/>
                  <a:pt x="5380892" y="2954216"/>
                </a:cubicBezTo>
                <a:cubicBezTo>
                  <a:pt x="5333062" y="2882471"/>
                  <a:pt x="5387033" y="2949552"/>
                  <a:pt x="5275385" y="2883877"/>
                </a:cubicBezTo>
                <a:cubicBezTo>
                  <a:pt x="5234271" y="2859692"/>
                  <a:pt x="5191417" y="2836003"/>
                  <a:pt x="5158154" y="2801816"/>
                </a:cubicBezTo>
                <a:cubicBezTo>
                  <a:pt x="4990028" y="2629021"/>
                  <a:pt x="4846722" y="2392218"/>
                  <a:pt x="4630615" y="2262554"/>
                </a:cubicBezTo>
                <a:cubicBezTo>
                  <a:pt x="4586887" y="2236317"/>
                  <a:pt x="4563096" y="2224777"/>
                  <a:pt x="4525108" y="2192216"/>
                </a:cubicBezTo>
                <a:cubicBezTo>
                  <a:pt x="4512520" y="2181427"/>
                  <a:pt x="4506401" y="2159007"/>
                  <a:pt x="4489938" y="2157047"/>
                </a:cubicBezTo>
                <a:cubicBezTo>
                  <a:pt x="4338408" y="2139008"/>
                  <a:pt x="4185138" y="2141416"/>
                  <a:pt x="4032738" y="2133600"/>
                </a:cubicBezTo>
                <a:cubicBezTo>
                  <a:pt x="3895969" y="2149231"/>
                  <a:pt x="3757768" y="2155314"/>
                  <a:pt x="3622431" y="2180493"/>
                </a:cubicBezTo>
                <a:cubicBezTo>
                  <a:pt x="3588069" y="2186886"/>
                  <a:pt x="3557338" y="2207425"/>
                  <a:pt x="3528646" y="2227385"/>
                </a:cubicBezTo>
                <a:cubicBezTo>
                  <a:pt x="3467025" y="2270251"/>
                  <a:pt x="3405878" y="2314984"/>
                  <a:pt x="3352800" y="2368062"/>
                </a:cubicBezTo>
                <a:cubicBezTo>
                  <a:pt x="3341077" y="2379785"/>
                  <a:pt x="3330687" y="2393013"/>
                  <a:pt x="3317631" y="2403231"/>
                </a:cubicBezTo>
                <a:cubicBezTo>
                  <a:pt x="3240698" y="2463440"/>
                  <a:pt x="3164934" y="2525615"/>
                  <a:pt x="3083169" y="2579077"/>
                </a:cubicBezTo>
                <a:cubicBezTo>
                  <a:pt x="2981569" y="2645508"/>
                  <a:pt x="2873965" y="2703556"/>
                  <a:pt x="2778369" y="2778370"/>
                </a:cubicBezTo>
                <a:cubicBezTo>
                  <a:pt x="2647194" y="2881029"/>
                  <a:pt x="2488872" y="3056624"/>
                  <a:pt x="2379785" y="3188677"/>
                </a:cubicBezTo>
                <a:cubicBezTo>
                  <a:pt x="2358376" y="3214593"/>
                  <a:pt x="2338985" y="3242233"/>
                  <a:pt x="2321169" y="3270739"/>
                </a:cubicBezTo>
                <a:cubicBezTo>
                  <a:pt x="2280321" y="3336096"/>
                  <a:pt x="2258436" y="3415533"/>
                  <a:pt x="2203938" y="3470031"/>
                </a:cubicBezTo>
                <a:lnTo>
                  <a:pt x="2133600" y="3540370"/>
                </a:lnTo>
                <a:cubicBezTo>
                  <a:pt x="2121877" y="3552093"/>
                  <a:pt x="2109712" y="3563390"/>
                  <a:pt x="2098431" y="3575539"/>
                </a:cubicBezTo>
                <a:cubicBezTo>
                  <a:pt x="1907708" y="3780933"/>
                  <a:pt x="2047708" y="3635162"/>
                  <a:pt x="1828800" y="3880339"/>
                </a:cubicBezTo>
                <a:cubicBezTo>
                  <a:pt x="1782756" y="3931909"/>
                  <a:pt x="1734628" y="3981584"/>
                  <a:pt x="1688123" y="4032739"/>
                </a:cubicBezTo>
                <a:cubicBezTo>
                  <a:pt x="1633740" y="4092561"/>
                  <a:pt x="1600821" y="4125637"/>
                  <a:pt x="1559169" y="4185139"/>
                </a:cubicBezTo>
                <a:cubicBezTo>
                  <a:pt x="1543010" y="4208224"/>
                  <a:pt x="1530317" y="4233830"/>
                  <a:pt x="1512277" y="4255477"/>
                </a:cubicBezTo>
                <a:cubicBezTo>
                  <a:pt x="1491050" y="4280950"/>
                  <a:pt x="1464429" y="4301451"/>
                  <a:pt x="1441938" y="4325816"/>
                </a:cubicBezTo>
                <a:cubicBezTo>
                  <a:pt x="1166711" y="4623978"/>
                  <a:pt x="1587868" y="4176840"/>
                  <a:pt x="1301261" y="4501662"/>
                </a:cubicBezTo>
                <a:cubicBezTo>
                  <a:pt x="1268354" y="4538957"/>
                  <a:pt x="1230923" y="4572001"/>
                  <a:pt x="1195754" y="4607170"/>
                </a:cubicBezTo>
                <a:lnTo>
                  <a:pt x="1160585" y="4642339"/>
                </a:lnTo>
                <a:cubicBezTo>
                  <a:pt x="1148862" y="4654062"/>
                  <a:pt x="1135772" y="4664562"/>
                  <a:pt x="1125415" y="4677508"/>
                </a:cubicBezTo>
                <a:cubicBezTo>
                  <a:pt x="1105878" y="4701930"/>
                  <a:pt x="1078983" y="4747694"/>
                  <a:pt x="1043354" y="4759570"/>
                </a:cubicBezTo>
                <a:cubicBezTo>
                  <a:pt x="1020804" y="4767087"/>
                  <a:pt x="996461" y="4767385"/>
                  <a:pt x="973015" y="4771293"/>
                </a:cubicBezTo>
                <a:cubicBezTo>
                  <a:pt x="884617" y="4800759"/>
                  <a:pt x="990151" y="4757584"/>
                  <a:pt x="914400" y="4818185"/>
                </a:cubicBezTo>
                <a:cubicBezTo>
                  <a:pt x="904751" y="4825904"/>
                  <a:pt x="891113" y="4826513"/>
                  <a:pt x="879231" y="4829908"/>
                </a:cubicBezTo>
                <a:cubicBezTo>
                  <a:pt x="831566" y="4843526"/>
                  <a:pt x="845147" y="4841631"/>
                  <a:pt x="808892" y="4841631"/>
                </a:cubicBezTo>
              </a:path>
            </a:pathLst>
          </a:custGeom>
          <a:blipFill>
            <a:blip r:embed="rId2"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endParaRPr lang="zh-CN" altLang="en-US"/>
          </a:p>
        </p:txBody>
      </p:sp>
      <p:sp>
        <p:nvSpPr>
          <p:cNvPr id="29698" name="Line 6"/>
          <p:cNvSpPr>
            <a:spLocks noChangeShapeType="1"/>
          </p:cNvSpPr>
          <p:nvPr/>
        </p:nvSpPr>
        <p:spPr bwMode="auto">
          <a:xfrm>
            <a:off x="2928938" y="2143125"/>
            <a:ext cx="3143250" cy="3175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699" name="Line 7"/>
          <p:cNvSpPr>
            <a:spLocks noChangeShapeType="1"/>
          </p:cNvSpPr>
          <p:nvPr/>
        </p:nvSpPr>
        <p:spPr bwMode="auto">
          <a:xfrm flipV="1">
            <a:off x="2933700" y="5575300"/>
            <a:ext cx="3151188" cy="17463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00" name="Line 8"/>
          <p:cNvSpPr>
            <a:spLocks noChangeShapeType="1"/>
          </p:cNvSpPr>
          <p:nvPr/>
        </p:nvSpPr>
        <p:spPr bwMode="auto">
          <a:xfrm flipH="1">
            <a:off x="1287463" y="2179638"/>
            <a:ext cx="1449387" cy="1554162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01" name="Line 9"/>
          <p:cNvSpPr>
            <a:spLocks noChangeShapeType="1"/>
          </p:cNvSpPr>
          <p:nvPr/>
        </p:nvSpPr>
        <p:spPr bwMode="auto">
          <a:xfrm>
            <a:off x="1311275" y="3868738"/>
            <a:ext cx="1446213" cy="1625600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02" name="Line 10"/>
          <p:cNvSpPr>
            <a:spLocks noChangeShapeType="1"/>
          </p:cNvSpPr>
          <p:nvPr/>
        </p:nvSpPr>
        <p:spPr bwMode="auto">
          <a:xfrm flipH="1">
            <a:off x="6321425" y="3940175"/>
            <a:ext cx="1392238" cy="1581150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03" name="Line 11"/>
          <p:cNvSpPr>
            <a:spLocks noChangeShapeType="1"/>
          </p:cNvSpPr>
          <p:nvPr/>
        </p:nvSpPr>
        <p:spPr bwMode="auto">
          <a:xfrm flipV="1">
            <a:off x="1435100" y="3830638"/>
            <a:ext cx="1350963" cy="3175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04" name="Line 12"/>
          <p:cNvSpPr>
            <a:spLocks noChangeShapeType="1"/>
          </p:cNvSpPr>
          <p:nvPr/>
        </p:nvSpPr>
        <p:spPr bwMode="auto">
          <a:xfrm>
            <a:off x="2955925" y="3829050"/>
            <a:ext cx="3094038" cy="1588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05" name="Line 13"/>
          <p:cNvSpPr>
            <a:spLocks noChangeShapeType="1"/>
          </p:cNvSpPr>
          <p:nvPr/>
        </p:nvSpPr>
        <p:spPr bwMode="auto">
          <a:xfrm>
            <a:off x="6272213" y="3810000"/>
            <a:ext cx="1400175" cy="3175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06" name="Line 14"/>
          <p:cNvSpPr>
            <a:spLocks noChangeShapeType="1"/>
          </p:cNvSpPr>
          <p:nvPr/>
        </p:nvSpPr>
        <p:spPr bwMode="auto">
          <a:xfrm>
            <a:off x="2832100" y="2214563"/>
            <a:ext cx="6350" cy="1541462"/>
          </a:xfrm>
          <a:prstGeom prst="line">
            <a:avLst/>
          </a:prstGeom>
          <a:noFill/>
          <a:ln w="11113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07" name="Line 15"/>
          <p:cNvSpPr>
            <a:spLocks noChangeShapeType="1"/>
          </p:cNvSpPr>
          <p:nvPr/>
        </p:nvSpPr>
        <p:spPr bwMode="auto">
          <a:xfrm flipH="1">
            <a:off x="2803525" y="3906838"/>
            <a:ext cx="6350" cy="1693862"/>
          </a:xfrm>
          <a:prstGeom prst="line">
            <a:avLst/>
          </a:prstGeom>
          <a:noFill/>
          <a:ln w="11113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08" name="Line 16"/>
          <p:cNvSpPr>
            <a:spLocks noChangeShapeType="1"/>
          </p:cNvSpPr>
          <p:nvPr/>
        </p:nvSpPr>
        <p:spPr bwMode="auto">
          <a:xfrm>
            <a:off x="6154738" y="2263775"/>
            <a:ext cx="0" cy="1450975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09" name="Line 17"/>
          <p:cNvSpPr>
            <a:spLocks noChangeShapeType="1"/>
          </p:cNvSpPr>
          <p:nvPr/>
        </p:nvSpPr>
        <p:spPr bwMode="auto">
          <a:xfrm flipH="1">
            <a:off x="6176963" y="3887788"/>
            <a:ext cx="23812" cy="1576387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10" name="Line 18"/>
          <p:cNvSpPr>
            <a:spLocks noChangeShapeType="1"/>
          </p:cNvSpPr>
          <p:nvPr/>
        </p:nvSpPr>
        <p:spPr bwMode="auto">
          <a:xfrm>
            <a:off x="2884488" y="2179638"/>
            <a:ext cx="4883150" cy="1611312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11" name="Line 19"/>
          <p:cNvSpPr>
            <a:spLocks noChangeShapeType="1"/>
          </p:cNvSpPr>
          <p:nvPr/>
        </p:nvSpPr>
        <p:spPr bwMode="auto">
          <a:xfrm flipH="1">
            <a:off x="2933700" y="2195513"/>
            <a:ext cx="3165475" cy="1595437"/>
          </a:xfrm>
          <a:prstGeom prst="line">
            <a:avLst/>
          </a:prstGeom>
          <a:noFill/>
          <a:ln w="11113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12" name="Line 20"/>
          <p:cNvSpPr>
            <a:spLocks noChangeShapeType="1"/>
          </p:cNvSpPr>
          <p:nvPr/>
        </p:nvSpPr>
        <p:spPr bwMode="auto">
          <a:xfrm flipH="1">
            <a:off x="2933700" y="3848100"/>
            <a:ext cx="3165475" cy="1689100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13" name="Rectangle 21"/>
          <p:cNvSpPr>
            <a:spLocks noChangeArrowheads="1"/>
          </p:cNvSpPr>
          <p:nvPr/>
        </p:nvSpPr>
        <p:spPr bwMode="auto">
          <a:xfrm>
            <a:off x="2563813" y="3714750"/>
            <a:ext cx="13970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 b="1">
                <a:solidFill>
                  <a:srgbClr val="850AFF"/>
                </a:solidFill>
                <a:latin typeface="Times New Roman" charset="0"/>
              </a:rPr>
              <a:t>s</a:t>
            </a:r>
            <a:endParaRPr lang="en-US" altLang="zh-CN" sz="2800">
              <a:solidFill>
                <a:srgbClr val="850AFF"/>
              </a:solidFill>
              <a:latin typeface="Times New Roman" charset="0"/>
            </a:endParaRPr>
          </a:p>
        </p:txBody>
      </p:sp>
      <p:sp>
        <p:nvSpPr>
          <p:cNvPr id="29714" name="Rectangle 22"/>
          <p:cNvSpPr>
            <a:spLocks noChangeArrowheads="1"/>
          </p:cNvSpPr>
          <p:nvPr/>
        </p:nvSpPr>
        <p:spPr bwMode="auto">
          <a:xfrm>
            <a:off x="4570413" y="3427413"/>
            <a:ext cx="179387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7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9715" name="Rectangle 23"/>
          <p:cNvSpPr>
            <a:spLocks noChangeArrowheads="1"/>
          </p:cNvSpPr>
          <p:nvPr/>
        </p:nvSpPr>
        <p:spPr bwMode="auto">
          <a:xfrm>
            <a:off x="1822450" y="2474913"/>
            <a:ext cx="423863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 b="1">
                <a:solidFill>
                  <a:srgbClr val="000000"/>
                </a:solidFill>
                <a:latin typeface="Times New Roman" charset="0"/>
              </a:rPr>
              <a:t>7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9716" name="Rectangle 24"/>
          <p:cNvSpPr>
            <a:spLocks noChangeArrowheads="1"/>
          </p:cNvSpPr>
          <p:nvPr/>
        </p:nvSpPr>
        <p:spPr bwMode="auto">
          <a:xfrm>
            <a:off x="4486275" y="1693863"/>
            <a:ext cx="179388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2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9717" name="Rectangle 25"/>
          <p:cNvSpPr>
            <a:spLocks noChangeArrowheads="1"/>
          </p:cNvSpPr>
          <p:nvPr/>
        </p:nvSpPr>
        <p:spPr bwMode="auto">
          <a:xfrm>
            <a:off x="2857500" y="2786063"/>
            <a:ext cx="458788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1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9718" name="Rectangle 26"/>
          <p:cNvSpPr>
            <a:spLocks noChangeArrowheads="1"/>
          </p:cNvSpPr>
          <p:nvPr/>
        </p:nvSpPr>
        <p:spPr bwMode="auto">
          <a:xfrm>
            <a:off x="3914775" y="2787650"/>
            <a:ext cx="179388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2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9719" name="Rectangle 27"/>
          <p:cNvSpPr>
            <a:spLocks noChangeArrowheads="1"/>
          </p:cNvSpPr>
          <p:nvPr/>
        </p:nvSpPr>
        <p:spPr bwMode="auto">
          <a:xfrm>
            <a:off x="6243638" y="2689225"/>
            <a:ext cx="179387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4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9720" name="Rectangle 28"/>
          <p:cNvSpPr>
            <a:spLocks noChangeArrowheads="1"/>
          </p:cNvSpPr>
          <p:nvPr/>
        </p:nvSpPr>
        <p:spPr bwMode="auto">
          <a:xfrm>
            <a:off x="7150100" y="2628900"/>
            <a:ext cx="179388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1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9721" name="Rectangle 29"/>
          <p:cNvSpPr>
            <a:spLocks noChangeArrowheads="1"/>
          </p:cNvSpPr>
          <p:nvPr/>
        </p:nvSpPr>
        <p:spPr bwMode="auto">
          <a:xfrm>
            <a:off x="1631950" y="4502150"/>
            <a:ext cx="179388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2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9722" name="Rectangle 30"/>
          <p:cNvSpPr>
            <a:spLocks noChangeArrowheads="1"/>
          </p:cNvSpPr>
          <p:nvPr/>
        </p:nvSpPr>
        <p:spPr bwMode="auto">
          <a:xfrm>
            <a:off x="3478213" y="4216400"/>
            <a:ext cx="188912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4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9723" name="Rectangle 31"/>
          <p:cNvSpPr>
            <a:spLocks noChangeArrowheads="1"/>
          </p:cNvSpPr>
          <p:nvPr/>
        </p:nvSpPr>
        <p:spPr bwMode="auto">
          <a:xfrm>
            <a:off x="2584450" y="4502150"/>
            <a:ext cx="179388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4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9724" name="Rectangle 32"/>
          <p:cNvSpPr>
            <a:spLocks noChangeArrowheads="1"/>
          </p:cNvSpPr>
          <p:nvPr/>
        </p:nvSpPr>
        <p:spPr bwMode="auto">
          <a:xfrm>
            <a:off x="1939925" y="3400425"/>
            <a:ext cx="41910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8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9725" name="Rectangle 33"/>
          <p:cNvSpPr>
            <a:spLocks noChangeArrowheads="1"/>
          </p:cNvSpPr>
          <p:nvPr/>
        </p:nvSpPr>
        <p:spPr bwMode="auto">
          <a:xfrm>
            <a:off x="5159375" y="4246563"/>
            <a:ext cx="179388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3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9726" name="Rectangle 34"/>
          <p:cNvSpPr>
            <a:spLocks noChangeArrowheads="1"/>
          </p:cNvSpPr>
          <p:nvPr/>
        </p:nvSpPr>
        <p:spPr bwMode="auto">
          <a:xfrm>
            <a:off x="4260850" y="5543550"/>
            <a:ext cx="179388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5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9727" name="Rectangle 35"/>
          <p:cNvSpPr>
            <a:spLocks noChangeArrowheads="1"/>
          </p:cNvSpPr>
          <p:nvPr/>
        </p:nvSpPr>
        <p:spPr bwMode="auto">
          <a:xfrm>
            <a:off x="6667500" y="3776663"/>
            <a:ext cx="18097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3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9728" name="Rectangle 36"/>
          <p:cNvSpPr>
            <a:spLocks noChangeArrowheads="1"/>
          </p:cNvSpPr>
          <p:nvPr/>
        </p:nvSpPr>
        <p:spPr bwMode="auto">
          <a:xfrm>
            <a:off x="7026275" y="4070350"/>
            <a:ext cx="8890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 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9729" name="Rectangle 37"/>
          <p:cNvSpPr>
            <a:spLocks noChangeArrowheads="1"/>
          </p:cNvSpPr>
          <p:nvPr/>
        </p:nvSpPr>
        <p:spPr bwMode="auto">
          <a:xfrm>
            <a:off x="6261100" y="4316413"/>
            <a:ext cx="334963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4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9730" name="Rectangle 38"/>
          <p:cNvSpPr>
            <a:spLocks noChangeArrowheads="1"/>
          </p:cNvSpPr>
          <p:nvPr/>
        </p:nvSpPr>
        <p:spPr bwMode="auto">
          <a:xfrm>
            <a:off x="6988175" y="4637088"/>
            <a:ext cx="179388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6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9731" name="Rectangle 39"/>
          <p:cNvSpPr>
            <a:spLocks noChangeArrowheads="1"/>
          </p:cNvSpPr>
          <p:nvPr/>
        </p:nvSpPr>
        <p:spPr bwMode="auto">
          <a:xfrm>
            <a:off x="5545138" y="2640013"/>
            <a:ext cx="179387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3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9732" name="Rectangle 40"/>
          <p:cNvSpPr>
            <a:spLocks noChangeArrowheads="1"/>
          </p:cNvSpPr>
          <p:nvPr/>
        </p:nvSpPr>
        <p:spPr bwMode="auto">
          <a:xfrm>
            <a:off x="2965450" y="3878263"/>
            <a:ext cx="568325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FF0000"/>
                </a:solidFill>
                <a:latin typeface="Times New Roman" charset="0"/>
              </a:rPr>
              <a:t>0</a:t>
            </a:r>
          </a:p>
        </p:txBody>
      </p:sp>
      <p:sp>
        <p:nvSpPr>
          <p:cNvPr id="29733" name="Oval 41"/>
          <p:cNvSpPr>
            <a:spLocks noChangeArrowheads="1"/>
          </p:cNvSpPr>
          <p:nvPr/>
        </p:nvSpPr>
        <p:spPr bwMode="auto">
          <a:xfrm>
            <a:off x="2714625" y="2041525"/>
            <a:ext cx="261938" cy="246063"/>
          </a:xfrm>
          <a:prstGeom prst="ellipse">
            <a:avLst/>
          </a:prstGeom>
          <a:solidFill>
            <a:srgbClr val="FFFFFF"/>
          </a:solidFill>
          <a:ln w="11176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29734" name="Line 42"/>
          <p:cNvSpPr>
            <a:spLocks noChangeShapeType="1"/>
          </p:cNvSpPr>
          <p:nvPr/>
        </p:nvSpPr>
        <p:spPr bwMode="auto">
          <a:xfrm>
            <a:off x="6246813" y="2179638"/>
            <a:ext cx="1544637" cy="1597025"/>
          </a:xfrm>
          <a:prstGeom prst="line">
            <a:avLst/>
          </a:prstGeom>
          <a:noFill/>
          <a:ln w="11113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35" name="Oval 43"/>
          <p:cNvSpPr>
            <a:spLocks noChangeArrowheads="1"/>
          </p:cNvSpPr>
          <p:nvPr/>
        </p:nvSpPr>
        <p:spPr bwMode="auto">
          <a:xfrm>
            <a:off x="6049963" y="2022475"/>
            <a:ext cx="263525" cy="246063"/>
          </a:xfrm>
          <a:prstGeom prst="ellipse">
            <a:avLst/>
          </a:prstGeom>
          <a:solidFill>
            <a:srgbClr val="FFFFFF"/>
          </a:solidFill>
          <a:ln w="11176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29736" name="Line 44"/>
          <p:cNvSpPr>
            <a:spLocks noChangeShapeType="1"/>
          </p:cNvSpPr>
          <p:nvPr/>
        </p:nvSpPr>
        <p:spPr bwMode="auto">
          <a:xfrm>
            <a:off x="1389063" y="3895725"/>
            <a:ext cx="4786312" cy="1647825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37" name="Oval 45"/>
          <p:cNvSpPr>
            <a:spLocks noChangeArrowheads="1"/>
          </p:cNvSpPr>
          <p:nvPr/>
        </p:nvSpPr>
        <p:spPr bwMode="auto">
          <a:xfrm>
            <a:off x="1141413" y="3714750"/>
            <a:ext cx="261937" cy="247650"/>
          </a:xfrm>
          <a:prstGeom prst="ellipse">
            <a:avLst/>
          </a:prstGeom>
          <a:solidFill>
            <a:srgbClr val="FFFFFF"/>
          </a:solidFill>
          <a:ln w="11176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29738" name="Oval 46"/>
          <p:cNvSpPr>
            <a:spLocks noChangeArrowheads="1"/>
          </p:cNvSpPr>
          <p:nvPr/>
        </p:nvSpPr>
        <p:spPr bwMode="auto">
          <a:xfrm>
            <a:off x="2736850" y="3709988"/>
            <a:ext cx="263525" cy="246062"/>
          </a:xfrm>
          <a:prstGeom prst="ellipse">
            <a:avLst/>
          </a:prstGeom>
          <a:solidFill>
            <a:srgbClr val="FFCC00"/>
          </a:solidFill>
          <a:ln w="11176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29739" name="Oval 47"/>
          <p:cNvSpPr>
            <a:spLocks noChangeArrowheads="1"/>
          </p:cNvSpPr>
          <p:nvPr/>
        </p:nvSpPr>
        <p:spPr bwMode="auto">
          <a:xfrm>
            <a:off x="6049963" y="3714750"/>
            <a:ext cx="263525" cy="247650"/>
          </a:xfrm>
          <a:prstGeom prst="ellipse">
            <a:avLst/>
          </a:prstGeom>
          <a:solidFill>
            <a:srgbClr val="FFFFFF"/>
          </a:solidFill>
          <a:ln w="11176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29740" name="Oval 48"/>
          <p:cNvSpPr>
            <a:spLocks noChangeArrowheads="1"/>
          </p:cNvSpPr>
          <p:nvPr/>
        </p:nvSpPr>
        <p:spPr bwMode="auto">
          <a:xfrm>
            <a:off x="7667625" y="3700463"/>
            <a:ext cx="261938" cy="247650"/>
          </a:xfrm>
          <a:prstGeom prst="ellipse">
            <a:avLst/>
          </a:prstGeom>
          <a:solidFill>
            <a:srgbClr val="FFFFFF"/>
          </a:solidFill>
          <a:ln w="11176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29741" name="Oval 49"/>
          <p:cNvSpPr>
            <a:spLocks noChangeArrowheads="1"/>
          </p:cNvSpPr>
          <p:nvPr/>
        </p:nvSpPr>
        <p:spPr bwMode="auto">
          <a:xfrm>
            <a:off x="6049963" y="5470525"/>
            <a:ext cx="263525" cy="246063"/>
          </a:xfrm>
          <a:prstGeom prst="ellipse">
            <a:avLst/>
          </a:prstGeom>
          <a:solidFill>
            <a:srgbClr val="FFFFFF"/>
          </a:solidFill>
          <a:ln w="11176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29742" name="Oval 50"/>
          <p:cNvSpPr>
            <a:spLocks noChangeArrowheads="1"/>
          </p:cNvSpPr>
          <p:nvPr/>
        </p:nvSpPr>
        <p:spPr bwMode="auto">
          <a:xfrm>
            <a:off x="2687638" y="5448300"/>
            <a:ext cx="263525" cy="246063"/>
          </a:xfrm>
          <a:prstGeom prst="ellipse">
            <a:avLst/>
          </a:prstGeom>
          <a:solidFill>
            <a:srgbClr val="FFFFFF"/>
          </a:solidFill>
          <a:ln w="11176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29743" name="Text Box 101"/>
          <p:cNvSpPr txBox="1">
            <a:spLocks noChangeArrowheads="1"/>
          </p:cNvSpPr>
          <p:nvPr/>
        </p:nvSpPr>
        <p:spPr bwMode="auto">
          <a:xfrm>
            <a:off x="2447925" y="1571625"/>
            <a:ext cx="6953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  <a:latin typeface="Times New Roman" charset="0"/>
              </a:rPr>
              <a:t>1,c</a:t>
            </a:r>
          </a:p>
        </p:txBody>
      </p:sp>
      <p:sp>
        <p:nvSpPr>
          <p:cNvPr id="29744" name="Text Box 102"/>
          <p:cNvSpPr txBox="1">
            <a:spLocks noChangeArrowheads="1"/>
          </p:cNvSpPr>
          <p:nvPr/>
        </p:nvSpPr>
        <p:spPr bwMode="auto">
          <a:xfrm>
            <a:off x="6189663" y="1571625"/>
            <a:ext cx="6683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  <a:latin typeface="Times New Roman" charset="0"/>
              </a:rPr>
              <a:t>2,c</a:t>
            </a:r>
          </a:p>
        </p:txBody>
      </p:sp>
      <p:sp>
        <p:nvSpPr>
          <p:cNvPr id="24626" name="Text Box 103"/>
          <p:cNvSpPr txBox="1">
            <a:spLocks noChangeArrowheads="1"/>
          </p:cNvSpPr>
          <p:nvPr/>
        </p:nvSpPr>
        <p:spPr bwMode="auto">
          <a:xfrm>
            <a:off x="785813" y="3784600"/>
            <a:ext cx="6429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  <a:latin typeface="Times New Roman" charset="0"/>
              </a:rPr>
              <a:t>8,c</a:t>
            </a:r>
          </a:p>
        </p:txBody>
      </p:sp>
      <p:sp>
        <p:nvSpPr>
          <p:cNvPr id="29746" name="Text Box 104"/>
          <p:cNvSpPr txBox="1">
            <a:spLocks noChangeArrowheads="1"/>
          </p:cNvSpPr>
          <p:nvPr/>
        </p:nvSpPr>
        <p:spPr bwMode="auto">
          <a:xfrm>
            <a:off x="5643563" y="3357563"/>
            <a:ext cx="6508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  <a:latin typeface="Times New Roman" charset="0"/>
              </a:rPr>
              <a:t>6,e</a:t>
            </a:r>
          </a:p>
        </p:txBody>
      </p:sp>
      <p:sp>
        <p:nvSpPr>
          <p:cNvPr id="29747" name="Text Box 105"/>
          <p:cNvSpPr txBox="1">
            <a:spLocks noChangeArrowheads="1"/>
          </p:cNvSpPr>
          <p:nvPr/>
        </p:nvSpPr>
        <p:spPr bwMode="auto">
          <a:xfrm>
            <a:off x="2587625" y="5608638"/>
            <a:ext cx="6985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  <a:latin typeface="Times New Roman" charset="0"/>
              </a:rPr>
              <a:t>4,c</a:t>
            </a:r>
          </a:p>
        </p:txBody>
      </p:sp>
      <p:sp>
        <p:nvSpPr>
          <p:cNvPr id="29748" name="TextBox 54"/>
          <p:cNvSpPr txBox="1">
            <a:spLocks noChangeArrowheads="1"/>
          </p:cNvSpPr>
          <p:nvPr/>
        </p:nvSpPr>
        <p:spPr bwMode="auto">
          <a:xfrm>
            <a:off x="2714625" y="1987550"/>
            <a:ext cx="3127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/>
              <a:t>b</a:t>
            </a:r>
            <a:endParaRPr kumimoji="0" lang="zh-CN" altLang="en-US" sz="1800"/>
          </a:p>
        </p:txBody>
      </p:sp>
      <p:sp>
        <p:nvSpPr>
          <p:cNvPr id="29749" name="TextBox 55"/>
          <p:cNvSpPr txBox="1">
            <a:spLocks noChangeArrowheads="1"/>
          </p:cNvSpPr>
          <p:nvPr/>
        </p:nvSpPr>
        <p:spPr bwMode="auto">
          <a:xfrm>
            <a:off x="1143000" y="3643313"/>
            <a:ext cx="3127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/>
              <a:t>a</a:t>
            </a:r>
            <a:endParaRPr kumimoji="0" lang="zh-CN" altLang="en-US" sz="1800"/>
          </a:p>
        </p:txBody>
      </p:sp>
      <p:sp>
        <p:nvSpPr>
          <p:cNvPr id="29750" name="TextBox 56"/>
          <p:cNvSpPr txBox="1">
            <a:spLocks noChangeArrowheads="1"/>
          </p:cNvSpPr>
          <p:nvPr/>
        </p:nvSpPr>
        <p:spPr bwMode="auto">
          <a:xfrm>
            <a:off x="2714625" y="3643313"/>
            <a:ext cx="3000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/>
              <a:t>c</a:t>
            </a:r>
            <a:endParaRPr kumimoji="0" lang="zh-CN" altLang="en-US" sz="1800"/>
          </a:p>
        </p:txBody>
      </p:sp>
      <p:sp>
        <p:nvSpPr>
          <p:cNvPr id="29751" name="TextBox 57"/>
          <p:cNvSpPr txBox="1">
            <a:spLocks noChangeArrowheads="1"/>
          </p:cNvSpPr>
          <p:nvPr/>
        </p:nvSpPr>
        <p:spPr bwMode="auto">
          <a:xfrm>
            <a:off x="2643188" y="5357813"/>
            <a:ext cx="3127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/>
              <a:t>d</a:t>
            </a:r>
            <a:endParaRPr kumimoji="0" lang="zh-CN" altLang="en-US" sz="1800"/>
          </a:p>
        </p:txBody>
      </p:sp>
      <p:sp>
        <p:nvSpPr>
          <p:cNvPr id="29752" name="TextBox 58"/>
          <p:cNvSpPr txBox="1">
            <a:spLocks noChangeArrowheads="1"/>
          </p:cNvSpPr>
          <p:nvPr/>
        </p:nvSpPr>
        <p:spPr bwMode="auto">
          <a:xfrm>
            <a:off x="6000750" y="1928813"/>
            <a:ext cx="3127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/>
              <a:t>e</a:t>
            </a:r>
            <a:endParaRPr kumimoji="0" lang="zh-CN" altLang="en-US" sz="1800"/>
          </a:p>
        </p:txBody>
      </p:sp>
      <p:sp>
        <p:nvSpPr>
          <p:cNvPr id="29753" name="TextBox 59"/>
          <p:cNvSpPr txBox="1">
            <a:spLocks noChangeArrowheads="1"/>
          </p:cNvSpPr>
          <p:nvPr/>
        </p:nvSpPr>
        <p:spPr bwMode="auto">
          <a:xfrm>
            <a:off x="6072188" y="3643313"/>
            <a:ext cx="2492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/>
              <a:t>f</a:t>
            </a:r>
            <a:endParaRPr kumimoji="0" lang="zh-CN" altLang="en-US" sz="1800"/>
          </a:p>
        </p:txBody>
      </p:sp>
      <p:sp>
        <p:nvSpPr>
          <p:cNvPr id="29754" name="TextBox 60"/>
          <p:cNvSpPr txBox="1">
            <a:spLocks noChangeArrowheads="1"/>
          </p:cNvSpPr>
          <p:nvPr/>
        </p:nvSpPr>
        <p:spPr bwMode="auto">
          <a:xfrm>
            <a:off x="6045200" y="5357813"/>
            <a:ext cx="3127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/>
              <a:t>g</a:t>
            </a:r>
            <a:endParaRPr kumimoji="0" lang="zh-CN" altLang="en-US" sz="1800"/>
          </a:p>
        </p:txBody>
      </p:sp>
      <p:sp>
        <p:nvSpPr>
          <p:cNvPr id="29755" name="TextBox 61"/>
          <p:cNvSpPr txBox="1">
            <a:spLocks noChangeArrowheads="1"/>
          </p:cNvSpPr>
          <p:nvPr/>
        </p:nvSpPr>
        <p:spPr bwMode="auto">
          <a:xfrm>
            <a:off x="7643813" y="3643313"/>
            <a:ext cx="3127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/>
              <a:t>h</a:t>
            </a:r>
            <a:endParaRPr kumimoji="0" lang="zh-CN" altLang="en-US" sz="1800"/>
          </a:p>
        </p:txBody>
      </p:sp>
      <p:sp>
        <p:nvSpPr>
          <p:cNvPr id="63" name="圆角矩形标注 62"/>
          <p:cNvSpPr>
            <a:spLocks noChangeArrowheads="1"/>
          </p:cNvSpPr>
          <p:nvPr/>
        </p:nvSpPr>
        <p:spPr bwMode="auto">
          <a:xfrm>
            <a:off x="5435600" y="4149725"/>
            <a:ext cx="720725" cy="431800"/>
          </a:xfrm>
          <a:prstGeom prst="wedgeRoundRectCallout">
            <a:avLst>
              <a:gd name="adj1" fmla="val 50222"/>
              <a:gd name="adj2" fmla="val -90074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 b="1">
                <a:latin typeface="Times New Roman" charset="0"/>
              </a:rPr>
              <a:t>U5</a:t>
            </a:r>
            <a:endParaRPr kumimoji="0" lang="zh-CN" altLang="en-US" sz="1800" b="1">
              <a:latin typeface="Times New Roman" charset="0"/>
            </a:endParaRPr>
          </a:p>
        </p:txBody>
      </p:sp>
      <p:sp>
        <p:nvSpPr>
          <p:cNvPr id="29757" name="Text Box 104"/>
          <p:cNvSpPr txBox="1">
            <a:spLocks noChangeArrowheads="1"/>
          </p:cNvSpPr>
          <p:nvPr/>
        </p:nvSpPr>
        <p:spPr bwMode="auto">
          <a:xfrm>
            <a:off x="7929563" y="3714750"/>
            <a:ext cx="6508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  <a:latin typeface="Times New Roman" charset="0"/>
              </a:rPr>
              <a:t>3,e</a:t>
            </a:r>
          </a:p>
        </p:txBody>
      </p:sp>
      <p:sp>
        <p:nvSpPr>
          <p:cNvPr id="29758" name="Text Box 104"/>
          <p:cNvSpPr txBox="1">
            <a:spLocks noChangeArrowheads="1"/>
          </p:cNvSpPr>
          <p:nvPr/>
        </p:nvSpPr>
        <p:spPr bwMode="auto">
          <a:xfrm>
            <a:off x="6357938" y="5500688"/>
            <a:ext cx="6508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  <a:latin typeface="Times New Roman" charset="0"/>
              </a:rPr>
              <a:t>9,h</a:t>
            </a:r>
          </a:p>
        </p:txBody>
      </p:sp>
      <p:sp>
        <p:nvSpPr>
          <p:cNvPr id="29759" name="圆角矩形标注 65"/>
          <p:cNvSpPr>
            <a:spLocks noChangeArrowheads="1"/>
          </p:cNvSpPr>
          <p:nvPr/>
        </p:nvSpPr>
        <p:spPr bwMode="auto">
          <a:xfrm>
            <a:off x="3143250" y="500063"/>
            <a:ext cx="928688" cy="571500"/>
          </a:xfrm>
          <a:prstGeom prst="wedgeRoundRectCallout">
            <a:avLst>
              <a:gd name="adj1" fmla="val 34468"/>
              <a:gd name="adj2" fmla="val 138556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 dirty="0"/>
              <a:t>S</a:t>
            </a:r>
            <a:endParaRPr kumimoji="0" lang="zh-CN" altLang="en-US" sz="1800" dirty="0"/>
          </a:p>
        </p:txBody>
      </p:sp>
      <p:sp>
        <p:nvSpPr>
          <p:cNvPr id="66" name="Text Box 103"/>
          <p:cNvSpPr txBox="1">
            <a:spLocks noChangeArrowheads="1"/>
          </p:cNvSpPr>
          <p:nvPr/>
        </p:nvSpPr>
        <p:spPr bwMode="auto">
          <a:xfrm>
            <a:off x="785813" y="3814763"/>
            <a:ext cx="642937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  <a:latin typeface="Times New Roman" charset="0"/>
              </a:rPr>
              <a:t>6,d</a:t>
            </a:r>
          </a:p>
        </p:txBody>
      </p:sp>
    </p:spTree>
    <p:extLst>
      <p:ext uri="{BB962C8B-B14F-4D97-AF65-F5344CB8AC3E}">
        <p14:creationId xmlns:p14="http://schemas.microsoft.com/office/powerpoint/2010/main" val="2089119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4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4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626" grpId="0"/>
      <p:bldP spid="63" grpId="0" animBg="1"/>
      <p:bldP spid="6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" name="组合 116"/>
          <p:cNvGrpSpPr>
            <a:grpSpLocks/>
          </p:cNvGrpSpPr>
          <p:nvPr/>
        </p:nvGrpSpPr>
        <p:grpSpPr bwMode="auto">
          <a:xfrm>
            <a:off x="305396" y="1908660"/>
            <a:ext cx="4104878" cy="2787774"/>
            <a:chOff x="1619236" y="2143116"/>
            <a:chExt cx="4267200" cy="2960687"/>
          </a:xfrm>
        </p:grpSpPr>
        <p:sp>
          <p:nvSpPr>
            <p:cNvPr id="68" name="Freeform 2" descr="粉色砂纸"/>
            <p:cNvSpPr>
              <a:spLocks/>
            </p:cNvSpPr>
            <p:nvPr/>
          </p:nvSpPr>
          <p:spPr bwMode="auto">
            <a:xfrm>
              <a:off x="2500298" y="2143116"/>
              <a:ext cx="3328988" cy="2940050"/>
            </a:xfrm>
            <a:custGeom>
              <a:avLst/>
              <a:gdLst>
                <a:gd name="T0" fmla="*/ 2147483647 w 2097"/>
                <a:gd name="T1" fmla="*/ 2147483647 h 1852"/>
                <a:gd name="T2" fmla="*/ 2147483647 w 2097"/>
                <a:gd name="T3" fmla="*/ 2147483647 h 1852"/>
                <a:gd name="T4" fmla="*/ 2147483647 w 2097"/>
                <a:gd name="T5" fmla="*/ 2147483647 h 1852"/>
                <a:gd name="T6" fmla="*/ 0 w 2097"/>
                <a:gd name="T7" fmla="*/ 2147483647 h 1852"/>
                <a:gd name="T8" fmla="*/ 2147483647 w 2097"/>
                <a:gd name="T9" fmla="*/ 2147483647 h 1852"/>
                <a:gd name="T10" fmla="*/ 2147483647 w 2097"/>
                <a:gd name="T11" fmla="*/ 2147483647 h 1852"/>
                <a:gd name="T12" fmla="*/ 2147483647 w 2097"/>
                <a:gd name="T13" fmla="*/ 2147483647 h 1852"/>
                <a:gd name="T14" fmla="*/ 2147483647 w 2097"/>
                <a:gd name="T15" fmla="*/ 2147483647 h 1852"/>
                <a:gd name="T16" fmla="*/ 2147483647 w 2097"/>
                <a:gd name="T17" fmla="*/ 2147483647 h 1852"/>
                <a:gd name="T18" fmla="*/ 2147483647 w 2097"/>
                <a:gd name="T19" fmla="*/ 2147483647 h 1852"/>
                <a:gd name="T20" fmla="*/ 2147483647 w 2097"/>
                <a:gd name="T21" fmla="*/ 2147483647 h 1852"/>
                <a:gd name="T22" fmla="*/ 2147483647 w 2097"/>
                <a:gd name="T23" fmla="*/ 2147483647 h 1852"/>
                <a:gd name="T24" fmla="*/ 2147483647 w 2097"/>
                <a:gd name="T25" fmla="*/ 2147483647 h 1852"/>
                <a:gd name="T26" fmla="*/ 2147483647 w 2097"/>
                <a:gd name="T27" fmla="*/ 2147483647 h 1852"/>
                <a:gd name="T28" fmla="*/ 2147483647 w 2097"/>
                <a:gd name="T29" fmla="*/ 2147483647 h 1852"/>
                <a:gd name="T30" fmla="*/ 2147483647 w 2097"/>
                <a:gd name="T31" fmla="*/ 2147483647 h 1852"/>
                <a:gd name="T32" fmla="*/ 2147483647 w 2097"/>
                <a:gd name="T33" fmla="*/ 2147483647 h 1852"/>
                <a:gd name="T34" fmla="*/ 2147483647 w 2097"/>
                <a:gd name="T35" fmla="*/ 2147483647 h 1852"/>
                <a:gd name="T36" fmla="*/ 2147483647 w 2097"/>
                <a:gd name="T37" fmla="*/ 2147483647 h 1852"/>
                <a:gd name="T38" fmla="*/ 2147483647 w 2097"/>
                <a:gd name="T39" fmla="*/ 2147483647 h 1852"/>
                <a:gd name="T40" fmla="*/ 2147483647 w 2097"/>
                <a:gd name="T41" fmla="*/ 2147483647 h 1852"/>
                <a:gd name="T42" fmla="*/ 2147483647 w 2097"/>
                <a:gd name="T43" fmla="*/ 2147483647 h 1852"/>
                <a:gd name="T44" fmla="*/ 2147483647 w 2097"/>
                <a:gd name="T45" fmla="*/ 2147483647 h 1852"/>
                <a:gd name="T46" fmla="*/ 2147483647 w 2097"/>
                <a:gd name="T47" fmla="*/ 2147483647 h 1852"/>
                <a:gd name="T48" fmla="*/ 2147483647 w 2097"/>
                <a:gd name="T49" fmla="*/ 2147483647 h 1852"/>
                <a:gd name="T50" fmla="*/ 2147483647 w 2097"/>
                <a:gd name="T51" fmla="*/ 2147483647 h 1852"/>
                <a:gd name="T52" fmla="*/ 2147483647 w 2097"/>
                <a:gd name="T53" fmla="*/ 2147483647 h 1852"/>
                <a:gd name="T54" fmla="*/ 2147483647 w 2097"/>
                <a:gd name="T55" fmla="*/ 2147483647 h 1852"/>
                <a:gd name="T56" fmla="*/ 2147483647 w 2097"/>
                <a:gd name="T57" fmla="*/ 2147483647 h 1852"/>
                <a:gd name="T58" fmla="*/ 2147483647 w 2097"/>
                <a:gd name="T59" fmla="*/ 2147483647 h 1852"/>
                <a:gd name="T60" fmla="*/ 2147483647 w 2097"/>
                <a:gd name="T61" fmla="*/ 2147483647 h 1852"/>
                <a:gd name="T62" fmla="*/ 2147483647 w 2097"/>
                <a:gd name="T63" fmla="*/ 2147483647 h 1852"/>
                <a:gd name="T64" fmla="*/ 2147483647 w 2097"/>
                <a:gd name="T65" fmla="*/ 2147483647 h 1852"/>
                <a:gd name="T66" fmla="*/ 2147483647 w 2097"/>
                <a:gd name="T67" fmla="*/ 2147483647 h 185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097"/>
                <a:gd name="T103" fmla="*/ 0 h 1852"/>
                <a:gd name="T104" fmla="*/ 2097 w 2097"/>
                <a:gd name="T105" fmla="*/ 1852 h 1852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097" h="1852">
                  <a:moveTo>
                    <a:pt x="63" y="106"/>
                  </a:moveTo>
                  <a:cubicBezTo>
                    <a:pt x="25" y="164"/>
                    <a:pt x="20" y="172"/>
                    <a:pt x="9" y="241"/>
                  </a:cubicBezTo>
                  <a:cubicBezTo>
                    <a:pt x="12" y="286"/>
                    <a:pt x="19" y="331"/>
                    <a:pt x="18" y="376"/>
                  </a:cubicBezTo>
                  <a:cubicBezTo>
                    <a:pt x="16" y="505"/>
                    <a:pt x="0" y="763"/>
                    <a:pt x="0" y="763"/>
                  </a:cubicBezTo>
                  <a:cubicBezTo>
                    <a:pt x="7" y="894"/>
                    <a:pt x="25" y="1021"/>
                    <a:pt x="36" y="1150"/>
                  </a:cubicBezTo>
                  <a:cubicBezTo>
                    <a:pt x="43" y="1231"/>
                    <a:pt x="54" y="1393"/>
                    <a:pt x="54" y="1393"/>
                  </a:cubicBezTo>
                  <a:cubicBezTo>
                    <a:pt x="33" y="1455"/>
                    <a:pt x="69" y="1513"/>
                    <a:pt x="81" y="1573"/>
                  </a:cubicBezTo>
                  <a:cubicBezTo>
                    <a:pt x="91" y="1625"/>
                    <a:pt x="103" y="1662"/>
                    <a:pt x="126" y="1708"/>
                  </a:cubicBezTo>
                  <a:cubicBezTo>
                    <a:pt x="138" y="1732"/>
                    <a:pt x="130" y="1742"/>
                    <a:pt x="153" y="1762"/>
                  </a:cubicBezTo>
                  <a:cubicBezTo>
                    <a:pt x="207" y="1809"/>
                    <a:pt x="283" y="1835"/>
                    <a:pt x="351" y="1852"/>
                  </a:cubicBezTo>
                  <a:cubicBezTo>
                    <a:pt x="423" y="1845"/>
                    <a:pt x="498" y="1839"/>
                    <a:pt x="567" y="1816"/>
                  </a:cubicBezTo>
                  <a:cubicBezTo>
                    <a:pt x="618" y="1765"/>
                    <a:pt x="658" y="1702"/>
                    <a:pt x="702" y="1645"/>
                  </a:cubicBezTo>
                  <a:cubicBezTo>
                    <a:pt x="715" y="1628"/>
                    <a:pt x="723" y="1606"/>
                    <a:pt x="738" y="1591"/>
                  </a:cubicBezTo>
                  <a:cubicBezTo>
                    <a:pt x="817" y="1512"/>
                    <a:pt x="893" y="1434"/>
                    <a:pt x="981" y="1366"/>
                  </a:cubicBezTo>
                  <a:cubicBezTo>
                    <a:pt x="1016" y="1338"/>
                    <a:pt x="1065" y="1318"/>
                    <a:pt x="1098" y="1285"/>
                  </a:cubicBezTo>
                  <a:cubicBezTo>
                    <a:pt x="1106" y="1277"/>
                    <a:pt x="1108" y="1265"/>
                    <a:pt x="1116" y="1258"/>
                  </a:cubicBezTo>
                  <a:cubicBezTo>
                    <a:pt x="1137" y="1240"/>
                    <a:pt x="1166" y="1231"/>
                    <a:pt x="1188" y="1213"/>
                  </a:cubicBezTo>
                  <a:cubicBezTo>
                    <a:pt x="1232" y="1176"/>
                    <a:pt x="1197" y="1193"/>
                    <a:pt x="1251" y="1159"/>
                  </a:cubicBezTo>
                  <a:cubicBezTo>
                    <a:pt x="1307" y="1124"/>
                    <a:pt x="1392" y="1100"/>
                    <a:pt x="1458" y="1087"/>
                  </a:cubicBezTo>
                  <a:cubicBezTo>
                    <a:pt x="1564" y="1034"/>
                    <a:pt x="1674" y="1023"/>
                    <a:pt x="1791" y="1015"/>
                  </a:cubicBezTo>
                  <a:cubicBezTo>
                    <a:pt x="1875" y="1020"/>
                    <a:pt x="1964" y="1053"/>
                    <a:pt x="2034" y="1006"/>
                  </a:cubicBezTo>
                  <a:cubicBezTo>
                    <a:pt x="2054" y="977"/>
                    <a:pt x="2077" y="963"/>
                    <a:pt x="2097" y="934"/>
                  </a:cubicBezTo>
                  <a:cubicBezTo>
                    <a:pt x="2080" y="816"/>
                    <a:pt x="2039" y="799"/>
                    <a:pt x="1953" y="727"/>
                  </a:cubicBezTo>
                  <a:cubicBezTo>
                    <a:pt x="1900" y="683"/>
                    <a:pt x="1948" y="719"/>
                    <a:pt x="1908" y="673"/>
                  </a:cubicBezTo>
                  <a:cubicBezTo>
                    <a:pt x="1891" y="654"/>
                    <a:pt x="1854" y="619"/>
                    <a:pt x="1854" y="619"/>
                  </a:cubicBezTo>
                  <a:cubicBezTo>
                    <a:pt x="1842" y="584"/>
                    <a:pt x="1818" y="561"/>
                    <a:pt x="1800" y="529"/>
                  </a:cubicBezTo>
                  <a:cubicBezTo>
                    <a:pt x="1747" y="437"/>
                    <a:pt x="1679" y="349"/>
                    <a:pt x="1611" y="268"/>
                  </a:cubicBezTo>
                  <a:cubicBezTo>
                    <a:pt x="1585" y="237"/>
                    <a:pt x="1571" y="210"/>
                    <a:pt x="1530" y="196"/>
                  </a:cubicBezTo>
                  <a:cubicBezTo>
                    <a:pt x="1334" y="0"/>
                    <a:pt x="1005" y="74"/>
                    <a:pt x="765" y="70"/>
                  </a:cubicBezTo>
                  <a:cubicBezTo>
                    <a:pt x="702" y="67"/>
                    <a:pt x="639" y="66"/>
                    <a:pt x="576" y="61"/>
                  </a:cubicBezTo>
                  <a:cubicBezTo>
                    <a:pt x="558" y="60"/>
                    <a:pt x="540" y="54"/>
                    <a:pt x="522" y="52"/>
                  </a:cubicBezTo>
                  <a:cubicBezTo>
                    <a:pt x="468" y="45"/>
                    <a:pt x="360" y="34"/>
                    <a:pt x="360" y="34"/>
                  </a:cubicBezTo>
                  <a:cubicBezTo>
                    <a:pt x="327" y="41"/>
                    <a:pt x="294" y="44"/>
                    <a:pt x="261" y="52"/>
                  </a:cubicBezTo>
                  <a:cubicBezTo>
                    <a:pt x="195" y="69"/>
                    <a:pt x="133" y="106"/>
                    <a:pt x="63" y="106"/>
                  </a:cubicBezTo>
                  <a:close/>
                </a:path>
              </a:pathLst>
            </a:cu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69" name="Line 51"/>
            <p:cNvSpPr>
              <a:spLocks noChangeShapeType="1"/>
            </p:cNvSpPr>
            <p:nvPr/>
          </p:nvSpPr>
          <p:spPr bwMode="auto">
            <a:xfrm>
              <a:off x="2909873" y="2681278"/>
              <a:ext cx="1728788" cy="1588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0" name="Line 52"/>
            <p:cNvSpPr>
              <a:spLocks noChangeShapeType="1"/>
            </p:cNvSpPr>
            <p:nvPr/>
          </p:nvSpPr>
          <p:spPr bwMode="auto">
            <a:xfrm flipV="1">
              <a:off x="2909873" y="4692641"/>
              <a:ext cx="1733550" cy="9525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" name="Line 53"/>
            <p:cNvSpPr>
              <a:spLocks noChangeShapeType="1"/>
            </p:cNvSpPr>
            <p:nvPr/>
          </p:nvSpPr>
          <p:spPr bwMode="auto">
            <a:xfrm flipH="1">
              <a:off x="2004998" y="2705091"/>
              <a:ext cx="796925" cy="909637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" name="Line 54"/>
            <p:cNvSpPr>
              <a:spLocks noChangeShapeType="1"/>
            </p:cNvSpPr>
            <p:nvPr/>
          </p:nvSpPr>
          <p:spPr bwMode="auto">
            <a:xfrm>
              <a:off x="2017698" y="3694103"/>
              <a:ext cx="795338" cy="950913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" name="Line 55"/>
            <p:cNvSpPr>
              <a:spLocks noChangeShapeType="1"/>
            </p:cNvSpPr>
            <p:nvPr/>
          </p:nvSpPr>
          <p:spPr bwMode="auto">
            <a:xfrm flipH="1">
              <a:off x="4773598" y="3735378"/>
              <a:ext cx="765175" cy="925513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4" name="Line 56"/>
            <p:cNvSpPr>
              <a:spLocks noChangeShapeType="1"/>
            </p:cNvSpPr>
            <p:nvPr/>
          </p:nvSpPr>
          <p:spPr bwMode="auto">
            <a:xfrm flipV="1">
              <a:off x="2085961" y="3671878"/>
              <a:ext cx="742950" cy="1588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5" name="Line 57"/>
            <p:cNvSpPr>
              <a:spLocks noChangeShapeType="1"/>
            </p:cNvSpPr>
            <p:nvPr/>
          </p:nvSpPr>
          <p:spPr bwMode="auto">
            <a:xfrm>
              <a:off x="2922573" y="3670291"/>
              <a:ext cx="1701800" cy="1587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6" name="Line 58"/>
            <p:cNvSpPr>
              <a:spLocks noChangeShapeType="1"/>
            </p:cNvSpPr>
            <p:nvPr/>
          </p:nvSpPr>
          <p:spPr bwMode="auto">
            <a:xfrm>
              <a:off x="4746611" y="3659178"/>
              <a:ext cx="769937" cy="158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7" name="Line 59"/>
            <p:cNvSpPr>
              <a:spLocks noChangeShapeType="1"/>
            </p:cNvSpPr>
            <p:nvPr/>
          </p:nvSpPr>
          <p:spPr bwMode="auto">
            <a:xfrm>
              <a:off x="2854311" y="2725728"/>
              <a:ext cx="3175" cy="9017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" name="Line 60"/>
            <p:cNvSpPr>
              <a:spLocks noChangeShapeType="1"/>
            </p:cNvSpPr>
            <p:nvPr/>
          </p:nvSpPr>
          <p:spPr bwMode="auto">
            <a:xfrm flipH="1">
              <a:off x="2838436" y="3716328"/>
              <a:ext cx="3175" cy="9906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9" name="Line 61"/>
            <p:cNvSpPr>
              <a:spLocks noChangeShapeType="1"/>
            </p:cNvSpPr>
            <p:nvPr/>
          </p:nvSpPr>
          <p:spPr bwMode="auto">
            <a:xfrm>
              <a:off x="4681523" y="2754303"/>
              <a:ext cx="0" cy="849313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0" name="Line 62"/>
            <p:cNvSpPr>
              <a:spLocks noChangeShapeType="1"/>
            </p:cNvSpPr>
            <p:nvPr/>
          </p:nvSpPr>
          <p:spPr bwMode="auto">
            <a:xfrm flipH="1">
              <a:off x="4694223" y="3705216"/>
              <a:ext cx="12700" cy="922337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1" name="Line 63"/>
            <p:cNvSpPr>
              <a:spLocks noChangeShapeType="1"/>
            </p:cNvSpPr>
            <p:nvPr/>
          </p:nvSpPr>
          <p:spPr bwMode="auto">
            <a:xfrm>
              <a:off x="2882886" y="2705091"/>
              <a:ext cx="2686050" cy="942975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" name="Line 64"/>
            <p:cNvSpPr>
              <a:spLocks noChangeShapeType="1"/>
            </p:cNvSpPr>
            <p:nvPr/>
          </p:nvSpPr>
          <p:spPr bwMode="auto">
            <a:xfrm flipH="1">
              <a:off x="2909873" y="2714616"/>
              <a:ext cx="1741488" cy="93345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" name="Line 65"/>
            <p:cNvSpPr>
              <a:spLocks noChangeShapeType="1"/>
            </p:cNvSpPr>
            <p:nvPr/>
          </p:nvSpPr>
          <p:spPr bwMode="auto">
            <a:xfrm flipH="1">
              <a:off x="2909873" y="3681403"/>
              <a:ext cx="1741488" cy="989013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" name="Rectangle 66"/>
            <p:cNvSpPr>
              <a:spLocks noChangeArrowheads="1"/>
            </p:cNvSpPr>
            <p:nvPr/>
          </p:nvSpPr>
          <p:spPr bwMode="auto">
            <a:xfrm>
              <a:off x="2706673" y="3603616"/>
              <a:ext cx="98425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 b="1">
                  <a:solidFill>
                    <a:srgbClr val="FF0000"/>
                  </a:solidFill>
                  <a:latin typeface="Times New Roman" charset="0"/>
                </a:rPr>
                <a:t>s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85" name="Rectangle 67"/>
            <p:cNvSpPr>
              <a:spLocks noChangeArrowheads="1"/>
            </p:cNvSpPr>
            <p:nvPr/>
          </p:nvSpPr>
          <p:spPr bwMode="auto">
            <a:xfrm>
              <a:off x="3809986" y="3435341"/>
              <a:ext cx="125412" cy="303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</a:rPr>
                <a:t>7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86" name="Rectangle 68"/>
            <p:cNvSpPr>
              <a:spLocks noChangeArrowheads="1"/>
            </p:cNvSpPr>
            <p:nvPr/>
          </p:nvSpPr>
          <p:spPr bwMode="auto">
            <a:xfrm>
              <a:off x="2298686" y="2878128"/>
              <a:ext cx="233362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 b="1">
                  <a:solidFill>
                    <a:srgbClr val="000000"/>
                  </a:solidFill>
                  <a:latin typeface="Times New Roman" charset="0"/>
                </a:rPr>
                <a:t>7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87" name="Rectangle 69"/>
            <p:cNvSpPr>
              <a:spLocks noChangeArrowheads="1"/>
            </p:cNvSpPr>
            <p:nvPr/>
          </p:nvSpPr>
          <p:spPr bwMode="auto">
            <a:xfrm>
              <a:off x="3763948" y="2420928"/>
              <a:ext cx="1270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</a:rPr>
                <a:t>2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88" name="Rectangle 70"/>
            <p:cNvSpPr>
              <a:spLocks noChangeArrowheads="1"/>
            </p:cNvSpPr>
            <p:nvPr/>
          </p:nvSpPr>
          <p:spPr bwMode="auto">
            <a:xfrm>
              <a:off x="2882886" y="3060691"/>
              <a:ext cx="252412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</a:rPr>
                <a:t>1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89" name="Rectangle 71"/>
            <p:cNvSpPr>
              <a:spLocks noChangeArrowheads="1"/>
            </p:cNvSpPr>
            <p:nvPr/>
          </p:nvSpPr>
          <p:spPr bwMode="auto">
            <a:xfrm>
              <a:off x="3449623" y="3060691"/>
              <a:ext cx="1270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</a:rPr>
                <a:t>2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90" name="Rectangle 72"/>
            <p:cNvSpPr>
              <a:spLocks noChangeArrowheads="1"/>
            </p:cNvSpPr>
            <p:nvPr/>
          </p:nvSpPr>
          <p:spPr bwMode="auto">
            <a:xfrm>
              <a:off x="4730736" y="3003541"/>
              <a:ext cx="127000" cy="303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</a:rPr>
                <a:t>3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91" name="Rectangle 73"/>
            <p:cNvSpPr>
              <a:spLocks noChangeArrowheads="1"/>
            </p:cNvSpPr>
            <p:nvPr/>
          </p:nvSpPr>
          <p:spPr bwMode="auto">
            <a:xfrm>
              <a:off x="5229211" y="2968616"/>
              <a:ext cx="128587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</a:rPr>
                <a:t>1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92" name="Rectangle 74"/>
            <p:cNvSpPr>
              <a:spLocks noChangeArrowheads="1"/>
            </p:cNvSpPr>
            <p:nvPr/>
          </p:nvSpPr>
          <p:spPr bwMode="auto">
            <a:xfrm>
              <a:off x="2193911" y="4063991"/>
              <a:ext cx="1270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</a:rPr>
                <a:t>2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93" name="Rectangle 75"/>
            <p:cNvSpPr>
              <a:spLocks noChangeArrowheads="1"/>
            </p:cNvSpPr>
            <p:nvPr/>
          </p:nvSpPr>
          <p:spPr bwMode="auto">
            <a:xfrm>
              <a:off x="3209911" y="3897303"/>
              <a:ext cx="103187" cy="303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</a:rPr>
                <a:t>4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94" name="Rectangle 76"/>
            <p:cNvSpPr>
              <a:spLocks noChangeArrowheads="1"/>
            </p:cNvSpPr>
            <p:nvPr/>
          </p:nvSpPr>
          <p:spPr bwMode="auto">
            <a:xfrm>
              <a:off x="2717786" y="4063991"/>
              <a:ext cx="125412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</a:rPr>
                <a:t>4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95" name="Rectangle 77"/>
            <p:cNvSpPr>
              <a:spLocks noChangeArrowheads="1"/>
            </p:cNvSpPr>
            <p:nvPr/>
          </p:nvSpPr>
          <p:spPr bwMode="auto">
            <a:xfrm>
              <a:off x="2363773" y="3419466"/>
              <a:ext cx="230188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</a:rPr>
                <a:t>8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96" name="Rectangle 78"/>
            <p:cNvSpPr>
              <a:spLocks noChangeArrowheads="1"/>
            </p:cNvSpPr>
            <p:nvPr/>
          </p:nvSpPr>
          <p:spPr bwMode="auto">
            <a:xfrm>
              <a:off x="4133836" y="3914766"/>
              <a:ext cx="127000" cy="303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</a:rPr>
                <a:t>3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97" name="Rectangle 79"/>
            <p:cNvSpPr>
              <a:spLocks noChangeArrowheads="1"/>
            </p:cNvSpPr>
            <p:nvPr/>
          </p:nvSpPr>
          <p:spPr bwMode="auto">
            <a:xfrm>
              <a:off x="3640123" y="4673591"/>
              <a:ext cx="127000" cy="306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</a:rPr>
                <a:t>5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98" name="Rectangle 80"/>
            <p:cNvSpPr>
              <a:spLocks noChangeArrowheads="1"/>
            </p:cNvSpPr>
            <p:nvPr/>
          </p:nvSpPr>
          <p:spPr bwMode="auto">
            <a:xfrm>
              <a:off x="4964098" y="3640128"/>
              <a:ext cx="1270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</a:rPr>
                <a:t>3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99" name="Rectangle 81"/>
            <p:cNvSpPr>
              <a:spLocks noChangeArrowheads="1"/>
            </p:cNvSpPr>
            <p:nvPr/>
          </p:nvSpPr>
          <p:spPr bwMode="auto">
            <a:xfrm>
              <a:off x="5160948" y="3811578"/>
              <a:ext cx="635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</a:rPr>
                <a:t> 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100" name="Rectangle 82"/>
            <p:cNvSpPr>
              <a:spLocks noChangeArrowheads="1"/>
            </p:cNvSpPr>
            <p:nvPr/>
          </p:nvSpPr>
          <p:spPr bwMode="auto">
            <a:xfrm>
              <a:off x="4740261" y="3956041"/>
              <a:ext cx="18415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</a:rPr>
                <a:t>4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101" name="Rectangle 83"/>
            <p:cNvSpPr>
              <a:spLocks noChangeArrowheads="1"/>
            </p:cNvSpPr>
            <p:nvPr/>
          </p:nvSpPr>
          <p:spPr bwMode="auto">
            <a:xfrm>
              <a:off x="5140311" y="4143366"/>
              <a:ext cx="1270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</a:rPr>
                <a:t>6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102" name="Rectangle 84"/>
            <p:cNvSpPr>
              <a:spLocks noChangeArrowheads="1"/>
            </p:cNvSpPr>
            <p:nvPr/>
          </p:nvSpPr>
          <p:spPr bwMode="auto">
            <a:xfrm>
              <a:off x="4346561" y="2974966"/>
              <a:ext cx="128587" cy="306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</a:rPr>
                <a:t>5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103" name="Rectangle 85"/>
            <p:cNvSpPr>
              <a:spLocks noChangeArrowheads="1"/>
            </p:cNvSpPr>
            <p:nvPr/>
          </p:nvSpPr>
          <p:spPr bwMode="auto">
            <a:xfrm>
              <a:off x="2927336" y="3698866"/>
              <a:ext cx="312737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FF0000"/>
                  </a:solidFill>
                  <a:latin typeface="Times New Roman" charset="0"/>
                </a:rPr>
                <a:t>0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104" name="Oval 86"/>
            <p:cNvSpPr>
              <a:spLocks noChangeArrowheads="1"/>
            </p:cNvSpPr>
            <p:nvPr/>
          </p:nvSpPr>
          <p:spPr bwMode="auto">
            <a:xfrm>
              <a:off x="2789223" y="2624128"/>
              <a:ext cx="144463" cy="144463"/>
            </a:xfrm>
            <a:prstGeom prst="ellipse">
              <a:avLst/>
            </a:prstGeom>
            <a:solidFill>
              <a:srgbClr val="FFCC00"/>
            </a:solidFill>
            <a:ln w="11176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1800"/>
            </a:p>
          </p:txBody>
        </p:sp>
        <p:sp>
          <p:nvSpPr>
            <p:cNvPr id="105" name="Line 87"/>
            <p:cNvSpPr>
              <a:spLocks noChangeShapeType="1"/>
            </p:cNvSpPr>
            <p:nvPr/>
          </p:nvSpPr>
          <p:spPr bwMode="auto">
            <a:xfrm>
              <a:off x="4732323" y="2705091"/>
              <a:ext cx="849313" cy="935037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" name="Oval 88"/>
            <p:cNvSpPr>
              <a:spLocks noChangeArrowheads="1"/>
            </p:cNvSpPr>
            <p:nvPr/>
          </p:nvSpPr>
          <p:spPr bwMode="auto">
            <a:xfrm>
              <a:off x="4624373" y="2613016"/>
              <a:ext cx="144463" cy="144462"/>
            </a:xfrm>
            <a:prstGeom prst="ellipse">
              <a:avLst/>
            </a:prstGeom>
            <a:solidFill>
              <a:srgbClr val="FFCC00"/>
            </a:solidFill>
            <a:ln w="11176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1800"/>
            </a:p>
          </p:txBody>
        </p:sp>
        <p:sp>
          <p:nvSpPr>
            <p:cNvPr id="107" name="Line 89"/>
            <p:cNvSpPr>
              <a:spLocks noChangeShapeType="1"/>
            </p:cNvSpPr>
            <p:nvPr/>
          </p:nvSpPr>
          <p:spPr bwMode="auto">
            <a:xfrm>
              <a:off x="2060561" y="3709978"/>
              <a:ext cx="2632075" cy="963613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8" name="Oval 90"/>
            <p:cNvSpPr>
              <a:spLocks noChangeArrowheads="1"/>
            </p:cNvSpPr>
            <p:nvPr/>
          </p:nvSpPr>
          <p:spPr bwMode="auto">
            <a:xfrm>
              <a:off x="1924036" y="3603616"/>
              <a:ext cx="144462" cy="144462"/>
            </a:xfrm>
            <a:prstGeom prst="ellipse">
              <a:avLst/>
            </a:prstGeom>
            <a:solidFill>
              <a:srgbClr val="FFFFFF"/>
            </a:solidFill>
            <a:ln w="11176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1800"/>
            </a:p>
          </p:txBody>
        </p:sp>
        <p:sp>
          <p:nvSpPr>
            <p:cNvPr id="109" name="Oval 91"/>
            <p:cNvSpPr>
              <a:spLocks noChangeArrowheads="1"/>
            </p:cNvSpPr>
            <p:nvPr/>
          </p:nvSpPr>
          <p:spPr bwMode="auto">
            <a:xfrm>
              <a:off x="2801923" y="3600441"/>
              <a:ext cx="144463" cy="144462"/>
            </a:xfrm>
            <a:prstGeom prst="ellipse">
              <a:avLst/>
            </a:prstGeom>
            <a:solidFill>
              <a:srgbClr val="FFCC00"/>
            </a:solidFill>
            <a:ln w="11176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1800"/>
            </a:p>
          </p:txBody>
        </p:sp>
        <p:sp>
          <p:nvSpPr>
            <p:cNvPr id="110" name="Oval 92"/>
            <p:cNvSpPr>
              <a:spLocks noChangeArrowheads="1"/>
            </p:cNvSpPr>
            <p:nvPr/>
          </p:nvSpPr>
          <p:spPr bwMode="auto">
            <a:xfrm>
              <a:off x="4624373" y="3603616"/>
              <a:ext cx="144463" cy="144462"/>
            </a:xfrm>
            <a:prstGeom prst="ellipse">
              <a:avLst/>
            </a:prstGeom>
            <a:solidFill>
              <a:srgbClr val="FFCC00"/>
            </a:solidFill>
            <a:ln w="11176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1800"/>
            </a:p>
          </p:txBody>
        </p:sp>
        <p:sp>
          <p:nvSpPr>
            <p:cNvPr id="111" name="Oval 93"/>
            <p:cNvSpPr>
              <a:spLocks noChangeArrowheads="1"/>
            </p:cNvSpPr>
            <p:nvPr/>
          </p:nvSpPr>
          <p:spPr bwMode="auto">
            <a:xfrm>
              <a:off x="5513373" y="3595678"/>
              <a:ext cx="144463" cy="144463"/>
            </a:xfrm>
            <a:prstGeom prst="ellipse">
              <a:avLst/>
            </a:prstGeom>
            <a:solidFill>
              <a:srgbClr val="FFCC00"/>
            </a:solidFill>
            <a:ln w="11176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1800"/>
            </a:p>
          </p:txBody>
        </p:sp>
        <p:sp>
          <p:nvSpPr>
            <p:cNvPr id="112" name="Oval 94"/>
            <p:cNvSpPr>
              <a:spLocks noChangeArrowheads="1"/>
            </p:cNvSpPr>
            <p:nvPr/>
          </p:nvSpPr>
          <p:spPr bwMode="auto">
            <a:xfrm>
              <a:off x="4624373" y="4630728"/>
              <a:ext cx="144463" cy="144463"/>
            </a:xfrm>
            <a:prstGeom prst="ellipse">
              <a:avLst/>
            </a:prstGeom>
            <a:solidFill>
              <a:srgbClr val="FFFFFF"/>
            </a:solidFill>
            <a:ln w="11176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1800"/>
            </a:p>
          </p:txBody>
        </p:sp>
        <p:sp>
          <p:nvSpPr>
            <p:cNvPr id="113" name="Oval 95"/>
            <p:cNvSpPr>
              <a:spLocks noChangeArrowheads="1"/>
            </p:cNvSpPr>
            <p:nvPr/>
          </p:nvSpPr>
          <p:spPr bwMode="auto">
            <a:xfrm>
              <a:off x="2774936" y="4618028"/>
              <a:ext cx="144462" cy="144463"/>
            </a:xfrm>
            <a:prstGeom prst="ellipse">
              <a:avLst/>
            </a:prstGeom>
            <a:solidFill>
              <a:srgbClr val="FFCC00"/>
            </a:solidFill>
            <a:ln w="11176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1800"/>
            </a:p>
          </p:txBody>
        </p:sp>
        <p:sp>
          <p:nvSpPr>
            <p:cNvPr id="114" name="Text Box 96"/>
            <p:cNvSpPr txBox="1">
              <a:spLocks noChangeArrowheads="1"/>
            </p:cNvSpPr>
            <p:nvPr/>
          </p:nvSpPr>
          <p:spPr bwMode="auto">
            <a:xfrm>
              <a:off x="2762236" y="2268528"/>
              <a:ext cx="3048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000">
                  <a:solidFill>
                    <a:srgbClr val="FF0000"/>
                  </a:solidFill>
                  <a:latin typeface="Times New Roman" charset="0"/>
                </a:rPr>
                <a:t>1</a:t>
              </a:r>
            </a:p>
          </p:txBody>
        </p:sp>
        <p:sp>
          <p:nvSpPr>
            <p:cNvPr id="115" name="Text Box 97"/>
            <p:cNvSpPr txBox="1">
              <a:spLocks noChangeArrowheads="1"/>
            </p:cNvSpPr>
            <p:nvPr/>
          </p:nvSpPr>
          <p:spPr bwMode="auto">
            <a:xfrm>
              <a:off x="4667236" y="2268528"/>
              <a:ext cx="3048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000">
                  <a:solidFill>
                    <a:srgbClr val="FF0000"/>
                  </a:solidFill>
                  <a:latin typeface="Times New Roman" charset="0"/>
                </a:rPr>
                <a:t>2</a:t>
              </a:r>
            </a:p>
          </p:txBody>
        </p:sp>
        <p:sp>
          <p:nvSpPr>
            <p:cNvPr id="116" name="Text Box 98"/>
            <p:cNvSpPr txBox="1">
              <a:spLocks noChangeArrowheads="1"/>
            </p:cNvSpPr>
            <p:nvPr/>
          </p:nvSpPr>
          <p:spPr bwMode="auto">
            <a:xfrm>
              <a:off x="1695436" y="3487728"/>
              <a:ext cx="3048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000">
                  <a:solidFill>
                    <a:srgbClr val="0000CC"/>
                  </a:solidFill>
                  <a:latin typeface="Times New Roman" charset="0"/>
                </a:rPr>
                <a:t>6</a:t>
              </a:r>
            </a:p>
          </p:txBody>
        </p:sp>
        <p:sp>
          <p:nvSpPr>
            <p:cNvPr id="117" name="Text Box 99"/>
            <p:cNvSpPr txBox="1">
              <a:spLocks noChangeArrowheads="1"/>
            </p:cNvSpPr>
            <p:nvPr/>
          </p:nvSpPr>
          <p:spPr bwMode="auto">
            <a:xfrm>
              <a:off x="4438636" y="3335328"/>
              <a:ext cx="3048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000">
                  <a:solidFill>
                    <a:srgbClr val="FF0000"/>
                  </a:solidFill>
                  <a:latin typeface="Times New Roman" charset="0"/>
                </a:rPr>
                <a:t>6</a:t>
              </a:r>
            </a:p>
          </p:txBody>
        </p:sp>
        <p:sp>
          <p:nvSpPr>
            <p:cNvPr id="118" name="Text Box 100"/>
            <p:cNvSpPr txBox="1">
              <a:spLocks noChangeArrowheads="1"/>
            </p:cNvSpPr>
            <p:nvPr/>
          </p:nvSpPr>
          <p:spPr bwMode="auto">
            <a:xfrm>
              <a:off x="2762236" y="4706928"/>
              <a:ext cx="3048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000">
                  <a:solidFill>
                    <a:srgbClr val="FF0000"/>
                  </a:solidFill>
                  <a:latin typeface="Times New Roman" charset="0"/>
                </a:rPr>
                <a:t>4</a:t>
              </a:r>
            </a:p>
          </p:txBody>
        </p:sp>
        <p:sp>
          <p:nvSpPr>
            <p:cNvPr id="119" name="Text Box 106"/>
            <p:cNvSpPr txBox="1">
              <a:spLocks noChangeArrowheads="1"/>
            </p:cNvSpPr>
            <p:nvPr/>
          </p:nvSpPr>
          <p:spPr bwMode="auto">
            <a:xfrm>
              <a:off x="5581636" y="3335328"/>
              <a:ext cx="3048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000">
                  <a:solidFill>
                    <a:srgbClr val="FF0000"/>
                  </a:solidFill>
                  <a:latin typeface="Times New Roman" charset="0"/>
                </a:rPr>
                <a:t>3</a:t>
              </a:r>
            </a:p>
          </p:txBody>
        </p:sp>
        <p:sp>
          <p:nvSpPr>
            <p:cNvPr id="120" name="Text Box 112"/>
            <p:cNvSpPr txBox="1">
              <a:spLocks noChangeArrowheads="1"/>
            </p:cNvSpPr>
            <p:nvPr/>
          </p:nvSpPr>
          <p:spPr bwMode="auto">
            <a:xfrm>
              <a:off x="4667236" y="4630728"/>
              <a:ext cx="3048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000">
                  <a:solidFill>
                    <a:srgbClr val="0000CC"/>
                  </a:solidFill>
                  <a:latin typeface="Times New Roman" charset="0"/>
                </a:rPr>
                <a:t>9</a:t>
              </a:r>
            </a:p>
          </p:txBody>
        </p:sp>
        <p:sp>
          <p:nvSpPr>
            <p:cNvPr id="121" name="Oval 113"/>
            <p:cNvSpPr>
              <a:spLocks noChangeArrowheads="1"/>
            </p:cNvSpPr>
            <p:nvPr/>
          </p:nvSpPr>
          <p:spPr bwMode="auto">
            <a:xfrm>
              <a:off x="1619236" y="3411528"/>
              <a:ext cx="609600" cy="60960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1800"/>
            </a:p>
          </p:txBody>
        </p:sp>
      </p:grpSp>
      <p:grpSp>
        <p:nvGrpSpPr>
          <p:cNvPr id="122" name="组合 121"/>
          <p:cNvGrpSpPr/>
          <p:nvPr/>
        </p:nvGrpSpPr>
        <p:grpSpPr>
          <a:xfrm>
            <a:off x="4746625" y="3589990"/>
            <a:ext cx="4191000" cy="2759075"/>
            <a:chOff x="4032250" y="3357563"/>
            <a:chExt cx="4191000" cy="2759075"/>
          </a:xfrm>
        </p:grpSpPr>
        <p:sp>
          <p:nvSpPr>
            <p:cNvPr id="123" name="Line 49"/>
            <p:cNvSpPr>
              <a:spLocks noChangeShapeType="1"/>
            </p:cNvSpPr>
            <p:nvPr/>
          </p:nvSpPr>
          <p:spPr bwMode="auto">
            <a:xfrm>
              <a:off x="5246688" y="3770313"/>
              <a:ext cx="1728787" cy="1587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4" name="Line 50"/>
            <p:cNvSpPr>
              <a:spLocks noChangeShapeType="1"/>
            </p:cNvSpPr>
            <p:nvPr/>
          </p:nvSpPr>
          <p:spPr bwMode="auto">
            <a:xfrm flipV="1">
              <a:off x="5246688" y="5781675"/>
              <a:ext cx="1733550" cy="9525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5" name="Line 51"/>
            <p:cNvSpPr>
              <a:spLocks noChangeShapeType="1"/>
            </p:cNvSpPr>
            <p:nvPr/>
          </p:nvSpPr>
          <p:spPr bwMode="auto">
            <a:xfrm flipH="1">
              <a:off x="4341813" y="3794125"/>
              <a:ext cx="796925" cy="909638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6" name="Line 52"/>
            <p:cNvSpPr>
              <a:spLocks noChangeShapeType="1"/>
            </p:cNvSpPr>
            <p:nvPr/>
          </p:nvSpPr>
          <p:spPr bwMode="auto">
            <a:xfrm>
              <a:off x="4354513" y="4783138"/>
              <a:ext cx="795337" cy="95091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7" name="Line 53"/>
            <p:cNvSpPr>
              <a:spLocks noChangeShapeType="1"/>
            </p:cNvSpPr>
            <p:nvPr/>
          </p:nvSpPr>
          <p:spPr bwMode="auto">
            <a:xfrm flipH="1">
              <a:off x="7110413" y="4824413"/>
              <a:ext cx="765175" cy="92551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8" name="Line 54"/>
            <p:cNvSpPr>
              <a:spLocks noChangeShapeType="1"/>
            </p:cNvSpPr>
            <p:nvPr/>
          </p:nvSpPr>
          <p:spPr bwMode="auto">
            <a:xfrm flipV="1">
              <a:off x="4422775" y="4760913"/>
              <a:ext cx="742950" cy="1587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9" name="Line 55"/>
            <p:cNvSpPr>
              <a:spLocks noChangeShapeType="1"/>
            </p:cNvSpPr>
            <p:nvPr/>
          </p:nvSpPr>
          <p:spPr bwMode="auto">
            <a:xfrm>
              <a:off x="5259388" y="4759325"/>
              <a:ext cx="1701800" cy="1588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0" name="Line 56"/>
            <p:cNvSpPr>
              <a:spLocks noChangeShapeType="1"/>
            </p:cNvSpPr>
            <p:nvPr/>
          </p:nvSpPr>
          <p:spPr bwMode="auto">
            <a:xfrm>
              <a:off x="7083425" y="4748213"/>
              <a:ext cx="769938" cy="1587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1" name="Line 57"/>
            <p:cNvSpPr>
              <a:spLocks noChangeShapeType="1"/>
            </p:cNvSpPr>
            <p:nvPr/>
          </p:nvSpPr>
          <p:spPr bwMode="auto">
            <a:xfrm>
              <a:off x="5191125" y="3814763"/>
              <a:ext cx="3175" cy="9017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2" name="Line 58"/>
            <p:cNvSpPr>
              <a:spLocks noChangeShapeType="1"/>
            </p:cNvSpPr>
            <p:nvPr/>
          </p:nvSpPr>
          <p:spPr bwMode="auto">
            <a:xfrm flipH="1">
              <a:off x="5175250" y="4805363"/>
              <a:ext cx="3175" cy="9906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" name="Line 59"/>
            <p:cNvSpPr>
              <a:spLocks noChangeShapeType="1"/>
            </p:cNvSpPr>
            <p:nvPr/>
          </p:nvSpPr>
          <p:spPr bwMode="auto">
            <a:xfrm>
              <a:off x="7018338" y="3843338"/>
              <a:ext cx="0" cy="849312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4" name="Line 60"/>
            <p:cNvSpPr>
              <a:spLocks noChangeShapeType="1"/>
            </p:cNvSpPr>
            <p:nvPr/>
          </p:nvSpPr>
          <p:spPr bwMode="auto">
            <a:xfrm flipH="1">
              <a:off x="7031038" y="4794250"/>
              <a:ext cx="12700" cy="922338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5" name="Line 61"/>
            <p:cNvSpPr>
              <a:spLocks noChangeShapeType="1"/>
            </p:cNvSpPr>
            <p:nvPr/>
          </p:nvSpPr>
          <p:spPr bwMode="auto">
            <a:xfrm>
              <a:off x="5219700" y="3794125"/>
              <a:ext cx="2686050" cy="942975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6" name="Line 62"/>
            <p:cNvSpPr>
              <a:spLocks noChangeShapeType="1"/>
            </p:cNvSpPr>
            <p:nvPr/>
          </p:nvSpPr>
          <p:spPr bwMode="auto">
            <a:xfrm flipH="1">
              <a:off x="5246688" y="3803650"/>
              <a:ext cx="1741487" cy="93345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7" name="Line 63"/>
            <p:cNvSpPr>
              <a:spLocks noChangeShapeType="1"/>
            </p:cNvSpPr>
            <p:nvPr/>
          </p:nvSpPr>
          <p:spPr bwMode="auto">
            <a:xfrm flipH="1">
              <a:off x="5246688" y="4770438"/>
              <a:ext cx="1741487" cy="989012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8" name="Rectangle 64"/>
            <p:cNvSpPr>
              <a:spLocks noChangeArrowheads="1"/>
            </p:cNvSpPr>
            <p:nvPr/>
          </p:nvSpPr>
          <p:spPr bwMode="auto">
            <a:xfrm>
              <a:off x="5043488" y="4692650"/>
              <a:ext cx="98425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 b="1">
                  <a:solidFill>
                    <a:srgbClr val="FF0000"/>
                  </a:solidFill>
                  <a:latin typeface="Times New Roman" charset="0"/>
                </a:rPr>
                <a:t>s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139" name="Rectangle 65"/>
            <p:cNvSpPr>
              <a:spLocks noChangeArrowheads="1"/>
            </p:cNvSpPr>
            <p:nvPr/>
          </p:nvSpPr>
          <p:spPr bwMode="auto">
            <a:xfrm>
              <a:off x="6146800" y="4524375"/>
              <a:ext cx="125413" cy="303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</a:rPr>
                <a:t>7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140" name="Rectangle 66"/>
            <p:cNvSpPr>
              <a:spLocks noChangeArrowheads="1"/>
            </p:cNvSpPr>
            <p:nvPr/>
          </p:nvSpPr>
          <p:spPr bwMode="auto">
            <a:xfrm>
              <a:off x="4635500" y="3967163"/>
              <a:ext cx="233363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 b="1">
                  <a:solidFill>
                    <a:srgbClr val="000000"/>
                  </a:solidFill>
                  <a:latin typeface="Times New Roman" charset="0"/>
                </a:rPr>
                <a:t>7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141" name="Rectangle 67"/>
            <p:cNvSpPr>
              <a:spLocks noChangeArrowheads="1"/>
            </p:cNvSpPr>
            <p:nvPr/>
          </p:nvSpPr>
          <p:spPr bwMode="auto">
            <a:xfrm>
              <a:off x="6100763" y="3509963"/>
              <a:ext cx="1270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</a:rPr>
                <a:t>2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142" name="Rectangle 68"/>
            <p:cNvSpPr>
              <a:spLocks noChangeArrowheads="1"/>
            </p:cNvSpPr>
            <p:nvPr/>
          </p:nvSpPr>
          <p:spPr bwMode="auto">
            <a:xfrm>
              <a:off x="5219700" y="4149725"/>
              <a:ext cx="252413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</a:rPr>
                <a:t>1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143" name="Rectangle 69"/>
            <p:cNvSpPr>
              <a:spLocks noChangeArrowheads="1"/>
            </p:cNvSpPr>
            <p:nvPr/>
          </p:nvSpPr>
          <p:spPr bwMode="auto">
            <a:xfrm>
              <a:off x="5786438" y="4149725"/>
              <a:ext cx="1270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</a:rPr>
                <a:t>2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144" name="Rectangle 70"/>
            <p:cNvSpPr>
              <a:spLocks noChangeArrowheads="1"/>
            </p:cNvSpPr>
            <p:nvPr/>
          </p:nvSpPr>
          <p:spPr bwMode="auto">
            <a:xfrm>
              <a:off x="7067550" y="4092575"/>
              <a:ext cx="127000" cy="303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</a:rPr>
                <a:t>3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145" name="Rectangle 71"/>
            <p:cNvSpPr>
              <a:spLocks noChangeArrowheads="1"/>
            </p:cNvSpPr>
            <p:nvPr/>
          </p:nvSpPr>
          <p:spPr bwMode="auto">
            <a:xfrm>
              <a:off x="7566025" y="4057650"/>
              <a:ext cx="128588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</a:rPr>
                <a:t>1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146" name="Rectangle 72"/>
            <p:cNvSpPr>
              <a:spLocks noChangeArrowheads="1"/>
            </p:cNvSpPr>
            <p:nvPr/>
          </p:nvSpPr>
          <p:spPr bwMode="auto">
            <a:xfrm>
              <a:off x="4530725" y="5153025"/>
              <a:ext cx="1270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</a:rPr>
                <a:t>2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147" name="Rectangle 73"/>
            <p:cNvSpPr>
              <a:spLocks noChangeArrowheads="1"/>
            </p:cNvSpPr>
            <p:nvPr/>
          </p:nvSpPr>
          <p:spPr bwMode="auto">
            <a:xfrm>
              <a:off x="5546725" y="4986338"/>
              <a:ext cx="103188" cy="303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</a:rPr>
                <a:t>4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148" name="Rectangle 74"/>
            <p:cNvSpPr>
              <a:spLocks noChangeArrowheads="1"/>
            </p:cNvSpPr>
            <p:nvPr/>
          </p:nvSpPr>
          <p:spPr bwMode="auto">
            <a:xfrm>
              <a:off x="5054600" y="5153025"/>
              <a:ext cx="125413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</a:rPr>
                <a:t>4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149" name="Rectangle 75"/>
            <p:cNvSpPr>
              <a:spLocks noChangeArrowheads="1"/>
            </p:cNvSpPr>
            <p:nvPr/>
          </p:nvSpPr>
          <p:spPr bwMode="auto">
            <a:xfrm>
              <a:off x="4700588" y="4508500"/>
              <a:ext cx="230187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</a:rPr>
                <a:t>8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150" name="Rectangle 76"/>
            <p:cNvSpPr>
              <a:spLocks noChangeArrowheads="1"/>
            </p:cNvSpPr>
            <p:nvPr/>
          </p:nvSpPr>
          <p:spPr bwMode="auto">
            <a:xfrm>
              <a:off x="6470650" y="5003800"/>
              <a:ext cx="127000" cy="303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</a:rPr>
                <a:t>3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151" name="Rectangle 77"/>
            <p:cNvSpPr>
              <a:spLocks noChangeArrowheads="1"/>
            </p:cNvSpPr>
            <p:nvPr/>
          </p:nvSpPr>
          <p:spPr bwMode="auto">
            <a:xfrm>
              <a:off x="5976938" y="5762625"/>
              <a:ext cx="127000" cy="306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</a:rPr>
                <a:t>5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152" name="Rectangle 78"/>
            <p:cNvSpPr>
              <a:spLocks noChangeArrowheads="1"/>
            </p:cNvSpPr>
            <p:nvPr/>
          </p:nvSpPr>
          <p:spPr bwMode="auto">
            <a:xfrm>
              <a:off x="7300913" y="4729163"/>
              <a:ext cx="1270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</a:rPr>
                <a:t>3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153" name="Rectangle 79"/>
            <p:cNvSpPr>
              <a:spLocks noChangeArrowheads="1"/>
            </p:cNvSpPr>
            <p:nvPr/>
          </p:nvSpPr>
          <p:spPr bwMode="auto">
            <a:xfrm>
              <a:off x="7497763" y="4900613"/>
              <a:ext cx="635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</a:rPr>
                <a:t> 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154" name="Rectangle 80"/>
            <p:cNvSpPr>
              <a:spLocks noChangeArrowheads="1"/>
            </p:cNvSpPr>
            <p:nvPr/>
          </p:nvSpPr>
          <p:spPr bwMode="auto">
            <a:xfrm>
              <a:off x="7077075" y="5045075"/>
              <a:ext cx="18415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</a:rPr>
                <a:t>4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155" name="Rectangle 81"/>
            <p:cNvSpPr>
              <a:spLocks noChangeArrowheads="1"/>
            </p:cNvSpPr>
            <p:nvPr/>
          </p:nvSpPr>
          <p:spPr bwMode="auto">
            <a:xfrm>
              <a:off x="7477125" y="5232400"/>
              <a:ext cx="1270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</a:rPr>
                <a:t>6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156" name="Rectangle 82"/>
            <p:cNvSpPr>
              <a:spLocks noChangeArrowheads="1"/>
            </p:cNvSpPr>
            <p:nvPr/>
          </p:nvSpPr>
          <p:spPr bwMode="auto">
            <a:xfrm>
              <a:off x="6683375" y="4064000"/>
              <a:ext cx="128588" cy="306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</a:rPr>
                <a:t>5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157" name="Rectangle 83"/>
            <p:cNvSpPr>
              <a:spLocks noChangeArrowheads="1"/>
            </p:cNvSpPr>
            <p:nvPr/>
          </p:nvSpPr>
          <p:spPr bwMode="auto">
            <a:xfrm>
              <a:off x="5264150" y="4787900"/>
              <a:ext cx="312738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FF0000"/>
                  </a:solidFill>
                  <a:latin typeface="Times New Roman" charset="0"/>
                </a:rPr>
                <a:t>0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158" name="Oval 84"/>
            <p:cNvSpPr>
              <a:spLocks noChangeArrowheads="1"/>
            </p:cNvSpPr>
            <p:nvPr/>
          </p:nvSpPr>
          <p:spPr bwMode="auto">
            <a:xfrm>
              <a:off x="5126038" y="3713163"/>
              <a:ext cx="144462" cy="144462"/>
            </a:xfrm>
            <a:prstGeom prst="ellipse">
              <a:avLst/>
            </a:prstGeom>
            <a:solidFill>
              <a:srgbClr val="FFCC00"/>
            </a:solidFill>
            <a:ln w="11176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1800"/>
            </a:p>
          </p:txBody>
        </p:sp>
        <p:sp>
          <p:nvSpPr>
            <p:cNvPr id="159" name="Line 85"/>
            <p:cNvSpPr>
              <a:spLocks noChangeShapeType="1"/>
            </p:cNvSpPr>
            <p:nvPr/>
          </p:nvSpPr>
          <p:spPr bwMode="auto">
            <a:xfrm>
              <a:off x="7069138" y="3794125"/>
              <a:ext cx="849312" cy="93503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0" name="Oval 86"/>
            <p:cNvSpPr>
              <a:spLocks noChangeArrowheads="1"/>
            </p:cNvSpPr>
            <p:nvPr/>
          </p:nvSpPr>
          <p:spPr bwMode="auto">
            <a:xfrm>
              <a:off x="6961188" y="3702050"/>
              <a:ext cx="144462" cy="144463"/>
            </a:xfrm>
            <a:prstGeom prst="ellipse">
              <a:avLst/>
            </a:prstGeom>
            <a:solidFill>
              <a:srgbClr val="FFCC00"/>
            </a:solidFill>
            <a:ln w="11176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1800"/>
            </a:p>
          </p:txBody>
        </p:sp>
        <p:sp>
          <p:nvSpPr>
            <p:cNvPr id="161" name="Line 87"/>
            <p:cNvSpPr>
              <a:spLocks noChangeShapeType="1"/>
            </p:cNvSpPr>
            <p:nvPr/>
          </p:nvSpPr>
          <p:spPr bwMode="auto">
            <a:xfrm>
              <a:off x="4397375" y="4799013"/>
              <a:ext cx="2632075" cy="963612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2" name="Oval 88"/>
            <p:cNvSpPr>
              <a:spLocks noChangeArrowheads="1"/>
            </p:cNvSpPr>
            <p:nvPr/>
          </p:nvSpPr>
          <p:spPr bwMode="auto">
            <a:xfrm>
              <a:off x="4260850" y="4692650"/>
              <a:ext cx="144463" cy="144463"/>
            </a:xfrm>
            <a:prstGeom prst="ellipse">
              <a:avLst/>
            </a:prstGeom>
            <a:solidFill>
              <a:srgbClr val="FFFFFF"/>
            </a:solidFill>
            <a:ln w="11176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1800"/>
            </a:p>
          </p:txBody>
        </p:sp>
        <p:sp>
          <p:nvSpPr>
            <p:cNvPr id="163" name="Oval 89"/>
            <p:cNvSpPr>
              <a:spLocks noChangeArrowheads="1"/>
            </p:cNvSpPr>
            <p:nvPr/>
          </p:nvSpPr>
          <p:spPr bwMode="auto">
            <a:xfrm>
              <a:off x="5138738" y="4689475"/>
              <a:ext cx="144462" cy="144463"/>
            </a:xfrm>
            <a:prstGeom prst="ellipse">
              <a:avLst/>
            </a:prstGeom>
            <a:solidFill>
              <a:srgbClr val="FFCC00"/>
            </a:solidFill>
            <a:ln w="11176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1800"/>
            </a:p>
          </p:txBody>
        </p:sp>
        <p:sp>
          <p:nvSpPr>
            <p:cNvPr id="164" name="Oval 90"/>
            <p:cNvSpPr>
              <a:spLocks noChangeArrowheads="1"/>
            </p:cNvSpPr>
            <p:nvPr/>
          </p:nvSpPr>
          <p:spPr bwMode="auto">
            <a:xfrm>
              <a:off x="6961188" y="4692650"/>
              <a:ext cx="144462" cy="144463"/>
            </a:xfrm>
            <a:prstGeom prst="ellipse">
              <a:avLst/>
            </a:prstGeom>
            <a:solidFill>
              <a:srgbClr val="FFCC00"/>
            </a:solidFill>
            <a:ln w="11176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1800"/>
            </a:p>
          </p:txBody>
        </p:sp>
        <p:sp>
          <p:nvSpPr>
            <p:cNvPr id="165" name="Oval 91"/>
            <p:cNvSpPr>
              <a:spLocks noChangeArrowheads="1"/>
            </p:cNvSpPr>
            <p:nvPr/>
          </p:nvSpPr>
          <p:spPr bwMode="auto">
            <a:xfrm>
              <a:off x="7850188" y="4684713"/>
              <a:ext cx="144462" cy="144462"/>
            </a:xfrm>
            <a:prstGeom prst="ellipse">
              <a:avLst/>
            </a:prstGeom>
            <a:solidFill>
              <a:srgbClr val="FFCC00"/>
            </a:solidFill>
            <a:ln w="11176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1800"/>
            </a:p>
          </p:txBody>
        </p:sp>
        <p:sp>
          <p:nvSpPr>
            <p:cNvPr id="166" name="Oval 92"/>
            <p:cNvSpPr>
              <a:spLocks noChangeArrowheads="1"/>
            </p:cNvSpPr>
            <p:nvPr/>
          </p:nvSpPr>
          <p:spPr bwMode="auto">
            <a:xfrm>
              <a:off x="6961188" y="5719763"/>
              <a:ext cx="144462" cy="144462"/>
            </a:xfrm>
            <a:prstGeom prst="ellipse">
              <a:avLst/>
            </a:prstGeom>
            <a:solidFill>
              <a:srgbClr val="FFFFFF"/>
            </a:solidFill>
            <a:ln w="11176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1800"/>
            </a:p>
          </p:txBody>
        </p:sp>
        <p:sp>
          <p:nvSpPr>
            <p:cNvPr id="167" name="Oval 93"/>
            <p:cNvSpPr>
              <a:spLocks noChangeArrowheads="1"/>
            </p:cNvSpPr>
            <p:nvPr/>
          </p:nvSpPr>
          <p:spPr bwMode="auto">
            <a:xfrm>
              <a:off x="5111750" y="5707063"/>
              <a:ext cx="144463" cy="144462"/>
            </a:xfrm>
            <a:prstGeom prst="ellipse">
              <a:avLst/>
            </a:prstGeom>
            <a:solidFill>
              <a:srgbClr val="FFCC00"/>
            </a:solidFill>
            <a:ln w="11176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1800"/>
            </a:p>
          </p:txBody>
        </p:sp>
        <p:sp>
          <p:nvSpPr>
            <p:cNvPr id="168" name="Text Box 94"/>
            <p:cNvSpPr txBox="1">
              <a:spLocks noChangeArrowheads="1"/>
            </p:cNvSpPr>
            <p:nvPr/>
          </p:nvSpPr>
          <p:spPr bwMode="auto">
            <a:xfrm>
              <a:off x="5099050" y="3357563"/>
              <a:ext cx="3048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000">
                  <a:solidFill>
                    <a:srgbClr val="FF0000"/>
                  </a:solidFill>
                  <a:latin typeface="Times New Roman" charset="0"/>
                </a:rPr>
                <a:t>1</a:t>
              </a:r>
            </a:p>
          </p:txBody>
        </p:sp>
        <p:sp>
          <p:nvSpPr>
            <p:cNvPr id="169" name="Text Box 95"/>
            <p:cNvSpPr txBox="1">
              <a:spLocks noChangeArrowheads="1"/>
            </p:cNvSpPr>
            <p:nvPr/>
          </p:nvSpPr>
          <p:spPr bwMode="auto">
            <a:xfrm>
              <a:off x="7004050" y="3357563"/>
              <a:ext cx="3048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000">
                  <a:solidFill>
                    <a:srgbClr val="FF0000"/>
                  </a:solidFill>
                  <a:latin typeface="Times New Roman" charset="0"/>
                </a:rPr>
                <a:t>2</a:t>
              </a:r>
            </a:p>
          </p:txBody>
        </p:sp>
        <p:sp>
          <p:nvSpPr>
            <p:cNvPr id="170" name="Text Box 96"/>
            <p:cNvSpPr txBox="1">
              <a:spLocks noChangeArrowheads="1"/>
            </p:cNvSpPr>
            <p:nvPr/>
          </p:nvSpPr>
          <p:spPr bwMode="auto">
            <a:xfrm>
              <a:off x="4032250" y="4576763"/>
              <a:ext cx="3048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000">
                  <a:solidFill>
                    <a:srgbClr val="FF0000"/>
                  </a:solidFill>
                  <a:latin typeface="Times New Roman" charset="0"/>
                </a:rPr>
                <a:t>6</a:t>
              </a:r>
            </a:p>
          </p:txBody>
        </p:sp>
        <p:sp>
          <p:nvSpPr>
            <p:cNvPr id="171" name="Text Box 97"/>
            <p:cNvSpPr txBox="1">
              <a:spLocks noChangeArrowheads="1"/>
            </p:cNvSpPr>
            <p:nvPr/>
          </p:nvSpPr>
          <p:spPr bwMode="auto">
            <a:xfrm>
              <a:off x="6775450" y="4424363"/>
              <a:ext cx="3048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000">
                  <a:solidFill>
                    <a:srgbClr val="FF0000"/>
                  </a:solidFill>
                  <a:latin typeface="Times New Roman" charset="0"/>
                </a:rPr>
                <a:t>6</a:t>
              </a:r>
            </a:p>
          </p:txBody>
        </p:sp>
        <p:sp>
          <p:nvSpPr>
            <p:cNvPr id="172" name="Text Box 103"/>
            <p:cNvSpPr txBox="1">
              <a:spLocks noChangeArrowheads="1"/>
            </p:cNvSpPr>
            <p:nvPr/>
          </p:nvSpPr>
          <p:spPr bwMode="auto">
            <a:xfrm>
              <a:off x="7918450" y="4424363"/>
              <a:ext cx="3048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000">
                  <a:solidFill>
                    <a:srgbClr val="FF0000"/>
                  </a:solidFill>
                  <a:latin typeface="Times New Roman" charset="0"/>
                </a:rPr>
                <a:t>3</a:t>
              </a:r>
            </a:p>
          </p:txBody>
        </p:sp>
        <p:sp>
          <p:nvSpPr>
            <p:cNvPr id="173" name="Text Box 107"/>
            <p:cNvSpPr txBox="1">
              <a:spLocks noChangeArrowheads="1"/>
            </p:cNvSpPr>
            <p:nvPr/>
          </p:nvSpPr>
          <p:spPr bwMode="auto">
            <a:xfrm>
              <a:off x="7004050" y="5719763"/>
              <a:ext cx="3048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000">
                  <a:solidFill>
                    <a:srgbClr val="FF0000"/>
                  </a:solidFill>
                  <a:latin typeface="Times New Roman" charset="0"/>
                </a:rPr>
                <a:t>9</a:t>
              </a:r>
            </a:p>
          </p:txBody>
        </p:sp>
      </p:grpSp>
      <p:grpSp>
        <p:nvGrpSpPr>
          <p:cNvPr id="174" name="组合 173"/>
          <p:cNvGrpSpPr/>
          <p:nvPr/>
        </p:nvGrpSpPr>
        <p:grpSpPr>
          <a:xfrm>
            <a:off x="4930775" y="302110"/>
            <a:ext cx="3929063" cy="2759075"/>
            <a:chOff x="679450" y="1681163"/>
            <a:chExt cx="3929063" cy="2759075"/>
          </a:xfrm>
        </p:grpSpPr>
        <p:sp>
          <p:nvSpPr>
            <p:cNvPr id="175" name="Line 4"/>
            <p:cNvSpPr>
              <a:spLocks noChangeShapeType="1"/>
            </p:cNvSpPr>
            <p:nvPr/>
          </p:nvSpPr>
          <p:spPr bwMode="auto">
            <a:xfrm>
              <a:off x="1860550" y="2012950"/>
              <a:ext cx="1728788" cy="1588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6" name="Line 5"/>
            <p:cNvSpPr>
              <a:spLocks noChangeShapeType="1"/>
            </p:cNvSpPr>
            <p:nvPr/>
          </p:nvSpPr>
          <p:spPr bwMode="auto">
            <a:xfrm flipV="1">
              <a:off x="1860550" y="4024313"/>
              <a:ext cx="1733550" cy="9525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7" name="Line 6"/>
            <p:cNvSpPr>
              <a:spLocks noChangeShapeType="1"/>
            </p:cNvSpPr>
            <p:nvPr/>
          </p:nvSpPr>
          <p:spPr bwMode="auto">
            <a:xfrm flipH="1">
              <a:off x="955675" y="2036763"/>
              <a:ext cx="796925" cy="909637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8" name="Line 7"/>
            <p:cNvSpPr>
              <a:spLocks noChangeShapeType="1"/>
            </p:cNvSpPr>
            <p:nvPr/>
          </p:nvSpPr>
          <p:spPr bwMode="auto">
            <a:xfrm>
              <a:off x="968375" y="3025775"/>
              <a:ext cx="795338" cy="95091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9" name="Line 8"/>
            <p:cNvSpPr>
              <a:spLocks noChangeShapeType="1"/>
            </p:cNvSpPr>
            <p:nvPr/>
          </p:nvSpPr>
          <p:spPr bwMode="auto">
            <a:xfrm flipH="1">
              <a:off x="3724275" y="3067050"/>
              <a:ext cx="765175" cy="925513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0" name="Line 9"/>
            <p:cNvSpPr>
              <a:spLocks noChangeShapeType="1"/>
            </p:cNvSpPr>
            <p:nvPr/>
          </p:nvSpPr>
          <p:spPr bwMode="auto">
            <a:xfrm flipV="1">
              <a:off x="1036638" y="3003550"/>
              <a:ext cx="742950" cy="1588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1" name="Line 10"/>
            <p:cNvSpPr>
              <a:spLocks noChangeShapeType="1"/>
            </p:cNvSpPr>
            <p:nvPr/>
          </p:nvSpPr>
          <p:spPr bwMode="auto">
            <a:xfrm>
              <a:off x="1873250" y="3001963"/>
              <a:ext cx="1701800" cy="1587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2" name="Line 11"/>
            <p:cNvSpPr>
              <a:spLocks noChangeShapeType="1"/>
            </p:cNvSpPr>
            <p:nvPr/>
          </p:nvSpPr>
          <p:spPr bwMode="auto">
            <a:xfrm>
              <a:off x="3697288" y="2990850"/>
              <a:ext cx="769937" cy="158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3" name="Line 12"/>
            <p:cNvSpPr>
              <a:spLocks noChangeShapeType="1"/>
            </p:cNvSpPr>
            <p:nvPr/>
          </p:nvSpPr>
          <p:spPr bwMode="auto">
            <a:xfrm>
              <a:off x="1804988" y="2057400"/>
              <a:ext cx="3175" cy="9017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" name="Line 13"/>
            <p:cNvSpPr>
              <a:spLocks noChangeShapeType="1"/>
            </p:cNvSpPr>
            <p:nvPr/>
          </p:nvSpPr>
          <p:spPr bwMode="auto">
            <a:xfrm flipH="1">
              <a:off x="1789113" y="3048000"/>
              <a:ext cx="3175" cy="9906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" name="Line 14"/>
            <p:cNvSpPr>
              <a:spLocks noChangeShapeType="1"/>
            </p:cNvSpPr>
            <p:nvPr/>
          </p:nvSpPr>
          <p:spPr bwMode="auto">
            <a:xfrm>
              <a:off x="3632200" y="2085975"/>
              <a:ext cx="0" cy="849313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6" name="Line 15"/>
            <p:cNvSpPr>
              <a:spLocks noChangeShapeType="1"/>
            </p:cNvSpPr>
            <p:nvPr/>
          </p:nvSpPr>
          <p:spPr bwMode="auto">
            <a:xfrm flipH="1">
              <a:off x="3644900" y="3036888"/>
              <a:ext cx="12700" cy="922337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7" name="Line 16"/>
            <p:cNvSpPr>
              <a:spLocks noChangeShapeType="1"/>
            </p:cNvSpPr>
            <p:nvPr/>
          </p:nvSpPr>
          <p:spPr bwMode="auto">
            <a:xfrm>
              <a:off x="1833563" y="2036763"/>
              <a:ext cx="2686050" cy="942975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8" name="Line 17"/>
            <p:cNvSpPr>
              <a:spLocks noChangeShapeType="1"/>
            </p:cNvSpPr>
            <p:nvPr/>
          </p:nvSpPr>
          <p:spPr bwMode="auto">
            <a:xfrm flipH="1">
              <a:off x="1860550" y="2046288"/>
              <a:ext cx="1741488" cy="93345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9" name="Line 18"/>
            <p:cNvSpPr>
              <a:spLocks noChangeShapeType="1"/>
            </p:cNvSpPr>
            <p:nvPr/>
          </p:nvSpPr>
          <p:spPr bwMode="auto">
            <a:xfrm flipH="1">
              <a:off x="1860550" y="3013075"/>
              <a:ext cx="1741488" cy="989013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0" name="Rectangle 19"/>
            <p:cNvSpPr>
              <a:spLocks noChangeArrowheads="1"/>
            </p:cNvSpPr>
            <p:nvPr/>
          </p:nvSpPr>
          <p:spPr bwMode="auto">
            <a:xfrm>
              <a:off x="1657350" y="2935288"/>
              <a:ext cx="98425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 b="1">
                  <a:solidFill>
                    <a:srgbClr val="FF0000"/>
                  </a:solidFill>
                  <a:latin typeface="Times New Roman" charset="0"/>
                </a:rPr>
                <a:t>s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191" name="Rectangle 20"/>
            <p:cNvSpPr>
              <a:spLocks noChangeArrowheads="1"/>
            </p:cNvSpPr>
            <p:nvPr/>
          </p:nvSpPr>
          <p:spPr bwMode="auto">
            <a:xfrm>
              <a:off x="2760663" y="2767013"/>
              <a:ext cx="125412" cy="303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</a:rPr>
                <a:t>7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192" name="Rectangle 21"/>
            <p:cNvSpPr>
              <a:spLocks noChangeArrowheads="1"/>
            </p:cNvSpPr>
            <p:nvPr/>
          </p:nvSpPr>
          <p:spPr bwMode="auto">
            <a:xfrm>
              <a:off x="1249363" y="2209800"/>
              <a:ext cx="233362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 b="1">
                  <a:solidFill>
                    <a:srgbClr val="000000"/>
                  </a:solidFill>
                  <a:latin typeface="Times New Roman" charset="0"/>
                </a:rPr>
                <a:t>7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193" name="Rectangle 22"/>
            <p:cNvSpPr>
              <a:spLocks noChangeArrowheads="1"/>
            </p:cNvSpPr>
            <p:nvPr/>
          </p:nvSpPr>
          <p:spPr bwMode="auto">
            <a:xfrm>
              <a:off x="2714625" y="1752600"/>
              <a:ext cx="1270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</a:rPr>
                <a:t>2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194" name="Rectangle 23"/>
            <p:cNvSpPr>
              <a:spLocks noChangeArrowheads="1"/>
            </p:cNvSpPr>
            <p:nvPr/>
          </p:nvSpPr>
          <p:spPr bwMode="auto">
            <a:xfrm>
              <a:off x="1833563" y="2392363"/>
              <a:ext cx="252412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</a:rPr>
                <a:t>1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195" name="Rectangle 24"/>
            <p:cNvSpPr>
              <a:spLocks noChangeArrowheads="1"/>
            </p:cNvSpPr>
            <p:nvPr/>
          </p:nvSpPr>
          <p:spPr bwMode="auto">
            <a:xfrm>
              <a:off x="2400300" y="2392363"/>
              <a:ext cx="1270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</a:rPr>
                <a:t>2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196" name="Rectangle 25"/>
            <p:cNvSpPr>
              <a:spLocks noChangeArrowheads="1"/>
            </p:cNvSpPr>
            <p:nvPr/>
          </p:nvSpPr>
          <p:spPr bwMode="auto">
            <a:xfrm>
              <a:off x="3681413" y="2335213"/>
              <a:ext cx="127000" cy="303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</a:rPr>
                <a:t>5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197" name="Rectangle 26"/>
            <p:cNvSpPr>
              <a:spLocks noChangeArrowheads="1"/>
            </p:cNvSpPr>
            <p:nvPr/>
          </p:nvSpPr>
          <p:spPr bwMode="auto">
            <a:xfrm>
              <a:off x="4179888" y="2300288"/>
              <a:ext cx="128587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</a:rPr>
                <a:t>1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198" name="Rectangle 27"/>
            <p:cNvSpPr>
              <a:spLocks noChangeArrowheads="1"/>
            </p:cNvSpPr>
            <p:nvPr/>
          </p:nvSpPr>
          <p:spPr bwMode="auto">
            <a:xfrm>
              <a:off x="1144588" y="3395663"/>
              <a:ext cx="1270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</a:rPr>
                <a:t>2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199" name="Rectangle 28"/>
            <p:cNvSpPr>
              <a:spLocks noChangeArrowheads="1"/>
            </p:cNvSpPr>
            <p:nvPr/>
          </p:nvSpPr>
          <p:spPr bwMode="auto">
            <a:xfrm>
              <a:off x="2160588" y="3228975"/>
              <a:ext cx="103187" cy="303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</a:rPr>
                <a:t>4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200" name="Rectangle 29"/>
            <p:cNvSpPr>
              <a:spLocks noChangeArrowheads="1"/>
            </p:cNvSpPr>
            <p:nvPr/>
          </p:nvSpPr>
          <p:spPr bwMode="auto">
            <a:xfrm>
              <a:off x="1668463" y="3395663"/>
              <a:ext cx="125412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</a:rPr>
                <a:t>4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201" name="Rectangle 30"/>
            <p:cNvSpPr>
              <a:spLocks noChangeArrowheads="1"/>
            </p:cNvSpPr>
            <p:nvPr/>
          </p:nvSpPr>
          <p:spPr bwMode="auto">
            <a:xfrm>
              <a:off x="1314450" y="2751138"/>
              <a:ext cx="230188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</a:rPr>
                <a:t>8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202" name="Rectangle 31"/>
            <p:cNvSpPr>
              <a:spLocks noChangeArrowheads="1"/>
            </p:cNvSpPr>
            <p:nvPr/>
          </p:nvSpPr>
          <p:spPr bwMode="auto">
            <a:xfrm>
              <a:off x="3084513" y="3246438"/>
              <a:ext cx="127000" cy="303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</a:rPr>
                <a:t>3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203" name="Rectangle 32"/>
            <p:cNvSpPr>
              <a:spLocks noChangeArrowheads="1"/>
            </p:cNvSpPr>
            <p:nvPr/>
          </p:nvSpPr>
          <p:spPr bwMode="auto">
            <a:xfrm>
              <a:off x="2590800" y="4005263"/>
              <a:ext cx="127000" cy="306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</a:rPr>
                <a:t>5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204" name="Rectangle 33"/>
            <p:cNvSpPr>
              <a:spLocks noChangeArrowheads="1"/>
            </p:cNvSpPr>
            <p:nvPr/>
          </p:nvSpPr>
          <p:spPr bwMode="auto">
            <a:xfrm>
              <a:off x="3914775" y="2971800"/>
              <a:ext cx="1270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</a:rPr>
                <a:t>3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205" name="Rectangle 34"/>
            <p:cNvSpPr>
              <a:spLocks noChangeArrowheads="1"/>
            </p:cNvSpPr>
            <p:nvPr/>
          </p:nvSpPr>
          <p:spPr bwMode="auto">
            <a:xfrm>
              <a:off x="4111625" y="3143250"/>
              <a:ext cx="635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</a:rPr>
                <a:t> 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206" name="Rectangle 35"/>
            <p:cNvSpPr>
              <a:spLocks noChangeArrowheads="1"/>
            </p:cNvSpPr>
            <p:nvPr/>
          </p:nvSpPr>
          <p:spPr bwMode="auto">
            <a:xfrm>
              <a:off x="3690938" y="3287713"/>
              <a:ext cx="18415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</a:rPr>
                <a:t>4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207" name="Rectangle 36"/>
            <p:cNvSpPr>
              <a:spLocks noChangeArrowheads="1"/>
            </p:cNvSpPr>
            <p:nvPr/>
          </p:nvSpPr>
          <p:spPr bwMode="auto">
            <a:xfrm>
              <a:off x="4090988" y="3475038"/>
              <a:ext cx="1270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</a:rPr>
                <a:t>6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208" name="Rectangle 37"/>
            <p:cNvSpPr>
              <a:spLocks noChangeArrowheads="1"/>
            </p:cNvSpPr>
            <p:nvPr/>
          </p:nvSpPr>
          <p:spPr bwMode="auto">
            <a:xfrm>
              <a:off x="3297238" y="2306638"/>
              <a:ext cx="128587" cy="306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</a:rPr>
                <a:t>3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209" name="Rectangle 38"/>
            <p:cNvSpPr>
              <a:spLocks noChangeArrowheads="1"/>
            </p:cNvSpPr>
            <p:nvPr/>
          </p:nvSpPr>
          <p:spPr bwMode="auto">
            <a:xfrm>
              <a:off x="1878013" y="3030538"/>
              <a:ext cx="312737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FF0000"/>
                  </a:solidFill>
                  <a:latin typeface="Times New Roman" charset="0"/>
                </a:rPr>
                <a:t>0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210" name="Oval 39"/>
            <p:cNvSpPr>
              <a:spLocks noChangeArrowheads="1"/>
            </p:cNvSpPr>
            <p:nvPr/>
          </p:nvSpPr>
          <p:spPr bwMode="auto">
            <a:xfrm>
              <a:off x="1739900" y="1955800"/>
              <a:ext cx="144463" cy="144463"/>
            </a:xfrm>
            <a:prstGeom prst="ellipse">
              <a:avLst/>
            </a:prstGeom>
            <a:solidFill>
              <a:srgbClr val="FFCC00"/>
            </a:solidFill>
            <a:ln w="11176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1800"/>
            </a:p>
          </p:txBody>
        </p:sp>
        <p:sp>
          <p:nvSpPr>
            <p:cNvPr id="211" name="Line 40"/>
            <p:cNvSpPr>
              <a:spLocks noChangeShapeType="1"/>
            </p:cNvSpPr>
            <p:nvPr/>
          </p:nvSpPr>
          <p:spPr bwMode="auto">
            <a:xfrm>
              <a:off x="3683000" y="2036763"/>
              <a:ext cx="849313" cy="935037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" name="Oval 41"/>
            <p:cNvSpPr>
              <a:spLocks noChangeArrowheads="1"/>
            </p:cNvSpPr>
            <p:nvPr/>
          </p:nvSpPr>
          <p:spPr bwMode="auto">
            <a:xfrm>
              <a:off x="3575050" y="1944688"/>
              <a:ext cx="144463" cy="144462"/>
            </a:xfrm>
            <a:prstGeom prst="ellipse">
              <a:avLst/>
            </a:prstGeom>
            <a:solidFill>
              <a:srgbClr val="FFCC00"/>
            </a:solidFill>
            <a:ln w="11176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1800"/>
            </a:p>
          </p:txBody>
        </p:sp>
        <p:sp>
          <p:nvSpPr>
            <p:cNvPr id="213" name="Line 42"/>
            <p:cNvSpPr>
              <a:spLocks noChangeShapeType="1"/>
            </p:cNvSpPr>
            <p:nvPr/>
          </p:nvSpPr>
          <p:spPr bwMode="auto">
            <a:xfrm>
              <a:off x="1011238" y="3041650"/>
              <a:ext cx="2632075" cy="963613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" name="Oval 43"/>
            <p:cNvSpPr>
              <a:spLocks noChangeArrowheads="1"/>
            </p:cNvSpPr>
            <p:nvPr/>
          </p:nvSpPr>
          <p:spPr bwMode="auto">
            <a:xfrm>
              <a:off x="874713" y="2935288"/>
              <a:ext cx="144462" cy="144462"/>
            </a:xfrm>
            <a:prstGeom prst="ellipse">
              <a:avLst/>
            </a:prstGeom>
            <a:solidFill>
              <a:srgbClr val="FFCC00"/>
            </a:solidFill>
            <a:ln w="11176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1800"/>
            </a:p>
          </p:txBody>
        </p:sp>
        <p:sp>
          <p:nvSpPr>
            <p:cNvPr id="215" name="Oval 44"/>
            <p:cNvSpPr>
              <a:spLocks noChangeArrowheads="1"/>
            </p:cNvSpPr>
            <p:nvPr/>
          </p:nvSpPr>
          <p:spPr bwMode="auto">
            <a:xfrm>
              <a:off x="1752600" y="2932113"/>
              <a:ext cx="144463" cy="144462"/>
            </a:xfrm>
            <a:prstGeom prst="ellipse">
              <a:avLst/>
            </a:prstGeom>
            <a:solidFill>
              <a:srgbClr val="FFCC00"/>
            </a:solidFill>
            <a:ln w="11176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1800"/>
            </a:p>
          </p:txBody>
        </p:sp>
        <p:sp>
          <p:nvSpPr>
            <p:cNvPr id="216" name="Oval 45"/>
            <p:cNvSpPr>
              <a:spLocks noChangeArrowheads="1"/>
            </p:cNvSpPr>
            <p:nvPr/>
          </p:nvSpPr>
          <p:spPr bwMode="auto">
            <a:xfrm>
              <a:off x="3575050" y="2935288"/>
              <a:ext cx="144463" cy="144462"/>
            </a:xfrm>
            <a:prstGeom prst="ellipse">
              <a:avLst/>
            </a:prstGeom>
            <a:solidFill>
              <a:srgbClr val="FFFFFF"/>
            </a:solidFill>
            <a:ln w="11176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1800"/>
            </a:p>
          </p:txBody>
        </p:sp>
        <p:sp>
          <p:nvSpPr>
            <p:cNvPr id="217" name="Oval 46"/>
            <p:cNvSpPr>
              <a:spLocks noChangeArrowheads="1"/>
            </p:cNvSpPr>
            <p:nvPr/>
          </p:nvSpPr>
          <p:spPr bwMode="auto">
            <a:xfrm>
              <a:off x="4464050" y="2927350"/>
              <a:ext cx="144463" cy="144463"/>
            </a:xfrm>
            <a:prstGeom prst="ellipse">
              <a:avLst/>
            </a:prstGeom>
            <a:solidFill>
              <a:srgbClr val="FFCC00"/>
            </a:solidFill>
            <a:ln w="11176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1800"/>
            </a:p>
          </p:txBody>
        </p:sp>
        <p:sp>
          <p:nvSpPr>
            <p:cNvPr id="218" name="Oval 47"/>
            <p:cNvSpPr>
              <a:spLocks noChangeArrowheads="1"/>
            </p:cNvSpPr>
            <p:nvPr/>
          </p:nvSpPr>
          <p:spPr bwMode="auto">
            <a:xfrm>
              <a:off x="3575050" y="3962400"/>
              <a:ext cx="144463" cy="144463"/>
            </a:xfrm>
            <a:prstGeom prst="ellipse">
              <a:avLst/>
            </a:prstGeom>
            <a:solidFill>
              <a:srgbClr val="FFFFFF"/>
            </a:solidFill>
            <a:ln w="11176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1800"/>
            </a:p>
          </p:txBody>
        </p:sp>
        <p:sp>
          <p:nvSpPr>
            <p:cNvPr id="219" name="Oval 48"/>
            <p:cNvSpPr>
              <a:spLocks noChangeArrowheads="1"/>
            </p:cNvSpPr>
            <p:nvPr/>
          </p:nvSpPr>
          <p:spPr bwMode="auto">
            <a:xfrm>
              <a:off x="1725613" y="3949700"/>
              <a:ext cx="144462" cy="144463"/>
            </a:xfrm>
            <a:prstGeom prst="ellipse">
              <a:avLst/>
            </a:prstGeom>
            <a:solidFill>
              <a:srgbClr val="FFCC00"/>
            </a:solidFill>
            <a:ln w="11176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1800"/>
            </a:p>
          </p:txBody>
        </p:sp>
        <p:sp>
          <p:nvSpPr>
            <p:cNvPr id="220" name="Text Box 99"/>
            <p:cNvSpPr txBox="1">
              <a:spLocks noChangeArrowheads="1"/>
            </p:cNvSpPr>
            <p:nvPr/>
          </p:nvSpPr>
          <p:spPr bwMode="auto">
            <a:xfrm>
              <a:off x="1593850" y="1681163"/>
              <a:ext cx="3048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000">
                  <a:solidFill>
                    <a:srgbClr val="FF0000"/>
                  </a:solidFill>
                  <a:latin typeface="Times New Roman" charset="0"/>
                </a:rPr>
                <a:t>1</a:t>
              </a:r>
            </a:p>
          </p:txBody>
        </p:sp>
        <p:sp>
          <p:nvSpPr>
            <p:cNvPr id="221" name="Text Box 100"/>
            <p:cNvSpPr txBox="1">
              <a:spLocks noChangeArrowheads="1"/>
            </p:cNvSpPr>
            <p:nvPr/>
          </p:nvSpPr>
          <p:spPr bwMode="auto">
            <a:xfrm>
              <a:off x="3651250" y="1681163"/>
              <a:ext cx="3048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000">
                  <a:solidFill>
                    <a:srgbClr val="FF0000"/>
                  </a:solidFill>
                  <a:latin typeface="Times New Roman" charset="0"/>
                </a:rPr>
                <a:t>2</a:t>
              </a:r>
            </a:p>
          </p:txBody>
        </p:sp>
        <p:sp>
          <p:nvSpPr>
            <p:cNvPr id="222" name="Text Box 101"/>
            <p:cNvSpPr txBox="1">
              <a:spLocks noChangeArrowheads="1"/>
            </p:cNvSpPr>
            <p:nvPr/>
          </p:nvSpPr>
          <p:spPr bwMode="auto">
            <a:xfrm>
              <a:off x="3346450" y="2671763"/>
              <a:ext cx="3048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000">
                  <a:solidFill>
                    <a:srgbClr val="FF0000"/>
                  </a:solidFill>
                  <a:latin typeface="Times New Roman" charset="0"/>
                </a:rPr>
                <a:t>6</a:t>
              </a:r>
            </a:p>
          </p:txBody>
        </p:sp>
        <p:sp>
          <p:nvSpPr>
            <p:cNvPr id="223" name="Text Box 102"/>
            <p:cNvSpPr txBox="1">
              <a:spLocks noChangeArrowheads="1"/>
            </p:cNvSpPr>
            <p:nvPr/>
          </p:nvSpPr>
          <p:spPr bwMode="auto">
            <a:xfrm>
              <a:off x="1670050" y="4043363"/>
              <a:ext cx="3048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000">
                  <a:solidFill>
                    <a:srgbClr val="FF0000"/>
                  </a:solidFill>
                  <a:latin typeface="Times New Roman" charset="0"/>
                </a:rPr>
                <a:t>4</a:t>
              </a:r>
            </a:p>
          </p:txBody>
        </p:sp>
        <p:sp>
          <p:nvSpPr>
            <p:cNvPr id="224" name="Text Box 105"/>
            <p:cNvSpPr txBox="1">
              <a:spLocks noChangeArrowheads="1"/>
            </p:cNvSpPr>
            <p:nvPr/>
          </p:nvSpPr>
          <p:spPr bwMode="auto">
            <a:xfrm>
              <a:off x="3651250" y="3967163"/>
              <a:ext cx="3048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000">
                  <a:solidFill>
                    <a:srgbClr val="0000CC"/>
                  </a:solidFill>
                  <a:latin typeface="Times New Roman" charset="0"/>
                </a:rPr>
                <a:t>9</a:t>
              </a:r>
            </a:p>
          </p:txBody>
        </p:sp>
        <p:sp>
          <p:nvSpPr>
            <p:cNvPr id="225" name="Text Box 106"/>
            <p:cNvSpPr txBox="1">
              <a:spLocks noChangeArrowheads="1"/>
            </p:cNvSpPr>
            <p:nvPr/>
          </p:nvSpPr>
          <p:spPr bwMode="auto">
            <a:xfrm>
              <a:off x="679450" y="2976563"/>
              <a:ext cx="4572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000">
                  <a:solidFill>
                    <a:srgbClr val="FF0000"/>
                  </a:solidFill>
                  <a:latin typeface="Times New Roman" charset="0"/>
                </a:rPr>
                <a:t>6</a:t>
              </a:r>
            </a:p>
          </p:txBody>
        </p:sp>
        <p:sp>
          <p:nvSpPr>
            <p:cNvPr id="226" name="Oval 108"/>
            <p:cNvSpPr>
              <a:spLocks noChangeArrowheads="1"/>
            </p:cNvSpPr>
            <p:nvPr/>
          </p:nvSpPr>
          <p:spPr bwMode="auto">
            <a:xfrm>
              <a:off x="3422650" y="3738563"/>
              <a:ext cx="609600" cy="60960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1800"/>
            </a:p>
          </p:txBody>
        </p:sp>
      </p:grpSp>
    </p:spTree>
    <p:extLst>
      <p:ext uri="{BB962C8B-B14F-4D97-AF65-F5344CB8AC3E}">
        <p14:creationId xmlns:p14="http://schemas.microsoft.com/office/powerpoint/2010/main" val="16157271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28800"/>
            <a:ext cx="7772400" cy="461010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120000"/>
              </a:lnSpc>
            </a:pPr>
            <a:r>
              <a:rPr kumimoji="0" lang="zh-CN" altLang="en-US" sz="2600" b="1" dirty="0">
                <a:solidFill>
                  <a:srgbClr val="FF0000"/>
                </a:solidFill>
                <a:latin typeface="Times New Roman" charset="0"/>
              </a:rPr>
              <a:t>可终止性</a:t>
            </a:r>
            <a:endParaRPr kumimoji="0" lang="zh-CN" altLang="en-US" sz="2600" b="1" dirty="0">
              <a:latin typeface="Times New Roman" charset="0"/>
            </a:endParaRPr>
          </a:p>
          <a:p>
            <a:pPr lvl="1" eaLnBrk="1" hangingPunct="1">
              <a:lnSpc>
                <a:spcPct val="120000"/>
              </a:lnSpc>
            </a:pPr>
            <a:r>
              <a:rPr kumimoji="0" lang="zh-CN" altLang="en-US" sz="2200" b="1" dirty="0">
                <a:latin typeface="Times New Roman" charset="0"/>
              </a:rPr>
              <a:t>计数控制</a:t>
            </a:r>
            <a:endParaRPr kumimoji="0" lang="zh-CN" altLang="en-US" b="1" dirty="0">
              <a:latin typeface="Times New Roman" charset="0"/>
            </a:endParaRPr>
          </a:p>
          <a:p>
            <a:pPr eaLnBrk="1" hangingPunct="1">
              <a:lnSpc>
                <a:spcPct val="120000"/>
              </a:lnSpc>
            </a:pPr>
            <a:r>
              <a:rPr kumimoji="0" lang="zh-CN" altLang="en-US" sz="2600" b="1" dirty="0">
                <a:solidFill>
                  <a:srgbClr val="FF0000"/>
                </a:solidFill>
                <a:latin typeface="Times New Roman" charset="0"/>
              </a:rPr>
              <a:t>正确性</a:t>
            </a:r>
            <a:endParaRPr kumimoji="0" lang="en-US" altLang="zh-CN" sz="2600" b="1" dirty="0">
              <a:solidFill>
                <a:srgbClr val="FF0000"/>
              </a:solidFill>
              <a:latin typeface="Times New Roman" charset="0"/>
            </a:endParaRPr>
          </a:p>
          <a:p>
            <a:pPr eaLnBrk="1" hangingPunct="1">
              <a:lnSpc>
                <a:spcPct val="120000"/>
              </a:lnSpc>
              <a:buFont typeface="Wingdings" charset="2"/>
              <a:buNone/>
            </a:pPr>
            <a:r>
              <a:rPr kumimoji="0" lang="en-US" altLang="zh-CN" sz="2600" b="1" dirty="0">
                <a:solidFill>
                  <a:srgbClr val="FF0000"/>
                </a:solidFill>
                <a:latin typeface="Times New Roman" charset="0"/>
              </a:rPr>
              <a:t>     </a:t>
            </a:r>
            <a:r>
              <a:rPr kumimoji="0" lang="zh-CN" altLang="en-US" sz="2600" b="1" dirty="0">
                <a:latin typeface="Times New Roman" charset="0"/>
              </a:rPr>
              <a:t>需证明当算法终止时</a:t>
            </a:r>
          </a:p>
          <a:p>
            <a:pPr lvl="1" eaLnBrk="1" hangingPunct="1">
              <a:lnSpc>
                <a:spcPct val="120000"/>
              </a:lnSpc>
            </a:pPr>
            <a:r>
              <a:rPr kumimoji="0" lang="en-US" altLang="zh-CN" sz="2200" b="1" dirty="0">
                <a:latin typeface="Times New Roman" charset="0"/>
              </a:rPr>
              <a:t>L(</a:t>
            </a:r>
            <a:r>
              <a:rPr kumimoji="0" lang="en-US" altLang="zh-CN" sz="2200" b="1" i="1" dirty="0">
                <a:latin typeface="Times New Roman" charset="0"/>
              </a:rPr>
              <a:t>v</a:t>
            </a:r>
            <a:r>
              <a:rPr kumimoji="0" lang="en-US" altLang="zh-CN" sz="2200" b="1" dirty="0">
                <a:latin typeface="Times New Roman" charset="0"/>
              </a:rPr>
              <a:t>)=d(s, </a:t>
            </a:r>
            <a:r>
              <a:rPr kumimoji="0" lang="en-US" altLang="zh-CN" sz="2200" b="1" i="1" dirty="0">
                <a:latin typeface="Times New Roman" charset="0"/>
              </a:rPr>
              <a:t>v</a:t>
            </a:r>
            <a:r>
              <a:rPr kumimoji="0" lang="en-US" altLang="zh-CN" sz="2200" b="1" dirty="0">
                <a:latin typeface="Times New Roman" charset="0"/>
              </a:rPr>
              <a:t>)</a:t>
            </a:r>
            <a:r>
              <a:rPr kumimoji="0" lang="zh-CN" altLang="en-US" sz="2200" b="1" dirty="0">
                <a:latin typeface="Times New Roman" charset="0"/>
              </a:rPr>
              <a:t>对一切</a:t>
            </a:r>
            <a:r>
              <a:rPr kumimoji="0" lang="en-US" altLang="zh-CN" sz="2200" b="1" i="1" dirty="0">
                <a:latin typeface="Times New Roman" charset="0"/>
              </a:rPr>
              <a:t>v</a:t>
            </a:r>
            <a:r>
              <a:rPr kumimoji="0" lang="zh-CN" altLang="en-US" sz="2200" b="1" dirty="0">
                <a:latin typeface="Times New Roman" charset="0"/>
              </a:rPr>
              <a:t>成立。</a:t>
            </a:r>
          </a:p>
          <a:p>
            <a:pPr lvl="1" eaLnBrk="1" hangingPunct="1">
              <a:lnSpc>
                <a:spcPct val="120000"/>
              </a:lnSpc>
            </a:pPr>
            <a:r>
              <a:rPr kumimoji="0" lang="zh-CN" altLang="en-US" sz="2200" b="1" dirty="0">
                <a:latin typeface="Times New Roman" charset="0"/>
              </a:rPr>
              <a:t>由标记中的诸</a:t>
            </a:r>
            <a:r>
              <a:rPr kumimoji="0" lang="en-US" altLang="zh-CN" sz="2200" b="1" i="1" dirty="0" err="1">
                <a:latin typeface="Times New Roman" charset="0"/>
              </a:rPr>
              <a:t>u</a:t>
            </a:r>
            <a:r>
              <a:rPr kumimoji="0" lang="en-US" altLang="zh-CN" sz="2200" b="1" baseline="-25000" dirty="0" err="1">
                <a:latin typeface="Times New Roman" charset="0"/>
              </a:rPr>
              <a:t>i</a:t>
            </a:r>
            <a:r>
              <a:rPr kumimoji="0" lang="zh-CN" altLang="en-US" sz="2200" b="1" dirty="0">
                <a:latin typeface="Times New Roman" charset="0"/>
              </a:rPr>
              <a:t>确定的路径是一条最短路径</a:t>
            </a:r>
          </a:p>
          <a:p>
            <a:pPr eaLnBrk="1" hangingPunct="1">
              <a:lnSpc>
                <a:spcPct val="120000"/>
              </a:lnSpc>
              <a:buFont typeface="Wingdings" charset="2"/>
              <a:buNone/>
            </a:pPr>
            <a:r>
              <a:rPr kumimoji="0" lang="zh-CN" altLang="en-US" sz="2600" b="1" i="1" dirty="0">
                <a:solidFill>
                  <a:schemeClr val="tx2"/>
                </a:solidFill>
                <a:latin typeface="Times New Roman" charset="0"/>
              </a:rPr>
              <a:t>          </a:t>
            </a:r>
            <a:r>
              <a:rPr kumimoji="0" lang="en-US" altLang="zh-CN" sz="1900" b="1" dirty="0">
                <a:latin typeface="Times New Roman" charset="0"/>
              </a:rPr>
              <a:t>(</a:t>
            </a:r>
            <a:r>
              <a:rPr kumimoji="0" lang="zh-CN" altLang="en-US" sz="1900" b="1" dirty="0">
                <a:latin typeface="Times New Roman" charset="0"/>
              </a:rPr>
              <a:t>这里</a:t>
            </a:r>
            <a:r>
              <a:rPr kumimoji="0" lang="en-US" altLang="zh-CN" sz="1900" b="1" i="1" dirty="0">
                <a:latin typeface="Times New Roman" charset="0"/>
              </a:rPr>
              <a:t>d</a:t>
            </a:r>
            <a:r>
              <a:rPr kumimoji="0" lang="en-US" altLang="zh-CN" sz="1900" b="1" dirty="0">
                <a:latin typeface="Times New Roman" charset="0"/>
              </a:rPr>
              <a:t>(</a:t>
            </a:r>
            <a:r>
              <a:rPr kumimoji="0" lang="en-US" altLang="zh-CN" sz="1900" b="1" i="1" dirty="0" err="1">
                <a:latin typeface="Times New Roman" charset="0"/>
              </a:rPr>
              <a:t>s</a:t>
            </a:r>
            <a:r>
              <a:rPr kumimoji="0" lang="en-US" altLang="zh-CN" sz="1900" b="1" dirty="0" err="1">
                <a:latin typeface="Times New Roman" charset="0"/>
              </a:rPr>
              <a:t>,</a:t>
            </a:r>
            <a:r>
              <a:rPr kumimoji="0" lang="en-US" altLang="zh-CN" sz="1900" b="1" i="1" dirty="0" err="1">
                <a:latin typeface="Times New Roman" charset="0"/>
              </a:rPr>
              <a:t>v</a:t>
            </a:r>
            <a:r>
              <a:rPr kumimoji="0" lang="en-US" altLang="zh-CN" sz="1900" b="1" dirty="0">
                <a:latin typeface="Times New Roman" charset="0"/>
              </a:rPr>
              <a:t>)</a:t>
            </a:r>
            <a:r>
              <a:rPr kumimoji="0" lang="zh-CN" altLang="en-US" sz="1900" b="1" dirty="0">
                <a:latin typeface="Times New Roman" charset="0"/>
              </a:rPr>
              <a:t>是</a:t>
            </a:r>
            <a:r>
              <a:rPr kumimoji="0" lang="en-US" altLang="zh-CN" sz="1900" b="1" i="1" dirty="0">
                <a:latin typeface="Times New Roman" charset="0"/>
              </a:rPr>
              <a:t>s</a:t>
            </a:r>
            <a:r>
              <a:rPr kumimoji="0" lang="zh-CN" altLang="en-US" sz="1900" b="1" dirty="0">
                <a:latin typeface="Times New Roman" charset="0"/>
              </a:rPr>
              <a:t>到</a:t>
            </a:r>
            <a:r>
              <a:rPr kumimoji="0" lang="en-US" altLang="zh-CN" sz="1900" b="1" i="1" dirty="0">
                <a:latin typeface="Times New Roman" charset="0"/>
              </a:rPr>
              <a:t>v</a:t>
            </a:r>
            <a:r>
              <a:rPr kumimoji="0" lang="zh-CN" altLang="en-US" sz="1900" b="1" dirty="0">
                <a:latin typeface="Times New Roman" charset="0"/>
              </a:rPr>
              <a:t>的最短路径长度，即距离。</a:t>
            </a:r>
            <a:r>
              <a:rPr kumimoji="0" lang="en-US" altLang="zh-CN" sz="1900" b="1" dirty="0">
                <a:latin typeface="Times New Roman" charset="0"/>
              </a:rPr>
              <a:t>)</a:t>
            </a:r>
          </a:p>
          <a:p>
            <a:pPr eaLnBrk="1" hangingPunct="1">
              <a:lnSpc>
                <a:spcPct val="120000"/>
              </a:lnSpc>
            </a:pPr>
            <a:r>
              <a:rPr kumimoji="0" lang="zh-CN" altLang="en-US" sz="2600" b="1" dirty="0">
                <a:solidFill>
                  <a:srgbClr val="FF0000"/>
                </a:solidFill>
                <a:latin typeface="Times New Roman" charset="0"/>
              </a:rPr>
              <a:t>复杂性</a:t>
            </a:r>
            <a:endParaRPr kumimoji="0" lang="en-US" altLang="zh-CN" sz="2600" b="1" dirty="0">
              <a:solidFill>
                <a:srgbClr val="FF0000"/>
              </a:solidFill>
              <a:latin typeface="Times New Roman" charset="0"/>
            </a:endParaRPr>
          </a:p>
          <a:p>
            <a:pPr lvl="1" eaLnBrk="1" hangingPunct="1">
              <a:lnSpc>
                <a:spcPct val="120000"/>
              </a:lnSpc>
            </a:pPr>
            <a:r>
              <a:rPr kumimoji="0" lang="en-US" altLang="zh-CN" sz="2200" b="1" dirty="0">
                <a:latin typeface="Times New Roman" charset="0"/>
              </a:rPr>
              <a:t>O(n</a:t>
            </a:r>
            <a:r>
              <a:rPr kumimoji="0" lang="en-US" altLang="zh-CN" sz="2200" b="1" baseline="30000" dirty="0">
                <a:latin typeface="Times New Roman" charset="0"/>
              </a:rPr>
              <a:t>2</a:t>
            </a:r>
            <a:r>
              <a:rPr kumimoji="0" lang="en-US" altLang="zh-CN" sz="2200" b="1" dirty="0">
                <a:latin typeface="Times New Roman" charset="0"/>
              </a:rPr>
              <a:t>)</a:t>
            </a:r>
            <a:r>
              <a:rPr kumimoji="0" lang="zh-CN" altLang="en-US" sz="2200" b="1" dirty="0">
                <a:latin typeface="Times New Roman" charset="0"/>
              </a:rPr>
              <a:t>：每次迭代可能需要更新所有点（</a:t>
            </a:r>
            <a:r>
              <a:rPr kumimoji="0" lang="en-US" altLang="zh-CN" sz="2200" b="1" dirty="0">
                <a:latin typeface="Times New Roman" charset="0"/>
              </a:rPr>
              <a:t>S’</a:t>
            </a:r>
            <a:r>
              <a:rPr kumimoji="0" lang="zh-CN" altLang="en-US" sz="2200" b="1" dirty="0">
                <a:latin typeface="Times New Roman" charset="0"/>
              </a:rPr>
              <a:t>中的点）</a:t>
            </a:r>
            <a:endParaRPr kumimoji="0" lang="en-US" altLang="zh-CN" sz="2200" b="1" dirty="0">
              <a:latin typeface="Times New Roman" charset="0"/>
            </a:endParaRPr>
          </a:p>
          <a:p>
            <a:pPr lvl="1">
              <a:lnSpc>
                <a:spcPct val="120000"/>
              </a:lnSpc>
            </a:pPr>
            <a:r>
              <a:rPr lang="en-US" altLang="zh-CN" sz="2200" dirty="0">
                <a:latin typeface="Times New Roman" charset="0"/>
              </a:rPr>
              <a:t>O</a:t>
            </a:r>
            <a:r>
              <a:rPr lang="en-US" altLang="x-none" sz="2200" dirty="0">
                <a:latin typeface="+mn-ea"/>
              </a:rPr>
              <a:t>(|E| </a:t>
            </a:r>
            <a:r>
              <a:rPr lang="en-US" altLang="x-none" sz="2200" dirty="0" err="1">
                <a:latin typeface="+mn-ea"/>
              </a:rPr>
              <a:t>lg</a:t>
            </a:r>
            <a:r>
              <a:rPr lang="en-US" altLang="x-none" sz="2200" dirty="0">
                <a:latin typeface="+mn-ea"/>
              </a:rPr>
              <a:t> |V|)</a:t>
            </a:r>
            <a:r>
              <a:rPr lang="zh-CN" altLang="en-US" sz="2200" dirty="0">
                <a:latin typeface="+mn-ea"/>
              </a:rPr>
              <a:t>：通过</a:t>
            </a:r>
            <a:r>
              <a:rPr lang="en-US" altLang="zh-CN" sz="2200" dirty="0">
                <a:latin typeface="+mn-ea"/>
              </a:rPr>
              <a:t>binary heap</a:t>
            </a:r>
            <a:endParaRPr kumimoji="0" lang="en-US" altLang="zh-CN" b="1" dirty="0">
              <a:latin typeface="Times New Roman" charset="0"/>
            </a:endParaRPr>
          </a:p>
        </p:txBody>
      </p:sp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altLang="zh-CN" dirty="0" err="1">
                <a:latin typeface="Times New Roman" charset="0"/>
              </a:rPr>
              <a:t>Dijkstra</a:t>
            </a:r>
            <a:r>
              <a:rPr lang="zh-CN" altLang="en-US" dirty="0">
                <a:latin typeface="Times New Roman" charset="0"/>
              </a:rPr>
              <a:t>算法的</a:t>
            </a:r>
            <a:r>
              <a:rPr lang="zh-CN" altLang="en-US" dirty="0"/>
              <a:t>分析</a:t>
            </a:r>
          </a:p>
        </p:txBody>
      </p:sp>
    </p:spTree>
    <p:extLst>
      <p:ext uri="{BB962C8B-B14F-4D97-AF65-F5344CB8AC3E}">
        <p14:creationId xmlns:p14="http://schemas.microsoft.com/office/powerpoint/2010/main" val="7718638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8580" y="1587375"/>
            <a:ext cx="7986840" cy="4610100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latin typeface="Times New Roman" charset="0"/>
              </a:rPr>
              <a:t>本质是一个</a:t>
            </a:r>
            <a:r>
              <a:rPr lang="en-US" altLang="zh-CN" sz="2400" dirty="0">
                <a:latin typeface="Times New Roman" charset="0"/>
              </a:rPr>
              <a:t>greedy</a:t>
            </a:r>
            <a:r>
              <a:rPr lang="zh-CN" altLang="en-US" sz="2400" dirty="0">
                <a:latin typeface="Times New Roman" charset="0"/>
              </a:rPr>
              <a:t>算法：</a:t>
            </a:r>
            <a:endParaRPr lang="en-US" altLang="zh-CN" sz="2400" dirty="0">
              <a:latin typeface="Times New Roman" charset="0"/>
            </a:endParaRPr>
          </a:p>
          <a:p>
            <a:pPr lvl="1">
              <a:lnSpc>
                <a:spcPct val="120000"/>
              </a:lnSpc>
            </a:pPr>
            <a:r>
              <a:rPr lang="zh-CN" altLang="en-US" sz="2000" dirty="0">
                <a:latin typeface="Times New Roman" charset="0"/>
              </a:rPr>
              <a:t>每一步找当前的最优解，不会调整已经得到的结果</a:t>
            </a:r>
            <a:endParaRPr lang="en-US" altLang="zh-CN" sz="2000" dirty="0">
              <a:solidFill>
                <a:srgbClr val="FF0000"/>
              </a:solidFill>
              <a:latin typeface="Times New Roman" charset="0"/>
            </a:endParaRPr>
          </a:p>
          <a:p>
            <a:pPr lvl="1">
              <a:lnSpc>
                <a:spcPct val="120000"/>
              </a:lnSpc>
            </a:pPr>
            <a:r>
              <a:rPr kumimoji="0" lang="zh-CN" altLang="en-US" sz="2000" b="1" dirty="0">
                <a:latin typeface="Times New Roman" charset="0"/>
              </a:rPr>
              <a:t>但是</a:t>
            </a:r>
            <a:r>
              <a:rPr lang="zh-CN" altLang="en-US" sz="2000" dirty="0">
                <a:latin typeface="Times New Roman" charset="0"/>
              </a:rPr>
              <a:t>一般情况下</a:t>
            </a:r>
            <a:r>
              <a:rPr kumimoji="0" lang="en-US" altLang="zh-CN" sz="2000" b="1" dirty="0">
                <a:latin typeface="Times New Roman" charset="0"/>
              </a:rPr>
              <a:t>local</a:t>
            </a:r>
            <a:r>
              <a:rPr kumimoji="0" lang="zh-CN" altLang="en-US" sz="2000" b="1" dirty="0">
                <a:latin typeface="Times New Roman" charset="0"/>
              </a:rPr>
              <a:t>最优并不一定是</a:t>
            </a:r>
            <a:r>
              <a:rPr kumimoji="0" lang="en-US" altLang="zh-CN" sz="2000" b="1" dirty="0">
                <a:latin typeface="Times New Roman" charset="0"/>
              </a:rPr>
              <a:t>global</a:t>
            </a:r>
            <a:r>
              <a:rPr kumimoji="0" lang="zh-CN" altLang="en-US" sz="2000" b="1" dirty="0">
                <a:latin typeface="Times New Roman" charset="0"/>
              </a:rPr>
              <a:t>最优</a:t>
            </a:r>
            <a:endParaRPr kumimoji="0" lang="en-US" altLang="zh-CN" sz="2000" b="1" dirty="0">
              <a:latin typeface="Times New Roman" charset="0"/>
            </a:endParaRPr>
          </a:p>
          <a:p>
            <a:pPr>
              <a:lnSpc>
                <a:spcPct val="120000"/>
              </a:lnSpc>
            </a:pPr>
            <a:r>
              <a:rPr kumimoji="0" lang="zh-CN" altLang="en-US" sz="2400" b="1" dirty="0">
                <a:latin typeface="Times New Roman" charset="0"/>
              </a:rPr>
              <a:t>巧的是</a:t>
            </a:r>
            <a:r>
              <a:rPr lang="en-US" altLang="zh-CN" sz="2400" dirty="0" err="1">
                <a:latin typeface="Times New Roman" charset="0"/>
              </a:rPr>
              <a:t>Dijkstra</a:t>
            </a:r>
            <a:r>
              <a:rPr lang="zh-CN" altLang="en-US" sz="2400" dirty="0">
                <a:latin typeface="Times New Roman" charset="0"/>
              </a:rPr>
              <a:t>算法就是</a:t>
            </a:r>
            <a:r>
              <a:rPr lang="en-US" altLang="zh-CN" sz="2400" dirty="0">
                <a:latin typeface="Times New Roman" charset="0"/>
              </a:rPr>
              <a:t>global</a:t>
            </a:r>
            <a:r>
              <a:rPr lang="zh-CN" altLang="en-US" sz="2400" dirty="0">
                <a:latin typeface="Times New Roman" charset="0"/>
              </a:rPr>
              <a:t>最优</a:t>
            </a:r>
            <a:endParaRPr lang="en-US" altLang="zh-CN" sz="2400" dirty="0">
              <a:latin typeface="Times New Roman" charset="0"/>
            </a:endParaRPr>
          </a:p>
          <a:p>
            <a:pPr lvl="1">
              <a:lnSpc>
                <a:spcPct val="120000"/>
              </a:lnSpc>
            </a:pPr>
            <a:r>
              <a:rPr kumimoji="0" lang="zh-CN" altLang="en-US" sz="2000" b="1" dirty="0">
                <a:latin typeface="Times New Roman" charset="0"/>
              </a:rPr>
              <a:t>只需证明第</a:t>
            </a:r>
            <a:r>
              <a:rPr kumimoji="0" lang="en-US" altLang="zh-CN" sz="2000" b="1" dirty="0" err="1">
                <a:latin typeface="Times New Roman" charset="0"/>
              </a:rPr>
              <a:t>i</a:t>
            </a:r>
            <a:r>
              <a:rPr lang="zh-CN" altLang="en-US" sz="2000" dirty="0">
                <a:latin typeface="Times New Roman" charset="0"/>
              </a:rPr>
              <a:t>步</a:t>
            </a:r>
            <a:r>
              <a:rPr kumimoji="0" lang="zh-CN" altLang="en-US" sz="2000" b="1" dirty="0">
                <a:latin typeface="Times New Roman" charset="0"/>
              </a:rPr>
              <a:t>将</a:t>
            </a:r>
            <a:r>
              <a:rPr lang="en-US" altLang="zh-CN" sz="2000" dirty="0" err="1">
                <a:latin typeface="Times New Roman" charset="0"/>
              </a:rPr>
              <a:t>u</a:t>
            </a:r>
            <a:r>
              <a:rPr lang="en-US" altLang="zh-CN" sz="2000" baseline="-25000" dirty="0" err="1">
                <a:latin typeface="Times New Roman" charset="0"/>
              </a:rPr>
              <a:t>i</a:t>
            </a:r>
            <a:r>
              <a:rPr lang="en-US" altLang="zh-CN" sz="2000" baseline="-25000" dirty="0">
                <a:latin typeface="Times New Roman" charset="0"/>
              </a:rPr>
              <a:t> </a:t>
            </a:r>
            <a:r>
              <a:rPr kumimoji="0" lang="zh-CN" altLang="en-US" sz="2000" b="1" dirty="0">
                <a:latin typeface="Times New Roman" charset="0"/>
              </a:rPr>
              <a:t>标记为已知时，一定是</a:t>
            </a:r>
            <a:r>
              <a:rPr kumimoji="0" lang="en-US" altLang="zh-CN" sz="2000" b="1" dirty="0">
                <a:latin typeface="Times New Roman" charset="0"/>
              </a:rPr>
              <a:t>s</a:t>
            </a:r>
            <a:r>
              <a:rPr kumimoji="0" lang="zh-CN" altLang="en-US" sz="2000" b="1" dirty="0">
                <a:latin typeface="Times New Roman" charset="0"/>
              </a:rPr>
              <a:t>到</a:t>
            </a:r>
            <a:r>
              <a:rPr lang="en-US" altLang="zh-CN" sz="2000" dirty="0" err="1">
                <a:latin typeface="Times New Roman" charset="0"/>
              </a:rPr>
              <a:t>u</a:t>
            </a:r>
            <a:r>
              <a:rPr lang="en-US" altLang="zh-CN" sz="2000" baseline="-25000" dirty="0" err="1">
                <a:latin typeface="Times New Roman" charset="0"/>
              </a:rPr>
              <a:t>i</a:t>
            </a:r>
            <a:r>
              <a:rPr kumimoji="0" lang="zh-CN" altLang="en-US" sz="2000" b="1" dirty="0">
                <a:latin typeface="Times New Roman" charset="0"/>
              </a:rPr>
              <a:t>的</a:t>
            </a:r>
            <a:r>
              <a:rPr kumimoji="0" lang="en-US" altLang="zh-CN" sz="2000" b="1" dirty="0">
                <a:latin typeface="Times New Roman" charset="0"/>
              </a:rPr>
              <a:t>global</a:t>
            </a:r>
            <a:r>
              <a:rPr kumimoji="0" lang="zh-CN" altLang="en-US" sz="2000" b="1" dirty="0">
                <a:latin typeface="Times New Roman" charset="0"/>
              </a:rPr>
              <a:t>最优解</a:t>
            </a:r>
            <a:endParaRPr kumimoji="0" lang="en-US" altLang="zh-CN" sz="2000" b="1" dirty="0">
              <a:latin typeface="Times New Roman" charset="0"/>
            </a:endParaRPr>
          </a:p>
        </p:txBody>
      </p:sp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altLang="zh-CN" dirty="0" err="1">
                <a:latin typeface="Times New Roman" charset="0"/>
              </a:rPr>
              <a:t>Dijkstra</a:t>
            </a:r>
            <a:r>
              <a:rPr lang="zh-CN" altLang="en-US" dirty="0">
                <a:latin typeface="Times New Roman" charset="0"/>
              </a:rPr>
              <a:t>算法的</a:t>
            </a:r>
            <a:r>
              <a:rPr lang="zh-CN" altLang="en-US" dirty="0"/>
              <a:t>分析（正确性）</a:t>
            </a:r>
          </a:p>
        </p:txBody>
      </p:sp>
      <p:grpSp>
        <p:nvGrpSpPr>
          <p:cNvPr id="5" name="Group 7"/>
          <p:cNvGrpSpPr/>
          <p:nvPr/>
        </p:nvGrpSpPr>
        <p:grpSpPr>
          <a:xfrm>
            <a:off x="979206" y="4005064"/>
            <a:ext cx="7409218" cy="2312542"/>
            <a:chOff x="628971" y="778724"/>
            <a:chExt cx="7409218" cy="2312542"/>
          </a:xfrm>
        </p:grpSpPr>
        <p:grpSp>
          <p:nvGrpSpPr>
            <p:cNvPr id="6" name="Group 22"/>
            <p:cNvGrpSpPr>
              <a:grpSpLocks/>
            </p:cNvGrpSpPr>
            <p:nvPr>
              <p:custDataLst>
                <p:tags r:id="rId2"/>
              </p:custDataLst>
            </p:nvPr>
          </p:nvGrpSpPr>
          <p:grpSpPr bwMode="auto">
            <a:xfrm>
              <a:off x="628971" y="778724"/>
              <a:ext cx="7409218" cy="2312542"/>
              <a:chOff x="237668" y="3276600"/>
              <a:chExt cx="8440124" cy="2948551"/>
            </a:xfrm>
          </p:grpSpPr>
          <p:sp>
            <p:nvSpPr>
              <p:cNvPr id="8" name="AutoShape 2"/>
              <p:cNvSpPr>
                <a:spLocks noChangeArrowheads="1"/>
              </p:cNvSpPr>
              <p:nvPr>
                <p:custDataLst>
                  <p:tags r:id="rId3"/>
                </p:custDataLst>
              </p:nvPr>
            </p:nvSpPr>
            <p:spPr bwMode="auto">
              <a:xfrm>
                <a:off x="4648200" y="4180130"/>
                <a:ext cx="3254850" cy="1839668"/>
              </a:xfrm>
              <a:prstGeom prst="cloud">
                <a:avLst/>
              </a:prstGeom>
              <a:solidFill>
                <a:schemeClr val="accent2">
                  <a:alpha val="50195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zh-CN" altLang="en-US" sz="2000" b="1" dirty="0">
                    <a:latin typeface="+mn-ea"/>
                  </a:rPr>
                  <a:t>已知点的集合</a:t>
                </a:r>
                <a:r>
                  <a:rPr lang="en-US" altLang="zh-CN" sz="2000" b="1" dirty="0">
                    <a:latin typeface="+mn-ea"/>
                  </a:rPr>
                  <a:t>S</a:t>
                </a:r>
                <a:endParaRPr lang="en-US" sz="2000" b="1" dirty="0">
                  <a:latin typeface="+mn-ea"/>
                </a:endParaRPr>
              </a:p>
            </p:txBody>
          </p:sp>
          <p:sp>
            <p:nvSpPr>
              <p:cNvPr id="9" name="Oval 3"/>
              <p:cNvSpPr>
                <a:spLocks noChangeArrowheads="1"/>
              </p:cNvSpPr>
              <p:nvPr>
                <p:custDataLst>
                  <p:tags r:id="rId4"/>
                </p:custDataLst>
              </p:nvPr>
            </p:nvSpPr>
            <p:spPr bwMode="auto">
              <a:xfrm>
                <a:off x="6400800" y="5257800"/>
                <a:ext cx="228600" cy="228600"/>
              </a:xfrm>
              <a:prstGeom prst="ellipse">
                <a:avLst/>
              </a:prstGeom>
              <a:solidFill>
                <a:srgbClr val="008000"/>
              </a:solidFill>
              <a:ln w="952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2000"/>
              </a:p>
            </p:txBody>
          </p:sp>
          <p:sp>
            <p:nvSpPr>
              <p:cNvPr id="10" name="Oval 4"/>
              <p:cNvSpPr>
                <a:spLocks noChangeAspect="1" noChangeArrowheads="1"/>
              </p:cNvSpPr>
              <p:nvPr>
                <p:custDataLst>
                  <p:tags r:id="rId5"/>
                </p:custDataLst>
              </p:nvPr>
            </p:nvSpPr>
            <p:spPr bwMode="auto">
              <a:xfrm>
                <a:off x="4343400" y="3276600"/>
                <a:ext cx="381000" cy="3810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2000" dirty="0">
                    <a:latin typeface="Courier New" pitchFamily="49" charset="0"/>
                  </a:rPr>
                  <a:t>v</a:t>
                </a:r>
              </a:p>
            </p:txBody>
          </p:sp>
          <p:sp>
            <p:nvSpPr>
              <p:cNvPr id="11" name="Text Box 5"/>
              <p:cNvSpPr txBox="1">
                <a:spLocks noChangeArrowheads="1"/>
              </p:cNvSpPr>
              <p:nvPr>
                <p:custDataLst>
                  <p:tags r:id="rId6"/>
                </p:custDataLst>
              </p:nvPr>
            </p:nvSpPr>
            <p:spPr bwMode="auto">
              <a:xfrm>
                <a:off x="5005776" y="3282643"/>
                <a:ext cx="3489932" cy="5101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>
                  <a:defRPr/>
                </a:pPr>
                <a:r>
                  <a:rPr lang="zh-CN" altLang="en-US" sz="2000" b="1" dirty="0">
                    <a:solidFill>
                      <a:schemeClr val="accent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算法第</a:t>
                </a:r>
                <a:r>
                  <a:rPr lang="en-US" altLang="zh-CN" sz="2000" b="1" dirty="0" err="1">
                    <a:solidFill>
                      <a:schemeClr val="accent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</a:t>
                </a:r>
                <a:r>
                  <a:rPr lang="zh-CN" altLang="en-US" sz="2000" b="1" dirty="0">
                    <a:solidFill>
                      <a:schemeClr val="accent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步找出的最短路径</a:t>
                </a:r>
                <a:endParaRPr lang="en-US" sz="2000" b="1" dirty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2" name="AutoShape 6"/>
              <p:cNvCxnSpPr>
                <a:cxnSpLocks noChangeShapeType="1"/>
                <a:endCxn id="10" idx="5"/>
              </p:cNvCxnSpPr>
              <p:nvPr>
                <p:custDataLst>
                  <p:tags r:id="rId7"/>
                </p:custDataLst>
              </p:nvPr>
            </p:nvCxnSpPr>
            <p:spPr bwMode="auto">
              <a:xfrm flipH="1" flipV="1">
                <a:off x="4668838" y="3616325"/>
                <a:ext cx="817562" cy="60801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</p:cxnSp>
          <p:sp>
            <p:nvSpPr>
              <p:cNvPr id="13" name="Oval 8"/>
              <p:cNvSpPr>
                <a:spLocks noChangeAspect="1" noChangeArrowheads="1"/>
              </p:cNvSpPr>
              <p:nvPr>
                <p:custDataLst>
                  <p:tags r:id="rId8"/>
                </p:custDataLst>
              </p:nvPr>
            </p:nvSpPr>
            <p:spPr bwMode="auto">
              <a:xfrm>
                <a:off x="3505200" y="4724400"/>
                <a:ext cx="381000" cy="3810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2000" dirty="0">
                    <a:latin typeface="Courier New" pitchFamily="49" charset="0"/>
                  </a:rPr>
                  <a:t>w</a:t>
                </a:r>
              </a:p>
            </p:txBody>
          </p:sp>
          <p:cxnSp>
            <p:nvCxnSpPr>
              <p:cNvPr id="14" name="AutoShape 9"/>
              <p:cNvCxnSpPr>
                <a:cxnSpLocks noChangeShapeType="1"/>
                <a:endCxn id="13" idx="5"/>
              </p:cNvCxnSpPr>
              <p:nvPr>
                <p:custDataLst>
                  <p:tags r:id="rId9"/>
                </p:custDataLst>
              </p:nvPr>
            </p:nvCxnSpPr>
            <p:spPr bwMode="auto">
              <a:xfrm rot="5400000" flipH="1">
                <a:off x="4568972" y="4311037"/>
                <a:ext cx="968085" cy="2445222"/>
              </a:xfrm>
              <a:prstGeom prst="curvedConnector3">
                <a:avLst>
                  <a:gd name="adj1" fmla="val -30324"/>
                </a:avLst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</p:cxnSp>
          <p:cxnSp>
            <p:nvCxnSpPr>
              <p:cNvPr id="15" name="AutoShape 10"/>
              <p:cNvCxnSpPr>
                <a:cxnSpLocks noChangeShapeType="1"/>
                <a:stCxn id="13" idx="0"/>
                <a:endCxn id="16" idx="4"/>
              </p:cNvCxnSpPr>
              <p:nvPr>
                <p:custDataLst>
                  <p:tags r:id="rId10"/>
                </p:custDataLst>
              </p:nvPr>
            </p:nvCxnSpPr>
            <p:spPr bwMode="auto">
              <a:xfrm rot="16200000" flipV="1">
                <a:off x="2857500" y="3886200"/>
                <a:ext cx="914400" cy="762000"/>
              </a:xfrm>
              <a:prstGeom prst="curvedConnector3">
                <a:avLst>
                  <a:gd name="adj1" fmla="val 50000"/>
                </a:avLst>
              </a:prstGeom>
              <a:noFill/>
              <a:ln w="9525">
                <a:solidFill>
                  <a:schemeClr val="accent2"/>
                </a:solidFill>
                <a:prstDash val="dash"/>
                <a:round/>
                <a:headEnd/>
                <a:tailEnd type="triangle" w="med" len="med"/>
              </a:ln>
            </p:spPr>
          </p:cxnSp>
          <p:sp>
            <p:nvSpPr>
              <p:cNvPr id="16" name="Oval 11"/>
              <p:cNvSpPr>
                <a:spLocks noChangeAspect="1" noChangeArrowheads="1"/>
              </p:cNvSpPr>
              <p:nvPr>
                <p:custDataLst>
                  <p:tags r:id="rId11"/>
                </p:custDataLst>
              </p:nvPr>
            </p:nvSpPr>
            <p:spPr bwMode="auto">
              <a:xfrm>
                <a:off x="2743200" y="3429000"/>
                <a:ext cx="381000" cy="3810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 sz="2000">
                  <a:latin typeface="Courier New" pitchFamily="49" charset="0"/>
                </a:endParaRPr>
              </a:p>
            </p:txBody>
          </p:sp>
          <p:cxnSp>
            <p:nvCxnSpPr>
              <p:cNvPr id="17" name="AutoShape 12"/>
              <p:cNvCxnSpPr>
                <a:cxnSpLocks noChangeShapeType="1"/>
                <a:stCxn id="16" idx="6"/>
                <a:endCxn id="10" idx="2"/>
              </p:cNvCxnSpPr>
              <p:nvPr>
                <p:custDataLst>
                  <p:tags r:id="rId12"/>
                </p:custDataLst>
              </p:nvPr>
            </p:nvCxnSpPr>
            <p:spPr bwMode="auto">
              <a:xfrm flipV="1">
                <a:off x="3138488" y="3467100"/>
                <a:ext cx="1190625" cy="152400"/>
              </a:xfrm>
              <a:prstGeom prst="straightConnector1">
                <a:avLst/>
              </a:prstGeom>
              <a:noFill/>
              <a:ln w="9525">
                <a:solidFill>
                  <a:schemeClr val="accent2"/>
                </a:solidFill>
                <a:prstDash val="dash"/>
                <a:round/>
                <a:headEnd/>
                <a:tailEnd type="triangle" w="med" len="med"/>
              </a:ln>
            </p:spPr>
          </p:cxnSp>
          <p:sp>
            <p:nvSpPr>
              <p:cNvPr id="18" name="Text Box 13"/>
              <p:cNvSpPr txBox="1">
                <a:spLocks noChangeArrowheads="1"/>
              </p:cNvSpPr>
              <p:nvPr>
                <p:custDataLst>
                  <p:tags r:id="rId13"/>
                </p:custDataLst>
              </p:nvPr>
            </p:nvSpPr>
            <p:spPr bwMode="auto">
              <a:xfrm>
                <a:off x="237668" y="3754792"/>
                <a:ext cx="2005844" cy="8379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r>
                  <a:rPr lang="zh-CN" altLang="en-US" sz="2000" b="1" dirty="0">
                    <a:solidFill>
                      <a:schemeClr val="accent2"/>
                    </a:solidFill>
                    <a:latin typeface="+mn-ea"/>
                    <a:cs typeface="Arial" panose="020B0604020202020204" pitchFamily="34" charset="0"/>
                  </a:rPr>
                  <a:t>能否存在</a:t>
                </a:r>
                <a:r>
                  <a:rPr lang="en-US" altLang="zh-CN" sz="2000" b="1" dirty="0">
                    <a:solidFill>
                      <a:schemeClr val="accent2"/>
                    </a:solidFill>
                    <a:latin typeface="+mn-ea"/>
                    <a:cs typeface="Arial" panose="020B0604020202020204" pitchFamily="34" charset="0"/>
                  </a:rPr>
                  <a:t>s</a:t>
                </a:r>
                <a:r>
                  <a:rPr lang="zh-CN" altLang="en-US" sz="2000" b="1" dirty="0">
                    <a:solidFill>
                      <a:schemeClr val="accent2"/>
                    </a:solidFill>
                    <a:latin typeface="+mn-ea"/>
                    <a:cs typeface="Arial" panose="020B0604020202020204" pitchFamily="34" charset="0"/>
                  </a:rPr>
                  <a:t>到</a:t>
                </a:r>
                <a:r>
                  <a:rPr lang="en-US" altLang="zh-CN" sz="2000" b="1" dirty="0">
                    <a:solidFill>
                      <a:schemeClr val="accent2"/>
                    </a:solidFill>
                    <a:latin typeface="+mn-ea"/>
                    <a:cs typeface="Arial" panose="020B0604020202020204" pitchFamily="34" charset="0"/>
                  </a:rPr>
                  <a:t>v</a:t>
                </a:r>
                <a:r>
                  <a:rPr lang="zh-CN" altLang="en-US" sz="2000" b="1" dirty="0">
                    <a:solidFill>
                      <a:schemeClr val="accent2"/>
                    </a:solidFill>
                    <a:latin typeface="+mn-ea"/>
                    <a:cs typeface="Arial" panose="020B0604020202020204" pitchFamily="34" charset="0"/>
                  </a:rPr>
                  <a:t>更近的路径？</a:t>
                </a:r>
                <a:endParaRPr lang="en-US" sz="2000" b="1" dirty="0">
                  <a:solidFill>
                    <a:schemeClr val="accent2"/>
                  </a:solidFill>
                  <a:latin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9" name="Text Box 16"/>
              <p:cNvSpPr txBox="1">
                <a:spLocks noChangeArrowheads="1"/>
              </p:cNvSpPr>
              <p:nvPr>
                <p:custDataLst>
                  <p:tags r:id="rId14"/>
                </p:custDataLst>
              </p:nvPr>
            </p:nvSpPr>
            <p:spPr bwMode="auto">
              <a:xfrm>
                <a:off x="7315199" y="5715000"/>
                <a:ext cx="1362593" cy="5101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000" dirty="0">
                    <a:solidFill>
                      <a:srgbClr val="008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Source </a:t>
                </a:r>
                <a:r>
                  <a:rPr lang="en-US" altLang="zh-CN" sz="2000" dirty="0">
                    <a:solidFill>
                      <a:srgbClr val="008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</a:t>
                </a:r>
                <a:endParaRPr lang="en-US" sz="2000" dirty="0">
                  <a:solidFill>
                    <a:srgbClr val="008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20" name="AutoShape 17"/>
              <p:cNvCxnSpPr>
                <a:cxnSpLocks noChangeShapeType="1"/>
                <a:stCxn id="19" idx="1"/>
                <a:endCxn id="9" idx="4"/>
              </p:cNvCxnSpPr>
              <p:nvPr>
                <p:custDataLst>
                  <p:tags r:id="rId15"/>
                </p:custDataLst>
              </p:nvPr>
            </p:nvCxnSpPr>
            <p:spPr bwMode="auto">
              <a:xfrm rot="10800000">
                <a:off x="6515100" y="5486400"/>
                <a:ext cx="800099" cy="483676"/>
              </a:xfrm>
              <a:prstGeom prst="curvedConnector2">
                <a:avLst/>
              </a:prstGeom>
              <a:noFill/>
              <a:ln w="9525">
                <a:solidFill>
                  <a:srgbClr val="008000"/>
                </a:solidFill>
                <a:round/>
                <a:headEnd/>
                <a:tailEnd type="triangle" w="med" len="med"/>
              </a:ln>
            </p:spPr>
          </p:cxnSp>
        </p:grpSp>
        <p:cxnSp>
          <p:nvCxnSpPr>
            <p:cNvPr id="7" name="Straight Connector 6"/>
            <p:cNvCxnSpPr/>
            <p:nvPr/>
          </p:nvCxnSpPr>
          <p:spPr>
            <a:xfrm flipH="1">
              <a:off x="4941451" y="1197067"/>
              <a:ext cx="183705" cy="86533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TextBox 8"/>
          <p:cNvSpPr txBox="1"/>
          <p:nvPr/>
        </p:nvSpPr>
        <p:spPr>
          <a:xfrm>
            <a:off x="4851020" y="4440595"/>
            <a:ext cx="4122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000" baseline="-250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</a:p>
        </p:txBody>
      </p:sp>
      <p:sp>
        <p:nvSpPr>
          <p:cNvPr id="22" name="TextBox 26"/>
          <p:cNvSpPr txBox="1"/>
          <p:nvPr/>
        </p:nvSpPr>
        <p:spPr>
          <a:xfrm>
            <a:off x="4893794" y="6065929"/>
            <a:ext cx="4507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000" baseline="-25000" dirty="0" err="1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endParaRPr lang="en-US" sz="2000" baseline="-25000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 Box 13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51520" y="5460326"/>
            <a:ext cx="3707166" cy="1105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zh-CN" altLang="en-US" sz="2000" b="1" dirty="0">
                <a:solidFill>
                  <a:schemeClr val="accent2"/>
                </a:solidFill>
                <a:latin typeface="+mn-ea"/>
                <a:cs typeface="Arial" panose="020B0604020202020204" pitchFamily="34" charset="0"/>
              </a:rPr>
              <a:t>不能。因为存在就意味着有不在</a:t>
            </a:r>
            <a:r>
              <a:rPr lang="en-US" altLang="zh-CN" sz="2000" b="1" dirty="0">
                <a:solidFill>
                  <a:schemeClr val="accent2"/>
                </a:solidFill>
                <a:latin typeface="+mn-ea"/>
                <a:cs typeface="Arial" panose="020B0604020202020204" pitchFamily="34" charset="0"/>
              </a:rPr>
              <a:t>S</a:t>
            </a:r>
            <a:r>
              <a:rPr lang="zh-CN" altLang="en-US" sz="2000" b="1" dirty="0">
                <a:solidFill>
                  <a:schemeClr val="accent2"/>
                </a:solidFill>
                <a:latin typeface="+mn-ea"/>
                <a:cs typeface="Arial" panose="020B0604020202020204" pitchFamily="34" charset="0"/>
              </a:rPr>
              <a:t>中的点</a:t>
            </a:r>
            <a:r>
              <a:rPr lang="en-US" altLang="zh-CN" sz="2000" b="1" dirty="0">
                <a:solidFill>
                  <a:schemeClr val="accent2"/>
                </a:solidFill>
                <a:latin typeface="+mn-ea"/>
                <a:cs typeface="Arial" panose="020B0604020202020204" pitchFamily="34" charset="0"/>
              </a:rPr>
              <a:t>w</a:t>
            </a:r>
            <a:r>
              <a:rPr lang="zh-CN" altLang="en-US" sz="2000" b="1" dirty="0">
                <a:solidFill>
                  <a:schemeClr val="accent2"/>
                </a:solidFill>
                <a:latin typeface="+mn-ea"/>
                <a:cs typeface="Arial" panose="020B0604020202020204" pitchFamily="34" charset="0"/>
              </a:rPr>
              <a:t>。此时，</a:t>
            </a:r>
            <a:r>
              <a:rPr lang="en-US" altLang="zh-CN" sz="2000" b="1" dirty="0">
                <a:solidFill>
                  <a:schemeClr val="accent2"/>
                </a:solidFill>
                <a:latin typeface="+mn-ea"/>
                <a:cs typeface="Arial" panose="020B0604020202020204" pitchFamily="34" charset="0"/>
              </a:rPr>
              <a:t>s</a:t>
            </a:r>
            <a:r>
              <a:rPr lang="zh-CN" altLang="en-US" sz="2000" b="1" dirty="0">
                <a:solidFill>
                  <a:schemeClr val="accent2"/>
                </a:solidFill>
                <a:latin typeface="+mn-ea"/>
                <a:cs typeface="Arial" panose="020B0604020202020204" pitchFamily="34" charset="0"/>
              </a:rPr>
              <a:t>到</a:t>
            </a:r>
            <a:r>
              <a:rPr lang="en-US" altLang="zh-CN" sz="2000" b="1" dirty="0">
                <a:solidFill>
                  <a:schemeClr val="accent2"/>
                </a:solidFill>
                <a:latin typeface="+mn-ea"/>
                <a:cs typeface="Arial" panose="020B0604020202020204" pitchFamily="34" charset="0"/>
              </a:rPr>
              <a:t>w</a:t>
            </a:r>
            <a:r>
              <a:rPr lang="zh-CN" altLang="en-US" sz="2000" b="1" dirty="0">
                <a:solidFill>
                  <a:schemeClr val="accent2"/>
                </a:solidFill>
                <a:latin typeface="+mn-ea"/>
                <a:cs typeface="Arial" panose="020B0604020202020204" pitchFamily="34" charset="0"/>
              </a:rPr>
              <a:t>的距离一定小于</a:t>
            </a:r>
            <a:r>
              <a:rPr lang="en-US" altLang="zh-CN" sz="2000" b="1" dirty="0">
                <a:solidFill>
                  <a:schemeClr val="accent2"/>
                </a:solidFill>
                <a:latin typeface="+mn-ea"/>
                <a:cs typeface="Arial" panose="020B0604020202020204" pitchFamily="34" charset="0"/>
              </a:rPr>
              <a:t>s</a:t>
            </a:r>
            <a:r>
              <a:rPr lang="zh-CN" altLang="en-US" sz="2000" b="1" dirty="0">
                <a:solidFill>
                  <a:schemeClr val="accent2"/>
                </a:solidFill>
                <a:latin typeface="+mn-ea"/>
                <a:cs typeface="Arial" panose="020B0604020202020204" pitchFamily="34" charset="0"/>
              </a:rPr>
              <a:t>到</a:t>
            </a:r>
            <a:r>
              <a:rPr lang="en-US" altLang="zh-CN" sz="2000" b="1" dirty="0">
                <a:solidFill>
                  <a:schemeClr val="accent2"/>
                </a:solidFill>
                <a:latin typeface="+mn-ea"/>
                <a:cs typeface="Arial" panose="020B0604020202020204" pitchFamily="34" charset="0"/>
              </a:rPr>
              <a:t>v</a:t>
            </a:r>
            <a:r>
              <a:rPr lang="zh-CN" altLang="en-US" sz="2000" b="1" dirty="0">
                <a:solidFill>
                  <a:schemeClr val="accent2"/>
                </a:solidFill>
                <a:latin typeface="+mn-ea"/>
                <a:cs typeface="Arial" panose="020B0604020202020204" pitchFamily="34" charset="0"/>
              </a:rPr>
              <a:t>的距离，矛盾。</a:t>
            </a:r>
            <a:endParaRPr lang="en-US" altLang="zh-CN" sz="2000" b="1" dirty="0">
              <a:solidFill>
                <a:schemeClr val="accent2"/>
              </a:solidFill>
              <a:latin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94706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6875" y="1628800"/>
            <a:ext cx="5616575" cy="4537075"/>
          </a:xfrm>
        </p:spPr>
        <p:txBody>
          <a:bodyPr/>
          <a:lstStyle/>
          <a:p>
            <a:pPr eaLnBrk="1" hangingPunct="1">
              <a:spcBef>
                <a:spcPct val="40000"/>
              </a:spcBef>
            </a:pPr>
            <a:r>
              <a:rPr kumimoji="0" lang="zh-CN" altLang="en-US" b="1" dirty="0">
                <a:latin typeface="Times New Roman" charset="0"/>
              </a:rPr>
              <a:t>内容</a:t>
            </a:r>
            <a:r>
              <a:rPr kumimoji="0" lang="en-US" altLang="zh-CN" b="1" dirty="0">
                <a:latin typeface="Times New Roman" charset="0"/>
              </a:rPr>
              <a:t>1</a:t>
            </a:r>
            <a:r>
              <a:rPr kumimoji="0" lang="zh-CN" altLang="en-US" b="1" dirty="0">
                <a:latin typeface="Times New Roman" charset="0"/>
              </a:rPr>
              <a:t>：</a:t>
            </a:r>
            <a:r>
              <a:rPr kumimoji="0" lang="en-US" altLang="zh-CN" b="1" dirty="0" err="1">
                <a:latin typeface="Times New Roman" charset="0"/>
              </a:rPr>
              <a:t>Dijkstra</a:t>
            </a:r>
            <a:r>
              <a:rPr kumimoji="0" lang="zh-CN" altLang="en-US" b="1" dirty="0"/>
              <a:t>算法</a:t>
            </a:r>
            <a:endParaRPr kumimoji="0" lang="en-US" altLang="zh-CN" b="1" dirty="0"/>
          </a:p>
          <a:p>
            <a:pPr>
              <a:spcBef>
                <a:spcPct val="40000"/>
              </a:spcBef>
            </a:pPr>
            <a:r>
              <a:rPr lang="zh-CN" altLang="en-US" dirty="0">
                <a:solidFill>
                  <a:srgbClr val="FF0000"/>
                </a:solidFill>
                <a:latin typeface="Times New Roman" charset="0"/>
              </a:rPr>
              <a:t>内容</a:t>
            </a:r>
            <a:r>
              <a:rPr lang="en-US" altLang="zh-CN" dirty="0">
                <a:solidFill>
                  <a:srgbClr val="FF0000"/>
                </a:solidFill>
                <a:latin typeface="Times New Roman" charset="0"/>
              </a:rPr>
              <a:t>2</a:t>
            </a:r>
            <a:r>
              <a:rPr lang="zh-CN" altLang="en-US" dirty="0">
                <a:solidFill>
                  <a:srgbClr val="FF0000"/>
                </a:solidFill>
                <a:latin typeface="Times New Roman" charset="0"/>
              </a:rPr>
              <a:t>：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Floyd-</a:t>
            </a:r>
            <a:r>
              <a:rPr lang="en-US" altLang="zh-CN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Warshall</a:t>
            </a:r>
            <a:r>
              <a:rPr lang="zh-CN" altLang="en-US" dirty="0">
                <a:solidFill>
                  <a:srgbClr val="FF0000"/>
                </a:solidFill>
              </a:rPr>
              <a:t>算法</a:t>
            </a:r>
            <a:endParaRPr kumimoji="0" lang="en-US" altLang="zh-CN" b="1" dirty="0">
              <a:solidFill>
                <a:srgbClr val="FF0000"/>
              </a:solidFill>
            </a:endParaRPr>
          </a:p>
          <a:p>
            <a:pPr>
              <a:spcBef>
                <a:spcPct val="40000"/>
              </a:spcBef>
            </a:pPr>
            <a:r>
              <a:rPr lang="zh-CN" altLang="en-US" dirty="0">
                <a:latin typeface="Times New Roman" charset="0"/>
              </a:rPr>
              <a:t>内容</a:t>
            </a:r>
            <a:r>
              <a:rPr lang="en-US" altLang="zh-CN" dirty="0">
                <a:latin typeface="Times New Roman" charset="0"/>
              </a:rPr>
              <a:t>3</a:t>
            </a:r>
            <a:r>
              <a:rPr lang="zh-CN" altLang="en-US" dirty="0">
                <a:latin typeface="Times New Roman" charset="0"/>
              </a:rPr>
              <a:t>：旅行</a:t>
            </a:r>
            <a:r>
              <a:rPr kumimoji="0" lang="zh-CN" altLang="en-US" b="1" dirty="0">
                <a:latin typeface="Times New Roman" charset="0"/>
              </a:rPr>
              <a:t>商问题（</a:t>
            </a:r>
            <a:r>
              <a:rPr kumimoji="0" lang="en-US" altLang="zh-CN" b="1" dirty="0">
                <a:latin typeface="Times New Roman" charset="0"/>
              </a:rPr>
              <a:t>TSP</a:t>
            </a:r>
            <a:r>
              <a:rPr kumimoji="0" lang="zh-CN" altLang="en-US" b="1" dirty="0">
                <a:latin typeface="Times New Roman" charset="0"/>
              </a:rPr>
              <a:t>）</a:t>
            </a:r>
            <a:endParaRPr kumimoji="0" lang="en-US" altLang="zh-CN" b="1" dirty="0">
              <a:latin typeface="Times New Roman" charset="0"/>
            </a:endParaRPr>
          </a:p>
          <a:p>
            <a:pPr>
              <a:spcBef>
                <a:spcPct val="40000"/>
              </a:spcBef>
            </a:pPr>
            <a:r>
              <a:rPr lang="zh-CN" altLang="en-US" dirty="0">
                <a:latin typeface="Times New Roman" charset="0"/>
              </a:rPr>
              <a:t>内容</a:t>
            </a:r>
            <a:r>
              <a:rPr lang="en-US" altLang="zh-CN" dirty="0">
                <a:latin typeface="Times New Roman" charset="0"/>
              </a:rPr>
              <a:t>4</a:t>
            </a:r>
            <a:r>
              <a:rPr lang="zh-CN" altLang="en-US" dirty="0">
                <a:latin typeface="Times New Roman" charset="0"/>
              </a:rPr>
              <a:t>：最大流问题</a:t>
            </a:r>
            <a:r>
              <a:rPr lang="en-US" altLang="zh-CN" dirty="0">
                <a:latin typeface="Times New Roman" charset="0"/>
              </a:rPr>
              <a:t>*</a:t>
            </a:r>
            <a:endParaRPr lang="zh-CN" altLang="en-US" baseline="30000" dirty="0">
              <a:latin typeface="Times New Roman" charset="0"/>
            </a:endParaRPr>
          </a:p>
          <a:p>
            <a:pPr>
              <a:spcBef>
                <a:spcPct val="40000"/>
              </a:spcBef>
            </a:pPr>
            <a:endParaRPr kumimoji="0" lang="zh-CN" altLang="en-US" b="1" dirty="0">
              <a:latin typeface="Times New Roman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本节提要</a:t>
            </a:r>
          </a:p>
        </p:txBody>
      </p:sp>
    </p:spTree>
    <p:extLst>
      <p:ext uri="{BB962C8B-B14F-4D97-AF65-F5344CB8AC3E}">
        <p14:creationId xmlns:p14="http://schemas.microsoft.com/office/powerpoint/2010/main" val="33672549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求所有结点间的最短距离？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zh-CN" sz="2800" dirty="0" err="1">
                <a:latin typeface="+mn-ea"/>
              </a:rPr>
              <a:t>Dijkstra</a:t>
            </a:r>
            <a:r>
              <a:rPr kumimoji="1" lang="zh-CN" altLang="en-US" sz="2800" dirty="0">
                <a:latin typeface="+mn-ea"/>
              </a:rPr>
              <a:t>算法</a:t>
            </a:r>
            <a:endParaRPr lang="en-US" altLang="x-none" sz="2800" dirty="0">
              <a:latin typeface="+mn-ea"/>
            </a:endParaRPr>
          </a:p>
          <a:p>
            <a:pPr lvl="1"/>
            <a:r>
              <a:rPr lang="zh-CN" altLang="en-US" sz="2400" dirty="0">
                <a:latin typeface="+mn-ea"/>
              </a:rPr>
              <a:t>不能处理负边</a:t>
            </a:r>
            <a:endParaRPr lang="en-US" altLang="x-none" sz="2400" dirty="0">
              <a:latin typeface="+mn-ea"/>
            </a:endParaRPr>
          </a:p>
          <a:p>
            <a:pPr lvl="1"/>
            <a:r>
              <a:rPr lang="en-US" altLang="x-none" sz="2400" dirty="0">
                <a:latin typeface="+mn-ea"/>
              </a:rPr>
              <a:t>O(|V| |E| </a:t>
            </a:r>
            <a:r>
              <a:rPr lang="en-US" altLang="x-none" sz="2400" dirty="0" err="1">
                <a:latin typeface="+mn-ea"/>
              </a:rPr>
              <a:t>lg</a:t>
            </a:r>
            <a:r>
              <a:rPr lang="en-US" altLang="x-none" sz="2400" dirty="0">
                <a:latin typeface="+mn-ea"/>
              </a:rPr>
              <a:t> |V|) with binary heap</a:t>
            </a:r>
            <a:br>
              <a:rPr lang="en-US" altLang="x-none" sz="2400" dirty="0">
                <a:latin typeface="+mn-ea"/>
              </a:rPr>
            </a:br>
            <a:r>
              <a:rPr lang="en-US" altLang="x-none" sz="2400" dirty="0">
                <a:latin typeface="+mn-ea"/>
              </a:rPr>
              <a:t>— O(|V|</a:t>
            </a:r>
            <a:r>
              <a:rPr lang="en-US" altLang="x-none" sz="2400" baseline="30000" dirty="0">
                <a:latin typeface="+mn-ea"/>
              </a:rPr>
              <a:t>3</a:t>
            </a:r>
            <a:r>
              <a:rPr lang="en-US" altLang="x-none" sz="2400" dirty="0">
                <a:latin typeface="+mn-ea"/>
              </a:rPr>
              <a:t> </a:t>
            </a:r>
            <a:r>
              <a:rPr lang="en-US" altLang="x-none" sz="2400" dirty="0" err="1">
                <a:latin typeface="+mn-ea"/>
              </a:rPr>
              <a:t>lg</a:t>
            </a:r>
            <a:r>
              <a:rPr lang="en-US" altLang="x-none" sz="2400" dirty="0">
                <a:latin typeface="+mn-ea"/>
              </a:rPr>
              <a:t> |V|) if dense</a:t>
            </a:r>
            <a:endParaRPr kumimoji="1" lang="en-US" altLang="zh-CN" sz="2400" baseline="30000" dirty="0">
              <a:latin typeface="+mn-ea"/>
            </a:endParaRPr>
          </a:p>
          <a:p>
            <a:pPr lvl="1"/>
            <a:endParaRPr lang="en-US" altLang="zh-CN" dirty="0">
              <a:latin typeface="+mn-ea"/>
            </a:endParaRPr>
          </a:p>
          <a:p>
            <a:r>
              <a:rPr kumimoji="1" lang="en-US" altLang="zh-CN" sz="2800" dirty="0">
                <a:latin typeface="+mn-ea"/>
              </a:rPr>
              <a:t>Floyd-</a:t>
            </a:r>
            <a:r>
              <a:rPr kumimoji="1" lang="en-US" altLang="zh-CN" sz="2800" dirty="0" err="1">
                <a:latin typeface="+mn-ea"/>
              </a:rPr>
              <a:t>Warshall</a:t>
            </a:r>
            <a:r>
              <a:rPr kumimoji="1" lang="zh-CN" altLang="en-US" sz="2800" dirty="0">
                <a:latin typeface="+mn-ea"/>
              </a:rPr>
              <a:t> 算法</a:t>
            </a:r>
            <a:endParaRPr kumimoji="1" lang="en-US" altLang="zh-CN" sz="2800" baseline="30000" dirty="0">
              <a:latin typeface="+mn-ea"/>
            </a:endParaRPr>
          </a:p>
          <a:p>
            <a:pPr lvl="1"/>
            <a:r>
              <a:rPr kumimoji="1" lang="zh-CN" altLang="en-US" sz="2400" dirty="0">
                <a:latin typeface="+mn-ea"/>
              </a:rPr>
              <a:t>可以处理负边，只要没有负的回路</a:t>
            </a:r>
            <a:endParaRPr kumimoji="1" lang="en-US" altLang="zh-CN" sz="2400" dirty="0">
              <a:latin typeface="+mn-ea"/>
            </a:endParaRPr>
          </a:p>
          <a:p>
            <a:pPr lvl="1"/>
            <a:r>
              <a:rPr lang="en-US" altLang="x-none" sz="2400" dirty="0">
                <a:latin typeface="+mn-ea"/>
              </a:rPr>
              <a:t>O(|V|</a:t>
            </a:r>
            <a:r>
              <a:rPr lang="en-US" altLang="x-none" sz="2400" baseline="30000" dirty="0">
                <a:latin typeface="+mn-ea"/>
              </a:rPr>
              <a:t>3</a:t>
            </a:r>
            <a:r>
              <a:rPr lang="en-US" altLang="x-none" sz="2400" dirty="0">
                <a:latin typeface="+mn-ea"/>
              </a:rPr>
              <a:t>) </a:t>
            </a:r>
            <a:r>
              <a:rPr lang="zh-CN" altLang="en-US" sz="2400" dirty="0">
                <a:latin typeface="+mn-ea"/>
              </a:rPr>
              <a:t>，无需</a:t>
            </a:r>
            <a:r>
              <a:rPr lang="en-US" altLang="zh-CN" sz="2400" dirty="0">
                <a:latin typeface="+mn-ea"/>
              </a:rPr>
              <a:t>fancy</a:t>
            </a:r>
            <a:r>
              <a:rPr lang="zh-CN" altLang="en-US" sz="2400" dirty="0">
                <a:latin typeface="+mn-ea"/>
              </a:rPr>
              <a:t>的数据结构</a:t>
            </a:r>
            <a:endParaRPr kumimoji="1" lang="en-US" altLang="zh-CN" sz="2400" dirty="0">
              <a:latin typeface="+mn-ea"/>
            </a:endParaRPr>
          </a:p>
          <a:p>
            <a:pPr lvl="1"/>
            <a:r>
              <a:rPr kumimoji="1" lang="zh-CN" altLang="en-US" sz="2400" dirty="0">
                <a:latin typeface="+mn-ea"/>
              </a:rPr>
              <a:t>动态规划算法：存储并利用子问题的解</a:t>
            </a:r>
          </a:p>
        </p:txBody>
      </p:sp>
    </p:spTree>
    <p:extLst>
      <p:ext uri="{BB962C8B-B14F-4D97-AF65-F5344CB8AC3E}">
        <p14:creationId xmlns:p14="http://schemas.microsoft.com/office/powerpoint/2010/main" val="35322558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0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所有点队的最短路问题</a:t>
            </a:r>
            <a:endParaRPr lang="en-US" altLang="x-none" dirty="0"/>
          </a:p>
        </p:txBody>
      </p:sp>
      <p:sp>
        <p:nvSpPr>
          <p:cNvPr id="16209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1528" y="1700808"/>
            <a:ext cx="8351838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dirty="0">
                <a:latin typeface="Times New Roman" charset="0"/>
              </a:rPr>
              <a:t>输入：给定带权有向图 </a:t>
            </a:r>
            <a:r>
              <a:rPr lang="en-US" altLang="zh-CN" sz="2400" i="1" dirty="0">
                <a:latin typeface="Times New Roman" charset="0"/>
              </a:rPr>
              <a:t>G</a:t>
            </a:r>
            <a:r>
              <a:rPr lang="en-US" altLang="zh-CN" sz="2400" dirty="0">
                <a:latin typeface="Times New Roman" charset="0"/>
              </a:rPr>
              <a:t>(</a:t>
            </a:r>
            <a:r>
              <a:rPr lang="en-US" altLang="zh-CN" sz="2400" i="1" dirty="0">
                <a:latin typeface="Times New Roman" charset="0"/>
              </a:rPr>
              <a:t>V</a:t>
            </a:r>
            <a:r>
              <a:rPr lang="en-US" altLang="zh-CN" sz="2400" dirty="0">
                <a:latin typeface="Times New Roman" charset="0"/>
              </a:rPr>
              <a:t>, </a:t>
            </a:r>
            <a:r>
              <a:rPr lang="en-US" altLang="zh-CN" sz="2400" i="1" dirty="0">
                <a:latin typeface="Times New Roman" charset="0"/>
              </a:rPr>
              <a:t>E</a:t>
            </a:r>
            <a:r>
              <a:rPr lang="en-US" altLang="zh-CN" sz="2400" dirty="0">
                <a:latin typeface="Times New Roman" charset="0"/>
              </a:rPr>
              <a:t>, </a:t>
            </a:r>
            <a:r>
              <a:rPr lang="en-US" altLang="zh-CN" sz="2400" i="1" dirty="0">
                <a:latin typeface="Times New Roman" charset="0"/>
              </a:rPr>
              <a:t>W</a:t>
            </a:r>
            <a:r>
              <a:rPr lang="en-US" altLang="zh-CN" sz="2400" dirty="0">
                <a:latin typeface="Times New Roman" charset="0"/>
              </a:rPr>
              <a:t>)</a:t>
            </a:r>
            <a:r>
              <a:rPr lang="zh-CN" altLang="en-US" sz="2400" dirty="0">
                <a:latin typeface="Times New Roman" charset="0"/>
              </a:rPr>
              <a:t> 。</a:t>
            </a:r>
            <a:endParaRPr lang="en-US" altLang="zh-CN" sz="2400" dirty="0">
              <a:latin typeface="Times New Roman" charset="0"/>
            </a:endParaRPr>
          </a:p>
          <a:p>
            <a:pPr lvl="1">
              <a:spcBef>
                <a:spcPct val="50000"/>
              </a:spcBef>
            </a:pPr>
            <a:r>
              <a:rPr lang="en-US" altLang="zh-CN" sz="2100" dirty="0">
                <a:latin typeface="+mn-ea"/>
              </a:rPr>
              <a:t>W</a:t>
            </a:r>
            <a:r>
              <a:rPr lang="zh-CN" altLang="en-US" sz="2100" dirty="0">
                <a:latin typeface="+mn-ea"/>
              </a:rPr>
              <a:t>将边映射到一个实数</a:t>
            </a:r>
            <a:endParaRPr lang="en-US" altLang="zh-CN" sz="2100" dirty="0">
              <a:latin typeface="+mn-ea"/>
            </a:endParaRPr>
          </a:p>
          <a:p>
            <a:pPr lvl="1">
              <a:spcBef>
                <a:spcPct val="50000"/>
              </a:spcBef>
            </a:pPr>
            <a:r>
              <a:rPr lang="zh-CN" altLang="en-US" sz="2100" dirty="0">
                <a:latin typeface="+mn-ea"/>
              </a:rPr>
              <a:t>假设没有负回路（</a:t>
            </a:r>
            <a:r>
              <a:rPr lang="en-US" altLang="x-none" sz="2100" dirty="0">
                <a:latin typeface="+mn-ea"/>
              </a:rPr>
              <a:t>negative weight </a:t>
            </a:r>
            <a:r>
              <a:rPr lang="en-US" altLang="x-none" sz="2100" u="sng" dirty="0">
                <a:latin typeface="+mn-ea"/>
              </a:rPr>
              <a:t>cycles</a:t>
            </a:r>
            <a:r>
              <a:rPr lang="en-US" altLang="zh-CN" sz="2100" dirty="0">
                <a:latin typeface="Times New Roman" charset="0"/>
              </a:rPr>
              <a:t> )</a:t>
            </a:r>
            <a:r>
              <a:rPr lang="zh-CN" altLang="en-US" sz="2100" dirty="0">
                <a:latin typeface="Times New Roman" charset="0"/>
              </a:rPr>
              <a:t> </a:t>
            </a:r>
            <a:endParaRPr lang="en-US" altLang="x-none" sz="2100" dirty="0">
              <a:latin typeface="+mn-ea"/>
            </a:endParaRPr>
          </a:p>
          <a:p>
            <a:pPr>
              <a:spcBef>
                <a:spcPct val="50000"/>
              </a:spcBef>
            </a:pPr>
            <a:r>
              <a:rPr lang="zh-CN" altLang="en-US" sz="2400" dirty="0">
                <a:latin typeface="+mn-ea"/>
              </a:rPr>
              <a:t>输出</a:t>
            </a:r>
            <a:r>
              <a:rPr lang="en-US" altLang="x-none" sz="2400" dirty="0">
                <a:latin typeface="+mn-ea"/>
              </a:rPr>
              <a:t>: n × n</a:t>
            </a:r>
            <a:r>
              <a:rPr lang="zh-CN" altLang="en-US" sz="2400" dirty="0">
                <a:latin typeface="+mn-ea"/>
              </a:rPr>
              <a:t>矩阵包含了所有的最短距离</a:t>
            </a:r>
            <a:r>
              <a:rPr lang="en-US" altLang="x-none" sz="2400" dirty="0">
                <a:latin typeface="+mn-ea"/>
              </a:rPr>
              <a:t>δ(u, v).</a:t>
            </a:r>
          </a:p>
        </p:txBody>
      </p:sp>
    </p:spTree>
    <p:extLst>
      <p:ext uri="{BB962C8B-B14F-4D97-AF65-F5344CB8AC3E}">
        <p14:creationId xmlns:p14="http://schemas.microsoft.com/office/powerpoint/2010/main" val="32129759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611188" y="1773238"/>
            <a:ext cx="8353300" cy="4343400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ct val="30000"/>
              </a:spcBef>
            </a:pPr>
            <a:r>
              <a:rPr lang="zh-CN" altLang="en-US" b="1" dirty="0">
                <a:latin typeface="+mn-ea"/>
              </a:rPr>
              <a:t>内容</a:t>
            </a:r>
            <a:r>
              <a:rPr lang="en-US" altLang="zh-CN" b="1" dirty="0">
                <a:latin typeface="+mn-ea"/>
              </a:rPr>
              <a:t>1</a:t>
            </a:r>
            <a:r>
              <a:rPr lang="zh-CN" altLang="en-US" b="1" dirty="0">
                <a:latin typeface="+mn-ea"/>
              </a:rPr>
              <a:t>：欧拉图</a:t>
            </a:r>
          </a:p>
          <a:p>
            <a:pPr lvl="1">
              <a:spcBef>
                <a:spcPct val="30000"/>
              </a:spcBef>
            </a:pPr>
            <a:r>
              <a:rPr lang="zh-CN" altLang="en-US" b="1" dirty="0">
                <a:latin typeface="+mn-ea"/>
              </a:rPr>
              <a:t>什么是欧拉图：</a:t>
            </a:r>
            <a:r>
              <a:rPr lang="zh-CN" altLang="en-US" b="1" dirty="0">
                <a:solidFill>
                  <a:srgbClr val="2E2E99"/>
                </a:solidFill>
                <a:latin typeface="+mn-ea"/>
              </a:rPr>
              <a:t>含有欧拉回路</a:t>
            </a:r>
            <a:endParaRPr lang="en-US" altLang="zh-CN" b="1" dirty="0">
              <a:solidFill>
                <a:srgbClr val="2E2E99"/>
              </a:solidFill>
              <a:latin typeface="+mn-ea"/>
            </a:endParaRPr>
          </a:p>
          <a:p>
            <a:pPr lvl="1">
              <a:spcBef>
                <a:spcPct val="30000"/>
              </a:spcBef>
            </a:pPr>
            <a:r>
              <a:rPr lang="zh-CN" altLang="en-US" b="1" dirty="0">
                <a:latin typeface="+mn-ea"/>
              </a:rPr>
              <a:t>欧拉图的充要条件</a:t>
            </a:r>
            <a:r>
              <a:rPr lang="zh-CN" altLang="en-US" dirty="0">
                <a:latin typeface="+mn-ea"/>
              </a:rPr>
              <a:t>：</a:t>
            </a:r>
            <a:r>
              <a:rPr lang="zh-CN" altLang="en-US" dirty="0">
                <a:solidFill>
                  <a:srgbClr val="2E2E99"/>
                </a:solidFill>
                <a:latin typeface="+mn-ea"/>
              </a:rPr>
              <a:t>所有顶点度数为偶数</a:t>
            </a:r>
            <a:endParaRPr lang="zh-CN" altLang="en-US" b="1" dirty="0">
              <a:solidFill>
                <a:srgbClr val="2E2E99"/>
              </a:solidFill>
              <a:latin typeface="+mn-ea"/>
            </a:endParaRPr>
          </a:p>
          <a:p>
            <a:pPr lvl="1">
              <a:spcBef>
                <a:spcPct val="30000"/>
              </a:spcBef>
            </a:pPr>
            <a:r>
              <a:rPr lang="zh-CN" altLang="en-US" b="1" dirty="0">
                <a:latin typeface="+mn-ea"/>
              </a:rPr>
              <a:t>如何构造欧拉回路：</a:t>
            </a:r>
            <a:r>
              <a:rPr lang="en-US" altLang="zh-CN" b="1" dirty="0">
                <a:solidFill>
                  <a:srgbClr val="2E2E99"/>
                </a:solidFill>
                <a:latin typeface="+mn-ea"/>
              </a:rPr>
              <a:t>Fleury</a:t>
            </a:r>
            <a:r>
              <a:rPr lang="zh-CN" altLang="en-US" b="1" dirty="0">
                <a:solidFill>
                  <a:srgbClr val="2E2E99"/>
                </a:solidFill>
                <a:latin typeface="+mn-ea"/>
              </a:rPr>
              <a:t>算法</a:t>
            </a:r>
            <a:endParaRPr lang="en-US" altLang="zh-CN" b="1" dirty="0">
              <a:solidFill>
                <a:srgbClr val="2E2E99"/>
              </a:solidFill>
              <a:latin typeface="+mn-ea"/>
            </a:endParaRPr>
          </a:p>
          <a:p>
            <a:pPr>
              <a:spcBef>
                <a:spcPct val="30000"/>
              </a:spcBef>
            </a:pPr>
            <a:r>
              <a:rPr lang="zh-CN" altLang="en-US" b="1" dirty="0">
                <a:latin typeface="+mn-ea"/>
              </a:rPr>
              <a:t>内容</a:t>
            </a:r>
            <a:r>
              <a:rPr lang="en-US" altLang="zh-CN" b="1" dirty="0">
                <a:latin typeface="+mn-ea"/>
              </a:rPr>
              <a:t>2</a:t>
            </a:r>
            <a:r>
              <a:rPr lang="zh-CN" altLang="en-US" b="1" dirty="0">
                <a:latin typeface="+mn-ea"/>
              </a:rPr>
              <a:t>：哈密尔顿图</a:t>
            </a:r>
            <a:endParaRPr lang="en-US" altLang="zh-CN" b="1" dirty="0">
              <a:latin typeface="+mn-ea"/>
            </a:endParaRPr>
          </a:p>
          <a:p>
            <a:pPr lvl="1">
              <a:spcBef>
                <a:spcPct val="30000"/>
              </a:spcBef>
            </a:pPr>
            <a:r>
              <a:rPr lang="zh-CN" altLang="en-US" dirty="0">
                <a:latin typeface="+mn-ea"/>
              </a:rPr>
              <a:t>什么是汉密尔顿图：</a:t>
            </a:r>
            <a:r>
              <a:rPr lang="zh-CN" altLang="en-US" dirty="0">
                <a:solidFill>
                  <a:srgbClr val="2E2E99"/>
                </a:solidFill>
                <a:latin typeface="+mn-ea"/>
              </a:rPr>
              <a:t>含有汉密尔顿回路</a:t>
            </a:r>
            <a:endParaRPr lang="en-US" altLang="zh-CN" dirty="0">
              <a:solidFill>
                <a:srgbClr val="2E2E99"/>
              </a:solidFill>
              <a:latin typeface="+mn-ea"/>
            </a:endParaRPr>
          </a:p>
          <a:p>
            <a:pPr lvl="1">
              <a:spcBef>
                <a:spcPct val="30000"/>
              </a:spcBef>
            </a:pPr>
            <a:r>
              <a:rPr lang="zh-CN" altLang="en-US" b="1" dirty="0">
                <a:latin typeface="+mn-ea"/>
              </a:rPr>
              <a:t>哈密尔顿图的必要和充分条件：</a:t>
            </a:r>
            <a:endParaRPr lang="en-US" altLang="zh-CN" b="1" dirty="0">
              <a:latin typeface="+mn-ea"/>
            </a:endParaRPr>
          </a:p>
          <a:p>
            <a:pPr lvl="2">
              <a:spcBef>
                <a:spcPct val="30000"/>
              </a:spcBef>
            </a:pPr>
            <a:r>
              <a:rPr lang="zh-CN" altLang="en-US" sz="2200" dirty="0">
                <a:solidFill>
                  <a:srgbClr val="2E2E99"/>
                </a:solidFill>
                <a:latin typeface="Times New Roman" pitchFamily="18" charset="0"/>
                <a:cs typeface="Times New Roman" pitchFamily="18" charset="0"/>
              </a:rPr>
              <a:t>必要条件：</a:t>
            </a:r>
            <a:r>
              <a:rPr lang="en-US" altLang="zh-CN" sz="2200" dirty="0">
                <a:solidFill>
                  <a:srgbClr val="2E2E99"/>
                </a:solidFill>
                <a:latin typeface="Times New Roman" pitchFamily="18" charset="0"/>
                <a:cs typeface="Times New Roman" pitchFamily="18" charset="0"/>
              </a:rPr>
              <a:t>P(G-S)</a:t>
            </a:r>
            <a:r>
              <a:rPr lang="en-US" altLang="zh-CN" sz="2200" dirty="0">
                <a:solidFill>
                  <a:srgbClr val="2E2E99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</a:t>
            </a:r>
            <a:r>
              <a:rPr lang="en-US" altLang="zh-CN" sz="2200" dirty="0">
                <a:solidFill>
                  <a:srgbClr val="2E2E99"/>
                </a:solidFill>
                <a:latin typeface="Times New Roman" pitchFamily="18" charset="0"/>
                <a:cs typeface="Times New Roman" pitchFamily="18" charset="0"/>
              </a:rPr>
              <a:t> |S|</a:t>
            </a:r>
            <a:r>
              <a:rPr lang="zh-CN" altLang="en-US" sz="2200" dirty="0">
                <a:solidFill>
                  <a:srgbClr val="2E2E99"/>
                </a:solidFill>
                <a:latin typeface="Times New Roman" pitchFamily="18" charset="0"/>
                <a:cs typeface="Times New Roman" pitchFamily="18" charset="0"/>
              </a:rPr>
              <a:t>，只能用来判断一个图不是汉密尔顿图</a:t>
            </a:r>
            <a:endParaRPr lang="en-US" altLang="zh-CN" sz="2200" dirty="0">
              <a:solidFill>
                <a:srgbClr val="2E2E99"/>
              </a:solidFill>
              <a:latin typeface="Times New Roman" pitchFamily="18" charset="0"/>
              <a:cs typeface="Times New Roman" pitchFamily="18" charset="0"/>
            </a:endParaRPr>
          </a:p>
          <a:p>
            <a:pPr lvl="2">
              <a:spcBef>
                <a:spcPct val="30000"/>
              </a:spcBef>
            </a:pPr>
            <a:r>
              <a:rPr lang="zh-CN" altLang="en-US" sz="2200" b="1" dirty="0">
                <a:solidFill>
                  <a:srgbClr val="2E2E99"/>
                </a:solidFill>
                <a:latin typeface="+mn-ea"/>
              </a:rPr>
              <a:t>充分条件：</a:t>
            </a:r>
            <a:r>
              <a:rPr lang="en-US" altLang="zh-CN" sz="2200" b="1" dirty="0">
                <a:solidFill>
                  <a:srgbClr val="2E2E99"/>
                </a:solidFill>
                <a:latin typeface="+mn-ea"/>
              </a:rPr>
              <a:t>Ore</a:t>
            </a:r>
            <a:r>
              <a:rPr lang="zh-CN" altLang="en-US" sz="2200" b="1" dirty="0">
                <a:solidFill>
                  <a:srgbClr val="2E2E99"/>
                </a:solidFill>
                <a:latin typeface="+mn-ea"/>
              </a:rPr>
              <a:t>定理</a:t>
            </a:r>
            <a:r>
              <a:rPr lang="zh-CN" altLang="en-US" sz="2200" dirty="0">
                <a:solidFill>
                  <a:srgbClr val="2E2E99"/>
                </a:solidFill>
                <a:latin typeface="Times New Roman" pitchFamily="18" charset="0"/>
                <a:cs typeface="Times New Roman" pitchFamily="18" charset="0"/>
              </a:rPr>
              <a:t>，只能用来判断一个图是汉密尔顿图</a:t>
            </a:r>
            <a:endParaRPr lang="zh-CN" altLang="en-US" sz="2200" b="1" dirty="0">
              <a:solidFill>
                <a:srgbClr val="2E2E99"/>
              </a:solidFill>
              <a:latin typeface="+mn-ea"/>
            </a:endParaRPr>
          </a:p>
          <a:p>
            <a:pPr lvl="1">
              <a:spcBef>
                <a:spcPct val="30000"/>
              </a:spcBef>
            </a:pPr>
            <a:r>
              <a:rPr lang="zh-CN" altLang="en-US" b="1" dirty="0">
                <a:latin typeface="+mn-ea"/>
              </a:rPr>
              <a:t>哈密尔顿图</a:t>
            </a:r>
            <a:r>
              <a:rPr lang="zh-CN" altLang="en-US" dirty="0">
                <a:latin typeface="+mn-ea"/>
              </a:rPr>
              <a:t>有哪些</a:t>
            </a:r>
            <a:r>
              <a:rPr lang="zh-CN" altLang="en-US" b="1" dirty="0">
                <a:latin typeface="+mn-ea"/>
              </a:rPr>
              <a:t>应用</a:t>
            </a:r>
            <a:endParaRPr lang="zh-CN" altLang="en-US" b="1" dirty="0">
              <a:solidFill>
                <a:srgbClr val="2E2E99"/>
              </a:solidFill>
              <a:latin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上节回顾</a:t>
            </a:r>
          </a:p>
        </p:txBody>
      </p:sp>
    </p:spTree>
    <p:extLst>
      <p:ext uri="{BB962C8B-B14F-4D97-AF65-F5344CB8AC3E}">
        <p14:creationId xmlns:p14="http://schemas.microsoft.com/office/powerpoint/2010/main" val="3899493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6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 dirty="0"/>
              <a:t>Floyd-</a:t>
            </a:r>
            <a:r>
              <a:rPr lang="en-US" altLang="x-none" dirty="0" err="1"/>
              <a:t>Warshall</a:t>
            </a:r>
            <a:r>
              <a:rPr lang="zh-CN" altLang="en-US" dirty="0"/>
              <a:t>算法</a:t>
            </a:r>
            <a:endParaRPr lang="en-US" altLang="x-none" dirty="0"/>
          </a:p>
        </p:txBody>
      </p:sp>
      <p:sp>
        <p:nvSpPr>
          <p:cNvPr id="16076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2648" y="1700808"/>
            <a:ext cx="7772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>
              <a:spcBef>
                <a:spcPct val="50000"/>
              </a:spcBef>
            </a:pPr>
            <a:r>
              <a:rPr lang="zh-CN" altLang="en-US" dirty="0">
                <a:latin typeface="+mn-ea"/>
                <a:cs typeface="Arial" panose="020B0604020202020204" pitchFamily="34" charset="0"/>
              </a:rPr>
              <a:t>动态规划方法：</a:t>
            </a:r>
            <a:r>
              <a:rPr lang="en-US" altLang="x-none" dirty="0">
                <a:latin typeface="+mn-ea"/>
                <a:cs typeface="Arial" panose="020B0604020202020204" pitchFamily="34" charset="0"/>
              </a:rPr>
              <a:t>Use optimal substructure of shortest paths: </a:t>
            </a:r>
            <a:r>
              <a:rPr lang="en-US" altLang="x-none" i="1" dirty="0">
                <a:solidFill>
                  <a:schemeClr val="tx2"/>
                </a:solidFill>
                <a:latin typeface="+mn-ea"/>
                <a:cs typeface="Arial" panose="020B0604020202020204" pitchFamily="34" charset="0"/>
              </a:rPr>
              <a:t>Any </a:t>
            </a:r>
            <a:r>
              <a:rPr lang="en-US" altLang="x-none" i="1" dirty="0" err="1">
                <a:solidFill>
                  <a:schemeClr val="tx2"/>
                </a:solidFill>
                <a:latin typeface="+mn-ea"/>
                <a:cs typeface="Arial" panose="020B0604020202020204" pitchFamily="34" charset="0"/>
              </a:rPr>
              <a:t>subpath</a:t>
            </a:r>
            <a:r>
              <a:rPr lang="en-US" altLang="x-none" i="1" dirty="0">
                <a:solidFill>
                  <a:schemeClr val="tx2"/>
                </a:solidFill>
                <a:latin typeface="+mn-ea"/>
                <a:cs typeface="Arial" panose="020B0604020202020204" pitchFamily="34" charset="0"/>
              </a:rPr>
              <a:t> of a shortest path is a shortest path.</a:t>
            </a:r>
          </a:p>
          <a:p>
            <a:pPr>
              <a:spcBef>
                <a:spcPct val="50000"/>
              </a:spcBef>
            </a:pPr>
            <a:r>
              <a:rPr lang="zh-CN" altLang="en-US" dirty="0">
                <a:latin typeface="+mn-ea"/>
                <a:cs typeface="Arial" panose="020B0604020202020204" pitchFamily="34" charset="0"/>
              </a:rPr>
              <a:t>构建一个三维矩阵</a:t>
            </a:r>
            <a:r>
              <a:rPr lang="en-US" altLang="x-none" dirty="0">
                <a:latin typeface="+mn-ea"/>
                <a:cs typeface="Arial" panose="020B0604020202020204" pitchFamily="34" charset="0"/>
              </a:rPr>
              <a:t>:</a:t>
            </a:r>
          </a:p>
          <a:p>
            <a:pPr lvl="1">
              <a:spcBef>
                <a:spcPct val="50000"/>
              </a:spcBef>
            </a:pPr>
            <a:r>
              <a:rPr lang="zh-CN" altLang="en-US" dirty="0">
                <a:latin typeface="+mn-ea"/>
                <a:cs typeface="Arial" panose="020B0604020202020204" pitchFamily="34" charset="0"/>
              </a:rPr>
              <a:t>定义</a:t>
            </a:r>
            <a:r>
              <a:rPr lang="en-US" altLang="x-none" dirty="0" err="1">
                <a:latin typeface="+mn-ea"/>
                <a:cs typeface="Arial" panose="020B0604020202020204" pitchFamily="34" charset="0"/>
              </a:rPr>
              <a:t>d</a:t>
            </a:r>
            <a:r>
              <a:rPr lang="en-US" altLang="x-none" baseline="-25000" dirty="0" err="1">
                <a:latin typeface="+mn-ea"/>
                <a:cs typeface="Arial" panose="020B0604020202020204" pitchFamily="34" charset="0"/>
              </a:rPr>
              <a:t>ij</a:t>
            </a:r>
            <a:r>
              <a:rPr lang="en-US" altLang="x-none" baseline="30000" dirty="0">
                <a:latin typeface="+mn-ea"/>
                <a:cs typeface="Arial" panose="020B0604020202020204" pitchFamily="34" charset="0"/>
              </a:rPr>
              <a:t>(k)</a:t>
            </a:r>
            <a:r>
              <a:rPr lang="zh-CN" altLang="en-US" dirty="0">
                <a:latin typeface="+mn-ea"/>
                <a:cs typeface="Arial" panose="020B0604020202020204" pitchFamily="34" charset="0"/>
              </a:rPr>
              <a:t>：中间节点在</a:t>
            </a:r>
            <a:r>
              <a:rPr lang="en-US" altLang="x-none" dirty="0">
                <a:latin typeface="+mn-ea"/>
                <a:cs typeface="Arial" panose="020B0604020202020204" pitchFamily="34" charset="0"/>
              </a:rPr>
              <a:t>{1,2, …, k}</a:t>
            </a:r>
            <a:r>
              <a:rPr lang="zh-CN" altLang="en-US" dirty="0">
                <a:latin typeface="+mn-ea"/>
                <a:cs typeface="Arial" panose="020B0604020202020204" pitchFamily="34" charset="0"/>
              </a:rPr>
              <a:t>中的从节点</a:t>
            </a:r>
            <a:r>
              <a:rPr lang="en-US" altLang="zh-CN" dirty="0" err="1">
                <a:latin typeface="+mn-ea"/>
                <a:cs typeface="Arial" panose="020B0604020202020204" pitchFamily="34" charset="0"/>
              </a:rPr>
              <a:t>i</a:t>
            </a:r>
            <a:r>
              <a:rPr lang="zh-CN" altLang="en-US" dirty="0">
                <a:latin typeface="+mn-ea"/>
                <a:cs typeface="Arial" panose="020B0604020202020204" pitchFamily="34" charset="0"/>
              </a:rPr>
              <a:t>到节点</a:t>
            </a:r>
            <a:r>
              <a:rPr lang="en-US" altLang="zh-CN" dirty="0">
                <a:latin typeface="+mn-ea"/>
                <a:cs typeface="Arial" panose="020B0604020202020204" pitchFamily="34" charset="0"/>
              </a:rPr>
              <a:t>j</a:t>
            </a:r>
            <a:r>
              <a:rPr lang="zh-CN" altLang="en-US" dirty="0">
                <a:latin typeface="+mn-ea"/>
                <a:cs typeface="Arial" panose="020B0604020202020204" pitchFamily="34" charset="0"/>
              </a:rPr>
              <a:t>的最短距离</a:t>
            </a:r>
            <a:endParaRPr lang="en-US" altLang="x-none" dirty="0">
              <a:latin typeface="+mn-ea"/>
              <a:cs typeface="Arial" panose="020B0604020202020204" pitchFamily="34" charset="0"/>
            </a:endParaRPr>
          </a:p>
          <a:p>
            <a:pPr lvl="1">
              <a:spcBef>
                <a:spcPct val="50000"/>
              </a:spcBef>
            </a:pPr>
            <a:r>
              <a:rPr lang="zh-CN" altLang="en-US" dirty="0">
                <a:latin typeface="+mn-ea"/>
                <a:cs typeface="Arial" panose="020B0604020202020204" pitchFamily="34" charset="0"/>
              </a:rPr>
              <a:t>最终目的是要计算</a:t>
            </a:r>
            <a:r>
              <a:rPr lang="en-US" altLang="x-none" dirty="0" err="1">
                <a:latin typeface="+mn-ea"/>
                <a:cs typeface="Arial" panose="020B0604020202020204" pitchFamily="34" charset="0"/>
              </a:rPr>
              <a:t>d</a:t>
            </a:r>
            <a:r>
              <a:rPr lang="en-US" altLang="x-none" baseline="-25000" dirty="0" err="1">
                <a:latin typeface="+mn-ea"/>
                <a:cs typeface="Arial" panose="020B0604020202020204" pitchFamily="34" charset="0"/>
              </a:rPr>
              <a:t>ij</a:t>
            </a:r>
            <a:r>
              <a:rPr lang="en-US" altLang="x-none" baseline="30000" dirty="0">
                <a:latin typeface="+mn-ea"/>
                <a:cs typeface="Arial" panose="020B0604020202020204" pitchFamily="34" charset="0"/>
              </a:rPr>
              <a:t>(n)</a:t>
            </a:r>
            <a:endParaRPr lang="en-US" altLang="x-none" dirty="0">
              <a:latin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0029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07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07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07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07683" grpId="0" uiExpand="1" build="p" bldLvl="2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752862"/>
            <a:ext cx="653415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60870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7302" y="3974937"/>
            <a:ext cx="2686698" cy="988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608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计算</a:t>
            </a:r>
            <a:r>
              <a:rPr lang="en-US" altLang="x-none" dirty="0" err="1"/>
              <a:t>d</a:t>
            </a:r>
            <a:r>
              <a:rPr lang="en-US" altLang="x-none" baseline="-25000" dirty="0" err="1"/>
              <a:t>ij</a:t>
            </a:r>
            <a:r>
              <a:rPr lang="en-US" altLang="x-none" baseline="30000" dirty="0"/>
              <a:t>(k)</a:t>
            </a:r>
            <a:endParaRPr lang="en-US" altLang="x-none" dirty="0"/>
          </a:p>
        </p:txBody>
      </p:sp>
      <p:sp>
        <p:nvSpPr>
          <p:cNvPr id="16087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3388" y="1562100"/>
            <a:ext cx="8332660" cy="28478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10000"/>
          </a:bodyPr>
          <a:lstStyle/>
          <a:p>
            <a:r>
              <a:rPr lang="zh-CN" altLang="en-US" dirty="0">
                <a:latin typeface="+mn-ea"/>
              </a:rPr>
              <a:t>当</a:t>
            </a:r>
            <a:r>
              <a:rPr lang="en-US" altLang="x-none" dirty="0">
                <a:latin typeface="+mn-ea"/>
              </a:rPr>
              <a:t>k=0: </a:t>
            </a:r>
            <a:r>
              <a:rPr lang="en-US" altLang="x-none" dirty="0" err="1">
                <a:latin typeface="+mn-ea"/>
              </a:rPr>
              <a:t>d</a:t>
            </a:r>
            <a:r>
              <a:rPr lang="en-US" altLang="x-none" baseline="-25000" dirty="0" err="1">
                <a:latin typeface="+mn-ea"/>
              </a:rPr>
              <a:t>ij</a:t>
            </a:r>
            <a:r>
              <a:rPr lang="en-US" altLang="x-none" baseline="30000" dirty="0">
                <a:latin typeface="+mn-ea"/>
              </a:rPr>
              <a:t>(0)</a:t>
            </a:r>
            <a:r>
              <a:rPr lang="en-US" altLang="x-none" dirty="0">
                <a:latin typeface="+mn-ea"/>
              </a:rPr>
              <a:t> = </a:t>
            </a:r>
            <a:r>
              <a:rPr lang="en-US" altLang="x-none" dirty="0" err="1">
                <a:latin typeface="+mn-ea"/>
              </a:rPr>
              <a:t>w</a:t>
            </a:r>
            <a:r>
              <a:rPr lang="en-US" altLang="x-none" baseline="-25000" dirty="0" err="1">
                <a:latin typeface="+mn-ea"/>
              </a:rPr>
              <a:t>ij</a:t>
            </a:r>
            <a:r>
              <a:rPr lang="en-US" altLang="x-none" dirty="0">
                <a:latin typeface="+mn-ea"/>
              </a:rPr>
              <a:t>. </a:t>
            </a:r>
          </a:p>
          <a:p>
            <a:r>
              <a:rPr lang="zh-CN" altLang="en-US" dirty="0">
                <a:latin typeface="+mn-ea"/>
              </a:rPr>
              <a:t>当</a:t>
            </a:r>
            <a:r>
              <a:rPr lang="en-US" altLang="x-none" dirty="0">
                <a:latin typeface="+mn-ea"/>
              </a:rPr>
              <a:t>k&gt;0:</a:t>
            </a:r>
            <a:r>
              <a:rPr lang="zh-CN" altLang="en-US" dirty="0">
                <a:latin typeface="+mn-ea"/>
              </a:rPr>
              <a:t>令</a:t>
            </a:r>
            <a:r>
              <a:rPr lang="en-US" altLang="x-none" dirty="0">
                <a:latin typeface="+mn-ea"/>
              </a:rPr>
              <a:t>p=&lt;v</a:t>
            </a:r>
            <a:r>
              <a:rPr lang="en-US" altLang="x-none" baseline="-25000" dirty="0">
                <a:latin typeface="+mn-ea"/>
              </a:rPr>
              <a:t>i</a:t>
            </a:r>
            <a:r>
              <a:rPr lang="en-US" altLang="x-none" dirty="0">
                <a:latin typeface="+mn-ea"/>
              </a:rPr>
              <a:t>, . . . , </a:t>
            </a:r>
            <a:r>
              <a:rPr lang="en-US" altLang="x-none" dirty="0" err="1">
                <a:latin typeface="+mn-ea"/>
              </a:rPr>
              <a:t>v</a:t>
            </a:r>
            <a:r>
              <a:rPr lang="en-US" altLang="x-none" baseline="-25000" dirty="0" err="1">
                <a:latin typeface="+mn-ea"/>
              </a:rPr>
              <a:t>j</a:t>
            </a:r>
            <a:r>
              <a:rPr lang="en-US" altLang="x-none" dirty="0">
                <a:latin typeface="+mn-ea"/>
              </a:rPr>
              <a:t>&gt;</a:t>
            </a:r>
            <a:r>
              <a:rPr lang="zh-CN" altLang="en-US" dirty="0">
                <a:latin typeface="+mn-ea"/>
              </a:rPr>
              <a:t>为从节点</a:t>
            </a:r>
            <a:r>
              <a:rPr lang="en-US" altLang="x-none" dirty="0" err="1">
                <a:latin typeface="+mn-ea"/>
              </a:rPr>
              <a:t>i</a:t>
            </a:r>
            <a:r>
              <a:rPr lang="zh-CN" altLang="en-US" dirty="0">
                <a:latin typeface="+mn-ea"/>
              </a:rPr>
              <a:t>到节点</a:t>
            </a:r>
            <a:r>
              <a:rPr lang="en-US" altLang="x-none" dirty="0">
                <a:latin typeface="+mn-ea"/>
              </a:rPr>
              <a:t>j</a:t>
            </a:r>
            <a:r>
              <a:rPr lang="zh-CN" altLang="en-US" dirty="0">
                <a:latin typeface="+mn-ea"/>
              </a:rPr>
              <a:t>的最短路径，其中间节点在</a:t>
            </a:r>
            <a:r>
              <a:rPr lang="en-US" altLang="x-none" dirty="0">
                <a:latin typeface="+mn-ea"/>
              </a:rPr>
              <a:t>{1,2, …, k}</a:t>
            </a:r>
            <a:r>
              <a:rPr lang="zh-CN" altLang="en-US" dirty="0">
                <a:latin typeface="+mn-ea"/>
              </a:rPr>
              <a:t>中</a:t>
            </a:r>
            <a:r>
              <a:rPr lang="en-US" altLang="x-none" dirty="0">
                <a:latin typeface="+mn-ea"/>
              </a:rPr>
              <a:t>. </a:t>
            </a:r>
          </a:p>
          <a:p>
            <a:pPr lvl="1"/>
            <a:r>
              <a:rPr lang="zh-CN" altLang="en-US" dirty="0">
                <a:latin typeface="+mn-ea"/>
              </a:rPr>
              <a:t>情况</a:t>
            </a:r>
            <a:r>
              <a:rPr lang="en-US" altLang="zh-CN" dirty="0">
                <a:latin typeface="+mn-ea"/>
              </a:rPr>
              <a:t>1</a:t>
            </a:r>
            <a:r>
              <a:rPr lang="zh-CN" altLang="en-US" dirty="0">
                <a:latin typeface="+mn-ea"/>
              </a:rPr>
              <a:t>：如果节点</a:t>
            </a:r>
            <a:r>
              <a:rPr lang="en-US" altLang="x-none" dirty="0">
                <a:latin typeface="+mn-ea"/>
              </a:rPr>
              <a:t>k</a:t>
            </a:r>
            <a:r>
              <a:rPr lang="zh-CN" altLang="en-US" dirty="0">
                <a:latin typeface="+mn-ea"/>
              </a:rPr>
              <a:t>不是中间节点，则所有中间节点在</a:t>
            </a:r>
            <a:r>
              <a:rPr lang="en-US" altLang="x-none" dirty="0">
                <a:latin typeface="+mn-ea"/>
              </a:rPr>
              <a:t>{1,2, …, k-1}</a:t>
            </a:r>
            <a:r>
              <a:rPr lang="zh-CN" altLang="en-US" dirty="0">
                <a:latin typeface="+mn-ea"/>
              </a:rPr>
              <a:t>中</a:t>
            </a:r>
            <a:r>
              <a:rPr lang="en-US" altLang="x-none" dirty="0">
                <a:latin typeface="+mn-ea"/>
              </a:rPr>
              <a:t>. </a:t>
            </a:r>
          </a:p>
          <a:p>
            <a:pPr lvl="1"/>
            <a:r>
              <a:rPr lang="zh-CN" altLang="en-US" dirty="0">
                <a:latin typeface="+mn-ea"/>
              </a:rPr>
              <a:t>情况</a:t>
            </a:r>
            <a:r>
              <a:rPr lang="en-US" altLang="zh-CN" dirty="0">
                <a:latin typeface="+mn-ea"/>
              </a:rPr>
              <a:t>2</a:t>
            </a:r>
            <a:r>
              <a:rPr lang="zh-CN" altLang="en-US" dirty="0">
                <a:latin typeface="+mn-ea"/>
              </a:rPr>
              <a:t>：如果节点</a:t>
            </a:r>
            <a:r>
              <a:rPr lang="en-US" altLang="x-none" dirty="0">
                <a:latin typeface="+mn-ea"/>
              </a:rPr>
              <a:t>k</a:t>
            </a:r>
            <a:r>
              <a:rPr lang="zh-CN" altLang="en-US" dirty="0">
                <a:latin typeface="+mn-ea"/>
              </a:rPr>
              <a:t>是中间节点，则</a:t>
            </a:r>
            <a:r>
              <a:rPr lang="en-US" altLang="x-none" dirty="0">
                <a:latin typeface="+mn-ea"/>
              </a:rPr>
              <a:t>p</a:t>
            </a:r>
            <a:r>
              <a:rPr lang="zh-CN" altLang="en-US" dirty="0">
                <a:latin typeface="+mn-ea"/>
              </a:rPr>
              <a:t>可以分解成两个最短路径，其中间节点均在</a:t>
            </a:r>
            <a:r>
              <a:rPr lang="en-US" altLang="x-none" dirty="0">
                <a:latin typeface="+mn-ea"/>
              </a:rPr>
              <a:t>{1,2, …, k-1}</a:t>
            </a:r>
            <a:r>
              <a:rPr lang="zh-CN" altLang="en-US" dirty="0">
                <a:latin typeface="+mn-ea"/>
              </a:rPr>
              <a:t>中</a:t>
            </a:r>
            <a:r>
              <a:rPr lang="en-US" altLang="x-none" dirty="0">
                <a:latin typeface="+mn-ea"/>
              </a:rPr>
              <a:t>. </a:t>
            </a:r>
            <a:endParaRPr lang="en-US" altLang="x-none" baseline="-25000" dirty="0">
              <a:latin typeface="+mn-ea"/>
            </a:endParaRPr>
          </a:p>
          <a:p>
            <a:endParaRPr lang="en-US" altLang="x-none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7453079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0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算法描述</a:t>
            </a:r>
            <a:endParaRPr lang="en-US" altLang="x-none" dirty="0"/>
          </a:p>
        </p:txBody>
      </p:sp>
      <p:sp>
        <p:nvSpPr>
          <p:cNvPr id="16107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941168"/>
            <a:ext cx="8458200" cy="165618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>
              <a:lnSpc>
                <a:spcPct val="90000"/>
              </a:lnSpc>
            </a:pPr>
            <a:r>
              <a:rPr lang="zh-CN" altLang="en-US" sz="2400" dirty="0"/>
              <a:t>时间复杂度：</a:t>
            </a:r>
            <a:r>
              <a:rPr lang="en-US" altLang="x-none" sz="2400" dirty="0"/>
              <a:t>O(n</a:t>
            </a:r>
            <a:r>
              <a:rPr lang="en-US" altLang="x-none" sz="2400" baseline="30000" dirty="0"/>
              <a:t>3</a:t>
            </a:r>
            <a:r>
              <a:rPr lang="en-US" altLang="x-none" sz="2400" dirty="0"/>
              <a:t>). </a:t>
            </a:r>
          </a:p>
          <a:p>
            <a:pPr>
              <a:lnSpc>
                <a:spcPct val="90000"/>
              </a:lnSpc>
            </a:pPr>
            <a:r>
              <a:rPr lang="zh-CN" altLang="en-US" sz="2400" dirty="0"/>
              <a:t>空间复杂度：</a:t>
            </a:r>
            <a:r>
              <a:rPr lang="en-US" altLang="x-none" sz="2400" dirty="0"/>
              <a:t>O(n</a:t>
            </a:r>
            <a:r>
              <a:rPr lang="en-US" altLang="x-none" sz="2400" baseline="30000" dirty="0"/>
              <a:t>2</a:t>
            </a:r>
            <a:r>
              <a:rPr lang="en-US" altLang="x-none" sz="2400" dirty="0"/>
              <a:t>) (if we drop the superscripts).</a:t>
            </a:r>
          </a:p>
        </p:txBody>
      </p:sp>
      <p:pic>
        <p:nvPicPr>
          <p:cNvPr id="161075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039" y="1691481"/>
            <a:ext cx="7896225" cy="307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92441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1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例</a:t>
            </a:r>
            <a:endParaRPr lang="en-US" altLang="x-none" dirty="0"/>
          </a:p>
        </p:txBody>
      </p:sp>
      <p:graphicFrame>
        <p:nvGraphicFramePr>
          <p:cNvPr id="1611779" name="Object 3"/>
          <p:cNvGraphicFramePr>
            <a:graphicFrameLocks noChangeAspect="1"/>
          </p:cNvGraphicFramePr>
          <p:nvPr/>
        </p:nvGraphicFramePr>
        <p:xfrm>
          <a:off x="825500" y="2986088"/>
          <a:ext cx="2647950" cy="2219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2" name="Picture Publisher Image" r:id="rId3" imgW="2647800" imgH="2219400" progId="PictPub.Image.8">
                  <p:embed/>
                </p:oleObj>
              </mc:Choice>
              <mc:Fallback>
                <p:oleObj name="Picture Publisher Image" r:id="rId3" imgW="2647800" imgH="2219400" progId="PictPub.Image.8">
                  <p:embed/>
                  <p:pic>
                    <p:nvPicPr>
                      <p:cNvPr id="1611779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5500" y="2986088"/>
                        <a:ext cx="2647950" cy="2219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11780" name="Object 4"/>
          <p:cNvGraphicFramePr>
            <a:graphicFrameLocks noChangeAspect="1"/>
          </p:cNvGraphicFramePr>
          <p:nvPr/>
        </p:nvGraphicFramePr>
        <p:xfrm>
          <a:off x="3751263" y="3224213"/>
          <a:ext cx="4745037" cy="198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3" name="Picture Publisher Image" r:id="rId5" imgW="2828880" imgH="1181160" progId="PictPub.Image.8">
                  <p:embed/>
                </p:oleObj>
              </mc:Choice>
              <mc:Fallback>
                <p:oleObj name="Picture Publisher Image" r:id="rId5" imgW="2828880" imgH="1181160" progId="PictPub.Image.8">
                  <p:embed/>
                  <p:pic>
                    <p:nvPicPr>
                      <p:cNvPr id="161178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51263" y="3224213"/>
                        <a:ext cx="4745037" cy="1981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611781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561728"/>
            <a:ext cx="653415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2249088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2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Step 1 </a:t>
            </a:r>
          </a:p>
        </p:txBody>
      </p:sp>
      <p:graphicFrame>
        <p:nvGraphicFramePr>
          <p:cNvPr id="1612804" name="Object 4"/>
          <p:cNvGraphicFramePr>
            <a:graphicFrameLocks noChangeAspect="1"/>
          </p:cNvGraphicFramePr>
          <p:nvPr/>
        </p:nvGraphicFramePr>
        <p:xfrm>
          <a:off x="3987800" y="2730500"/>
          <a:ext cx="4586288" cy="1914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4" name="Picture Publisher Image" r:id="rId3" imgW="2828880" imgH="1181160" progId="PictPub.Image.8">
                  <p:embed/>
                </p:oleObj>
              </mc:Choice>
              <mc:Fallback>
                <p:oleObj name="Picture Publisher Image" r:id="rId3" imgW="2828880" imgH="1181160" progId="PictPub.Image.8">
                  <p:embed/>
                  <p:pic>
                    <p:nvPicPr>
                      <p:cNvPr id="1612804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87800" y="2730500"/>
                        <a:ext cx="4586288" cy="1914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12805" name="Object 5"/>
          <p:cNvGraphicFramePr>
            <a:graphicFrameLocks noChangeAspect="1"/>
          </p:cNvGraphicFramePr>
          <p:nvPr/>
        </p:nvGraphicFramePr>
        <p:xfrm>
          <a:off x="3981450" y="4789488"/>
          <a:ext cx="4638675" cy="2068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5" name="Picture Publisher Image" r:id="rId5" imgW="2819520" imgH="1257480" progId="PictPub.Image.8">
                  <p:embed/>
                </p:oleObj>
              </mc:Choice>
              <mc:Fallback>
                <p:oleObj name="Picture Publisher Image" r:id="rId5" imgW="2819520" imgH="1257480" progId="PictPub.Image.8">
                  <p:embed/>
                  <p:pic>
                    <p:nvPicPr>
                      <p:cNvPr id="1612805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81450" y="4789488"/>
                        <a:ext cx="4638675" cy="2068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612806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561728"/>
            <a:ext cx="653415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graphicFrame>
        <p:nvGraphicFramePr>
          <p:cNvPr id="7" name="Object 3"/>
          <p:cNvGraphicFramePr>
            <a:graphicFrameLocks noChangeAspect="1"/>
          </p:cNvGraphicFramePr>
          <p:nvPr/>
        </p:nvGraphicFramePr>
        <p:xfrm>
          <a:off x="768350" y="3470275"/>
          <a:ext cx="3124200" cy="2617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6" name="Picture Publisher Image" r:id="rId8" imgW="2647800" imgH="2219400" progId="PictPub.Image.8">
                  <p:embed/>
                </p:oleObj>
              </mc:Choice>
              <mc:Fallback>
                <p:oleObj name="Picture Publisher Image" r:id="rId8" imgW="2647800" imgH="2219400" progId="PictPub.Image.8">
                  <p:embed/>
                  <p:pic>
                    <p:nvPicPr>
                      <p:cNvPr id="1613827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8350" y="3470275"/>
                        <a:ext cx="3124200" cy="2617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6413579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3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Step 2 </a:t>
            </a:r>
          </a:p>
        </p:txBody>
      </p:sp>
      <p:graphicFrame>
        <p:nvGraphicFramePr>
          <p:cNvPr id="1613827" name="Object 3"/>
          <p:cNvGraphicFramePr>
            <a:graphicFrameLocks noChangeAspect="1"/>
          </p:cNvGraphicFramePr>
          <p:nvPr/>
        </p:nvGraphicFramePr>
        <p:xfrm>
          <a:off x="768350" y="3470275"/>
          <a:ext cx="3124200" cy="2617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8" name="Picture Publisher Image" r:id="rId3" imgW="2647800" imgH="2219400" progId="PictPub.Image.8">
                  <p:embed/>
                </p:oleObj>
              </mc:Choice>
              <mc:Fallback>
                <p:oleObj name="Picture Publisher Image" r:id="rId3" imgW="2647800" imgH="2219400" progId="PictPub.Image.8">
                  <p:embed/>
                  <p:pic>
                    <p:nvPicPr>
                      <p:cNvPr id="1613827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8350" y="3470275"/>
                        <a:ext cx="3124200" cy="2617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1382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5681022"/>
              </p:ext>
            </p:extLst>
          </p:nvPr>
        </p:nvGraphicFramePr>
        <p:xfrm>
          <a:off x="4497388" y="4581128"/>
          <a:ext cx="4103687" cy="1912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9" name="Picture Publisher Image" r:id="rId5" imgW="2800440" imgH="1305000" progId="PictPub.Image.8">
                  <p:embed/>
                </p:oleObj>
              </mc:Choice>
              <mc:Fallback>
                <p:oleObj name="Picture Publisher Image" r:id="rId5" imgW="2800440" imgH="1305000" progId="PictPub.Image.8">
                  <p:embed/>
                  <p:pic>
                    <p:nvPicPr>
                      <p:cNvPr id="1613828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7388" y="4581128"/>
                        <a:ext cx="4103687" cy="19129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13829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807120"/>
              </p:ext>
            </p:extLst>
          </p:nvPr>
        </p:nvGraphicFramePr>
        <p:xfrm>
          <a:off x="4492625" y="2780928"/>
          <a:ext cx="4124325" cy="1839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0" name="Picture Publisher Image" r:id="rId7" imgW="2819520" imgH="1257480" progId="PictPub.Image.8">
                  <p:embed/>
                </p:oleObj>
              </mc:Choice>
              <mc:Fallback>
                <p:oleObj name="Picture Publisher Image" r:id="rId7" imgW="2819520" imgH="1257480" progId="PictPub.Image.8">
                  <p:embed/>
                  <p:pic>
                    <p:nvPicPr>
                      <p:cNvPr id="1613829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2625" y="2780928"/>
                        <a:ext cx="4124325" cy="1839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613830" name="Picture 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561728"/>
            <a:ext cx="653415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963338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4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Step 3 </a:t>
            </a:r>
          </a:p>
        </p:txBody>
      </p:sp>
      <p:graphicFrame>
        <p:nvGraphicFramePr>
          <p:cNvPr id="161485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1471124"/>
              </p:ext>
            </p:extLst>
          </p:nvPr>
        </p:nvGraphicFramePr>
        <p:xfrm>
          <a:off x="4565650" y="4581128"/>
          <a:ext cx="3962400" cy="1935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2" name="Picture Publisher Image" r:id="rId3" imgW="2847960" imgH="1390680" progId="PictPub.Image.8">
                  <p:embed/>
                </p:oleObj>
              </mc:Choice>
              <mc:Fallback>
                <p:oleObj name="Picture Publisher Image" r:id="rId3" imgW="2847960" imgH="1390680" progId="PictPub.Image.8">
                  <p:embed/>
                  <p:pic>
                    <p:nvPicPr>
                      <p:cNvPr id="1614852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65650" y="4581128"/>
                        <a:ext cx="3962400" cy="19351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14853" name="Object 5"/>
          <p:cNvGraphicFramePr>
            <a:graphicFrameLocks noChangeAspect="1"/>
          </p:cNvGraphicFramePr>
          <p:nvPr/>
        </p:nvGraphicFramePr>
        <p:xfrm>
          <a:off x="4589463" y="2814638"/>
          <a:ext cx="3943350" cy="1838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3" name="Picture Publisher Image" r:id="rId5" imgW="2800440" imgH="1305000" progId="PictPub.Image.8">
                  <p:embed/>
                </p:oleObj>
              </mc:Choice>
              <mc:Fallback>
                <p:oleObj name="Picture Publisher Image" r:id="rId5" imgW="2800440" imgH="1305000" progId="PictPub.Image.8">
                  <p:embed/>
                  <p:pic>
                    <p:nvPicPr>
                      <p:cNvPr id="1614853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89463" y="2814638"/>
                        <a:ext cx="3943350" cy="1838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614854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561728"/>
            <a:ext cx="653415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graphicFrame>
        <p:nvGraphicFramePr>
          <p:cNvPr id="7" name="Object 3"/>
          <p:cNvGraphicFramePr>
            <a:graphicFrameLocks noChangeAspect="1"/>
          </p:cNvGraphicFramePr>
          <p:nvPr/>
        </p:nvGraphicFramePr>
        <p:xfrm>
          <a:off x="768350" y="3470275"/>
          <a:ext cx="3124200" cy="2617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4" name="Picture Publisher Image" r:id="rId8" imgW="2647800" imgH="2219400" progId="PictPub.Image.8">
                  <p:embed/>
                </p:oleObj>
              </mc:Choice>
              <mc:Fallback>
                <p:oleObj name="Picture Publisher Image" r:id="rId8" imgW="2647800" imgH="2219400" progId="PictPub.Image.8">
                  <p:embed/>
                  <p:pic>
                    <p:nvPicPr>
                      <p:cNvPr id="1613827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8350" y="3470275"/>
                        <a:ext cx="3124200" cy="2617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060613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5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Step 4</a:t>
            </a:r>
          </a:p>
        </p:txBody>
      </p:sp>
      <p:graphicFrame>
        <p:nvGraphicFramePr>
          <p:cNvPr id="1615876" name="Object 4"/>
          <p:cNvGraphicFramePr>
            <a:graphicFrameLocks noChangeAspect="1"/>
          </p:cNvGraphicFramePr>
          <p:nvPr/>
        </p:nvGraphicFramePr>
        <p:xfrm>
          <a:off x="4427538" y="2727325"/>
          <a:ext cx="3944937" cy="1924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6" name="Picture Publisher Image" r:id="rId3" imgW="2847960" imgH="1390680" progId="PictPub.Image.8">
                  <p:embed/>
                </p:oleObj>
              </mc:Choice>
              <mc:Fallback>
                <p:oleObj name="Picture Publisher Image" r:id="rId3" imgW="2847960" imgH="1390680" progId="PictPub.Image.8">
                  <p:embed/>
                  <p:pic>
                    <p:nvPicPr>
                      <p:cNvPr id="1615876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7538" y="2727325"/>
                        <a:ext cx="3944937" cy="1924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15877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9276883"/>
              </p:ext>
            </p:extLst>
          </p:nvPr>
        </p:nvGraphicFramePr>
        <p:xfrm>
          <a:off x="4410075" y="4509120"/>
          <a:ext cx="3938588" cy="1987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7" name="Picture Publisher Image" r:id="rId5" imgW="2847960" imgH="1438200" progId="PictPub.Image.8">
                  <p:embed/>
                </p:oleObj>
              </mc:Choice>
              <mc:Fallback>
                <p:oleObj name="Picture Publisher Image" r:id="rId5" imgW="2847960" imgH="1438200" progId="PictPub.Image.8">
                  <p:embed/>
                  <p:pic>
                    <p:nvPicPr>
                      <p:cNvPr id="1615877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0075" y="4509120"/>
                        <a:ext cx="3938588" cy="1987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615878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556792"/>
            <a:ext cx="653415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graphicFrame>
        <p:nvGraphicFramePr>
          <p:cNvPr id="7" name="Object 3"/>
          <p:cNvGraphicFramePr>
            <a:graphicFrameLocks noChangeAspect="1"/>
          </p:cNvGraphicFramePr>
          <p:nvPr/>
        </p:nvGraphicFramePr>
        <p:xfrm>
          <a:off x="768350" y="3470275"/>
          <a:ext cx="3124200" cy="2617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8" name="Picture Publisher Image" r:id="rId8" imgW="2647800" imgH="2219400" progId="PictPub.Image.8">
                  <p:embed/>
                </p:oleObj>
              </mc:Choice>
              <mc:Fallback>
                <p:oleObj name="Picture Publisher Image" r:id="rId8" imgW="2647800" imgH="2219400" progId="PictPub.Image.8">
                  <p:embed/>
                  <p:pic>
                    <p:nvPicPr>
                      <p:cNvPr id="1613827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8350" y="3470275"/>
                        <a:ext cx="3124200" cy="2617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4994256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6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Step 5 </a:t>
            </a:r>
          </a:p>
        </p:txBody>
      </p:sp>
      <p:graphicFrame>
        <p:nvGraphicFramePr>
          <p:cNvPr id="161690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8277086"/>
              </p:ext>
            </p:extLst>
          </p:nvPr>
        </p:nvGraphicFramePr>
        <p:xfrm>
          <a:off x="4705350" y="4653136"/>
          <a:ext cx="3686175" cy="1547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50" name="Picture Publisher Image" r:id="rId3" imgW="2790720" imgH="1171440" progId="PictPub.Image.8">
                  <p:embed/>
                </p:oleObj>
              </mc:Choice>
              <mc:Fallback>
                <p:oleObj name="Picture Publisher Image" r:id="rId3" imgW="2790720" imgH="1171440" progId="PictPub.Image.8">
                  <p:embed/>
                  <p:pic>
                    <p:nvPicPr>
                      <p:cNvPr id="161690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05350" y="4653136"/>
                        <a:ext cx="3686175" cy="1547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16901" name="Object 5"/>
          <p:cNvGraphicFramePr>
            <a:graphicFrameLocks noChangeAspect="1"/>
          </p:cNvGraphicFramePr>
          <p:nvPr/>
        </p:nvGraphicFramePr>
        <p:xfrm>
          <a:off x="4697413" y="2914650"/>
          <a:ext cx="3659187" cy="1847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51" name="Picture Publisher Image" r:id="rId5" imgW="2847960" imgH="1438200" progId="PictPub.Image.8">
                  <p:embed/>
                </p:oleObj>
              </mc:Choice>
              <mc:Fallback>
                <p:oleObj name="Picture Publisher Image" r:id="rId5" imgW="2847960" imgH="1438200" progId="PictPub.Image.8">
                  <p:embed/>
                  <p:pic>
                    <p:nvPicPr>
                      <p:cNvPr id="1616901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97413" y="2914650"/>
                        <a:ext cx="3659187" cy="1847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616902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556792"/>
            <a:ext cx="653415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graphicFrame>
        <p:nvGraphicFramePr>
          <p:cNvPr id="7" name="Object 3"/>
          <p:cNvGraphicFramePr>
            <a:graphicFrameLocks noChangeAspect="1"/>
          </p:cNvGraphicFramePr>
          <p:nvPr/>
        </p:nvGraphicFramePr>
        <p:xfrm>
          <a:off x="768350" y="3470275"/>
          <a:ext cx="3124200" cy="2617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52" name="Picture Publisher Image" r:id="rId8" imgW="2647800" imgH="2219400" progId="PictPub.Image.8">
                  <p:embed/>
                </p:oleObj>
              </mc:Choice>
              <mc:Fallback>
                <p:oleObj name="Picture Publisher Image" r:id="rId8" imgW="2647800" imgH="2219400" progId="PictPub.Image.8">
                  <p:embed/>
                  <p:pic>
                    <p:nvPicPr>
                      <p:cNvPr id="1613827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8350" y="3470275"/>
                        <a:ext cx="3124200" cy="2617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5929543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6875" y="1628800"/>
            <a:ext cx="5616575" cy="4537075"/>
          </a:xfrm>
        </p:spPr>
        <p:txBody>
          <a:bodyPr/>
          <a:lstStyle/>
          <a:p>
            <a:pPr eaLnBrk="1" hangingPunct="1">
              <a:spcBef>
                <a:spcPct val="40000"/>
              </a:spcBef>
            </a:pPr>
            <a:r>
              <a:rPr kumimoji="0" lang="zh-CN" altLang="en-US" b="1" dirty="0">
                <a:latin typeface="Times New Roman" charset="0"/>
              </a:rPr>
              <a:t>内容</a:t>
            </a:r>
            <a:r>
              <a:rPr kumimoji="0" lang="en-US" altLang="zh-CN" b="1" dirty="0">
                <a:latin typeface="Times New Roman" charset="0"/>
              </a:rPr>
              <a:t>1</a:t>
            </a:r>
            <a:r>
              <a:rPr kumimoji="0" lang="zh-CN" altLang="en-US" b="1" dirty="0">
                <a:latin typeface="Times New Roman" charset="0"/>
              </a:rPr>
              <a:t>：</a:t>
            </a:r>
            <a:r>
              <a:rPr kumimoji="0" lang="en-US" altLang="zh-CN" b="1" dirty="0" err="1">
                <a:latin typeface="Times New Roman" charset="0"/>
              </a:rPr>
              <a:t>Dijkstra</a:t>
            </a:r>
            <a:r>
              <a:rPr kumimoji="0" lang="zh-CN" altLang="en-US" b="1" dirty="0"/>
              <a:t>算法</a:t>
            </a:r>
            <a:endParaRPr kumimoji="0" lang="en-US" altLang="zh-CN" b="1" dirty="0"/>
          </a:p>
          <a:p>
            <a:pPr>
              <a:spcBef>
                <a:spcPct val="40000"/>
              </a:spcBef>
            </a:pPr>
            <a:r>
              <a:rPr lang="zh-CN" altLang="en-US" dirty="0">
                <a:latin typeface="Times New Roman" charset="0"/>
              </a:rPr>
              <a:t>内容</a:t>
            </a:r>
            <a:r>
              <a:rPr lang="en-US" altLang="zh-CN" dirty="0">
                <a:latin typeface="Times New Roman" charset="0"/>
              </a:rPr>
              <a:t>2</a:t>
            </a:r>
            <a:r>
              <a:rPr lang="zh-CN" altLang="en-US" dirty="0">
                <a:latin typeface="Times New Roman" charset="0"/>
              </a:rPr>
              <a:t>：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Floyd-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Warshall</a:t>
            </a:r>
            <a:r>
              <a:rPr lang="zh-CN" altLang="en-US" dirty="0"/>
              <a:t>算法</a:t>
            </a:r>
            <a:endParaRPr kumimoji="0" lang="en-US" altLang="zh-CN" b="1" dirty="0"/>
          </a:p>
          <a:p>
            <a:pPr>
              <a:spcBef>
                <a:spcPct val="40000"/>
              </a:spcBef>
            </a:pPr>
            <a:r>
              <a:rPr lang="zh-CN" altLang="en-US" dirty="0">
                <a:solidFill>
                  <a:srgbClr val="FF0000"/>
                </a:solidFill>
                <a:latin typeface="Times New Roman" charset="0"/>
              </a:rPr>
              <a:t>内容</a:t>
            </a:r>
            <a:r>
              <a:rPr lang="en-US" altLang="zh-CN" dirty="0">
                <a:solidFill>
                  <a:srgbClr val="FF0000"/>
                </a:solidFill>
                <a:latin typeface="Times New Roman" charset="0"/>
              </a:rPr>
              <a:t>3</a:t>
            </a:r>
            <a:r>
              <a:rPr lang="zh-CN" altLang="en-US" dirty="0">
                <a:solidFill>
                  <a:srgbClr val="FF0000"/>
                </a:solidFill>
                <a:latin typeface="Times New Roman" charset="0"/>
              </a:rPr>
              <a:t>：旅行</a:t>
            </a:r>
            <a:r>
              <a:rPr kumimoji="0" lang="zh-CN" altLang="en-US" b="1" dirty="0">
                <a:solidFill>
                  <a:srgbClr val="FF0000"/>
                </a:solidFill>
                <a:latin typeface="Times New Roman" charset="0"/>
              </a:rPr>
              <a:t>商问题（</a:t>
            </a:r>
            <a:r>
              <a:rPr kumimoji="0" lang="en-US" altLang="zh-CN" b="1" dirty="0">
                <a:solidFill>
                  <a:srgbClr val="FF0000"/>
                </a:solidFill>
                <a:latin typeface="Times New Roman" charset="0"/>
              </a:rPr>
              <a:t>TSP</a:t>
            </a:r>
            <a:r>
              <a:rPr kumimoji="0" lang="zh-CN" altLang="en-US" b="1" dirty="0">
                <a:solidFill>
                  <a:srgbClr val="FF0000"/>
                </a:solidFill>
                <a:latin typeface="Times New Roman" charset="0"/>
              </a:rPr>
              <a:t>）</a:t>
            </a:r>
            <a:endParaRPr kumimoji="0" lang="en-US" altLang="zh-CN" b="1" dirty="0">
              <a:solidFill>
                <a:srgbClr val="FF0000"/>
              </a:solidFill>
              <a:latin typeface="Times New Roman" charset="0"/>
            </a:endParaRPr>
          </a:p>
          <a:p>
            <a:pPr>
              <a:spcBef>
                <a:spcPct val="40000"/>
              </a:spcBef>
            </a:pPr>
            <a:r>
              <a:rPr lang="zh-CN" altLang="en-US" dirty="0">
                <a:latin typeface="Times New Roman" charset="0"/>
              </a:rPr>
              <a:t>内容</a:t>
            </a:r>
            <a:r>
              <a:rPr lang="en-US" altLang="zh-CN" dirty="0">
                <a:latin typeface="Times New Roman" charset="0"/>
              </a:rPr>
              <a:t>4</a:t>
            </a:r>
            <a:r>
              <a:rPr lang="zh-CN" altLang="en-US" dirty="0">
                <a:latin typeface="Times New Roman" charset="0"/>
              </a:rPr>
              <a:t>：最大流问题</a:t>
            </a:r>
            <a:r>
              <a:rPr lang="en-US" altLang="zh-CN" dirty="0">
                <a:latin typeface="Times New Roman" charset="0"/>
              </a:rPr>
              <a:t>*</a:t>
            </a:r>
            <a:endParaRPr lang="zh-CN" altLang="en-US" baseline="30000" dirty="0">
              <a:latin typeface="Times New Roman" charset="0"/>
            </a:endParaRPr>
          </a:p>
          <a:p>
            <a:pPr>
              <a:spcBef>
                <a:spcPct val="40000"/>
              </a:spcBef>
            </a:pPr>
            <a:endParaRPr kumimoji="0" lang="zh-CN" altLang="en-US" b="1" dirty="0">
              <a:solidFill>
                <a:srgbClr val="FF0000"/>
              </a:solidFill>
              <a:latin typeface="Times New Roman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本节提要</a:t>
            </a:r>
          </a:p>
        </p:txBody>
      </p:sp>
    </p:spTree>
    <p:extLst>
      <p:ext uri="{BB962C8B-B14F-4D97-AF65-F5344CB8AC3E}">
        <p14:creationId xmlns:p14="http://schemas.microsoft.com/office/powerpoint/2010/main" val="18137904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6875" y="1628800"/>
            <a:ext cx="5616575" cy="4537075"/>
          </a:xfrm>
        </p:spPr>
        <p:txBody>
          <a:bodyPr/>
          <a:lstStyle/>
          <a:p>
            <a:pPr eaLnBrk="1" hangingPunct="1">
              <a:spcBef>
                <a:spcPct val="40000"/>
              </a:spcBef>
            </a:pPr>
            <a:r>
              <a:rPr kumimoji="0" lang="zh-CN" altLang="en-US" b="1" dirty="0">
                <a:latin typeface="Times New Roman" charset="0"/>
              </a:rPr>
              <a:t>内容</a:t>
            </a:r>
            <a:r>
              <a:rPr kumimoji="0" lang="en-US" altLang="zh-CN" b="1" dirty="0">
                <a:latin typeface="Times New Roman" charset="0"/>
              </a:rPr>
              <a:t>1</a:t>
            </a:r>
            <a:r>
              <a:rPr kumimoji="0" lang="zh-CN" altLang="en-US" b="1" dirty="0">
                <a:latin typeface="Times New Roman" charset="0"/>
              </a:rPr>
              <a:t>：</a:t>
            </a:r>
            <a:r>
              <a:rPr kumimoji="0" lang="en-US" altLang="zh-CN" b="1" dirty="0" err="1">
                <a:latin typeface="Times New Roman" charset="0"/>
              </a:rPr>
              <a:t>Dijkstra</a:t>
            </a:r>
            <a:r>
              <a:rPr kumimoji="0" lang="zh-CN" altLang="en-US" b="1" dirty="0"/>
              <a:t>算法</a:t>
            </a:r>
            <a:endParaRPr kumimoji="0" lang="en-US" altLang="zh-CN" b="1" dirty="0"/>
          </a:p>
          <a:p>
            <a:pPr>
              <a:spcBef>
                <a:spcPct val="40000"/>
              </a:spcBef>
            </a:pPr>
            <a:r>
              <a:rPr lang="zh-CN" altLang="en-US" dirty="0">
                <a:latin typeface="Times New Roman" charset="0"/>
              </a:rPr>
              <a:t>内容</a:t>
            </a:r>
            <a:r>
              <a:rPr lang="en-US" altLang="zh-CN" dirty="0">
                <a:latin typeface="Times New Roman" charset="0"/>
              </a:rPr>
              <a:t>2</a:t>
            </a:r>
            <a:r>
              <a:rPr lang="zh-CN" altLang="en-US" dirty="0">
                <a:latin typeface="Times New Roman" charset="0"/>
              </a:rPr>
              <a:t>：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Floyd-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Warshall</a:t>
            </a:r>
            <a:r>
              <a:rPr lang="zh-CN" altLang="en-US" dirty="0"/>
              <a:t>算法</a:t>
            </a:r>
            <a:endParaRPr kumimoji="0" lang="en-US" altLang="zh-CN" b="1" dirty="0"/>
          </a:p>
          <a:p>
            <a:pPr>
              <a:spcBef>
                <a:spcPct val="40000"/>
              </a:spcBef>
            </a:pPr>
            <a:r>
              <a:rPr lang="zh-CN" altLang="en-US" dirty="0">
                <a:latin typeface="Times New Roman" charset="0"/>
              </a:rPr>
              <a:t>内容</a:t>
            </a:r>
            <a:r>
              <a:rPr lang="en-US" altLang="zh-CN" dirty="0">
                <a:latin typeface="Times New Roman" charset="0"/>
              </a:rPr>
              <a:t>3</a:t>
            </a:r>
            <a:r>
              <a:rPr lang="zh-CN" altLang="en-US" dirty="0">
                <a:latin typeface="Times New Roman" charset="0"/>
              </a:rPr>
              <a:t>：旅行</a:t>
            </a:r>
            <a:r>
              <a:rPr kumimoji="0" lang="zh-CN" altLang="en-US" b="1" dirty="0">
                <a:latin typeface="Times New Roman" charset="0"/>
              </a:rPr>
              <a:t>商问题（</a:t>
            </a:r>
            <a:r>
              <a:rPr kumimoji="0" lang="en-US" altLang="zh-CN" b="1" dirty="0">
                <a:latin typeface="Times New Roman" charset="0"/>
              </a:rPr>
              <a:t>TSP</a:t>
            </a:r>
            <a:r>
              <a:rPr kumimoji="0" lang="zh-CN" altLang="en-US" b="1" dirty="0">
                <a:latin typeface="Times New Roman" charset="0"/>
              </a:rPr>
              <a:t>）</a:t>
            </a:r>
            <a:endParaRPr kumimoji="0" lang="en-US" altLang="zh-CN" b="1" dirty="0">
              <a:latin typeface="Times New Roman" charset="0"/>
            </a:endParaRPr>
          </a:p>
          <a:p>
            <a:pPr>
              <a:spcBef>
                <a:spcPct val="40000"/>
              </a:spcBef>
            </a:pPr>
            <a:r>
              <a:rPr lang="zh-CN" altLang="en-US" dirty="0">
                <a:latin typeface="Times New Roman" charset="0"/>
              </a:rPr>
              <a:t>内容</a:t>
            </a:r>
            <a:r>
              <a:rPr lang="en-US" altLang="zh-CN" dirty="0">
                <a:latin typeface="Times New Roman" charset="0"/>
              </a:rPr>
              <a:t>4</a:t>
            </a:r>
            <a:r>
              <a:rPr lang="zh-CN" altLang="en-US" dirty="0">
                <a:latin typeface="Times New Roman" charset="0"/>
              </a:rPr>
              <a:t>：最大流问题</a:t>
            </a:r>
            <a:r>
              <a:rPr lang="en-US" altLang="zh-CN" dirty="0">
                <a:latin typeface="Times New Roman" charset="0"/>
              </a:rPr>
              <a:t>*</a:t>
            </a:r>
            <a:endParaRPr lang="zh-CN" altLang="en-US" baseline="30000" dirty="0">
              <a:latin typeface="Times New Roman" charset="0"/>
            </a:endParaRPr>
          </a:p>
          <a:p>
            <a:pPr>
              <a:spcBef>
                <a:spcPct val="40000"/>
              </a:spcBef>
            </a:pPr>
            <a:endParaRPr kumimoji="0" lang="zh-CN" altLang="en-US" b="1" dirty="0">
              <a:latin typeface="Times New Roman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本节提要</a:t>
            </a:r>
          </a:p>
        </p:txBody>
      </p:sp>
    </p:spTree>
    <p:extLst>
      <p:ext uri="{BB962C8B-B14F-4D97-AF65-F5344CB8AC3E}">
        <p14:creationId xmlns:p14="http://schemas.microsoft.com/office/powerpoint/2010/main" val="514366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" fill="hold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8686800" cy="1295400"/>
          </a:xfrm>
        </p:spPr>
        <p:txBody>
          <a:bodyPr/>
          <a:lstStyle/>
          <a:p>
            <a:pPr eaLnBrk="1" hangingPunct="1"/>
            <a:r>
              <a:rPr lang="zh-CN" altLang="en-US" sz="3600" dirty="0">
                <a:latin typeface="Times New Roman" charset="0"/>
              </a:rPr>
              <a:t>旅行商问题</a:t>
            </a:r>
            <a:br>
              <a:rPr lang="en-US" altLang="zh-CN" sz="3600" dirty="0">
                <a:latin typeface="Times New Roman" charset="0"/>
              </a:rPr>
            </a:br>
            <a:r>
              <a:rPr lang="en-US" altLang="zh-CN" sz="3600" dirty="0">
                <a:latin typeface="Times New Roman" charset="0"/>
              </a:rPr>
              <a:t>(Travelling Salesman Problem, TSP )</a:t>
            </a:r>
            <a:endParaRPr lang="zh-CN" altLang="en-US" sz="3600" dirty="0">
              <a:latin typeface="Times New Roman" charset="0"/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719263"/>
            <a:ext cx="8713788" cy="4878387"/>
          </a:xfrm>
        </p:spPr>
        <p:txBody>
          <a:bodyPr/>
          <a:lstStyle/>
          <a:p>
            <a:pPr algn="just" eaLnBrk="1" hangingPunct="1">
              <a:lnSpc>
                <a:spcPct val="110000"/>
              </a:lnSpc>
            </a:pPr>
            <a:r>
              <a:rPr kumimoji="0" lang="en-US" altLang="zh-CN" sz="2400" b="1">
                <a:latin typeface="Times New Roman" charset="0"/>
              </a:rPr>
              <a:t>n</a:t>
            </a:r>
            <a:r>
              <a:rPr kumimoji="0" lang="zh-CN" altLang="en-US" sz="2400" b="1">
                <a:latin typeface="Times New Roman" charset="0"/>
              </a:rPr>
              <a:t>个城市间均有道路，但距离不等，</a:t>
            </a:r>
            <a:r>
              <a:rPr kumimoji="0" lang="zh-CN" altLang="en-US" sz="2400" b="1"/>
              <a:t>旅行商从某地出发，走过其它</a:t>
            </a:r>
            <a:r>
              <a:rPr kumimoji="0" lang="en-US" altLang="zh-CN" sz="2400" b="1">
                <a:latin typeface="Times New Roman" charset="0"/>
              </a:rPr>
              <a:t>n-1</a:t>
            </a:r>
            <a:r>
              <a:rPr kumimoji="0" lang="zh-CN" altLang="en-US" sz="2400" b="1">
                <a:latin typeface="Times New Roman" charset="0"/>
              </a:rPr>
              <a:t>城市各一次，最后回到原地，</a:t>
            </a:r>
            <a:r>
              <a:rPr kumimoji="0" lang="zh-CN" altLang="en-US" sz="2400" b="1"/>
              <a:t>如何选择最短路线？</a:t>
            </a:r>
          </a:p>
          <a:p>
            <a:pPr algn="just" eaLnBrk="1" hangingPunct="1">
              <a:lnSpc>
                <a:spcPct val="110000"/>
              </a:lnSpc>
            </a:pPr>
            <a:r>
              <a:rPr kumimoji="0" lang="zh-CN" altLang="en-US" sz="2400" b="1"/>
              <a:t>数学模型：</a:t>
            </a:r>
          </a:p>
          <a:p>
            <a:pPr lvl="1" algn="just" eaLnBrk="1" hangingPunct="1">
              <a:lnSpc>
                <a:spcPct val="110000"/>
              </a:lnSpc>
            </a:pPr>
            <a:r>
              <a:rPr kumimoji="0" lang="zh-CN" altLang="en-US" sz="2400" b="1"/>
              <a:t>无向带权</a:t>
            </a:r>
            <a:r>
              <a:rPr kumimoji="0" lang="zh-CN" altLang="en-US" sz="2400" b="1">
                <a:latin typeface="Times New Roman" charset="0"/>
              </a:rPr>
              <a:t>图</a:t>
            </a:r>
            <a:r>
              <a:rPr kumimoji="0" lang="en-US" altLang="zh-CN" sz="2400" b="1">
                <a:latin typeface="Times New Roman" charset="0"/>
              </a:rPr>
              <a:t>G</a:t>
            </a:r>
            <a:r>
              <a:rPr kumimoji="0" lang="zh-CN" altLang="en-US" sz="2400" b="1"/>
              <a:t>：</a:t>
            </a:r>
            <a:r>
              <a:rPr kumimoji="0" lang="zh-CN" altLang="en-US" sz="2400" b="1">
                <a:latin typeface="Times New Roman" charset="0"/>
              </a:rPr>
              <a:t>顶点对应于城市，边对应于城市之间的道路，道路长度用相应边的权表示。</a:t>
            </a:r>
          </a:p>
          <a:p>
            <a:pPr lvl="1" algn="just" eaLnBrk="1" hangingPunct="1">
              <a:lnSpc>
                <a:spcPct val="110000"/>
              </a:lnSpc>
            </a:pPr>
            <a:r>
              <a:rPr kumimoji="0" lang="zh-CN" altLang="en-US" sz="2400" b="1">
                <a:latin typeface="Times New Roman" charset="0"/>
              </a:rPr>
              <a:t>问题的解：权最小的哈密尔顿回路。</a:t>
            </a:r>
          </a:p>
          <a:p>
            <a:pPr lvl="1" algn="just" eaLnBrk="1" hangingPunct="1">
              <a:lnSpc>
                <a:spcPct val="110000"/>
              </a:lnSpc>
            </a:pPr>
            <a:r>
              <a:rPr kumimoji="0" lang="en-US" altLang="zh-CN" sz="2400" b="1">
                <a:latin typeface="Times New Roman" charset="0"/>
              </a:rPr>
              <a:t>G</a:t>
            </a:r>
            <a:r>
              <a:rPr kumimoji="0" lang="zh-CN" altLang="en-US" sz="2400" b="1">
                <a:latin typeface="Times New Roman" charset="0"/>
              </a:rPr>
              <a:t>是带权完全图，总共有</a:t>
            </a:r>
            <a:r>
              <a:rPr kumimoji="0" lang="en-US" altLang="zh-CN" sz="2400" b="1">
                <a:latin typeface="Times New Roman" charset="0"/>
              </a:rPr>
              <a:t>(n-1)!/2</a:t>
            </a:r>
            <a:r>
              <a:rPr kumimoji="0" lang="zh-CN" altLang="en-US" sz="2400" b="1">
                <a:latin typeface="Times New Roman" charset="0"/>
              </a:rPr>
              <a:t>条哈密尔顿回路。因此，问题是如何从这</a:t>
            </a:r>
            <a:r>
              <a:rPr kumimoji="0" lang="en-US" altLang="zh-CN" sz="2400" b="1">
                <a:latin typeface="Times New Roman" charset="0"/>
              </a:rPr>
              <a:t>(n-1)!/2</a:t>
            </a:r>
            <a:r>
              <a:rPr kumimoji="0" lang="zh-CN" altLang="en-US" sz="2400" b="1">
                <a:latin typeface="Times New Roman" charset="0"/>
              </a:rPr>
              <a:t>条中找出最短的一条。</a:t>
            </a:r>
            <a:endParaRPr kumimoji="0" lang="en-US" altLang="zh-CN" sz="2400" b="1">
              <a:latin typeface="Times New Roman" charset="0"/>
            </a:endParaRPr>
          </a:p>
          <a:p>
            <a:pPr lvl="1" algn="just" eaLnBrk="1" hangingPunct="1">
              <a:lnSpc>
                <a:spcPct val="110000"/>
              </a:lnSpc>
              <a:buFont typeface="Wingdings" charset="2"/>
              <a:buNone/>
            </a:pPr>
            <a:r>
              <a:rPr kumimoji="0" lang="en-US" altLang="zh-CN" sz="2400" b="1">
                <a:solidFill>
                  <a:srgbClr val="FF0000"/>
                </a:solidFill>
                <a:latin typeface="Times New Roman" charset="0"/>
              </a:rPr>
              <a:t>(</a:t>
            </a:r>
            <a:r>
              <a:rPr kumimoji="0" lang="zh-CN" altLang="en-US" sz="2400" b="1">
                <a:solidFill>
                  <a:srgbClr val="FF0000"/>
                </a:solidFill>
                <a:latin typeface="Times New Roman" charset="0"/>
              </a:rPr>
              <a:t>含</a:t>
            </a:r>
            <a:r>
              <a:rPr kumimoji="0" lang="en-US" altLang="zh-CN" sz="2400" b="1">
                <a:solidFill>
                  <a:srgbClr val="FF0000"/>
                </a:solidFill>
                <a:latin typeface="Times New Roman" charset="0"/>
              </a:rPr>
              <a:t>25</a:t>
            </a:r>
            <a:r>
              <a:rPr kumimoji="0" lang="zh-CN" altLang="en-US" sz="2400" b="1">
                <a:solidFill>
                  <a:srgbClr val="FF0000"/>
                </a:solidFill>
                <a:latin typeface="Times New Roman" charset="0"/>
              </a:rPr>
              <a:t>个顶点的完全图中不同的哈密尔顿回路有约</a:t>
            </a:r>
            <a:r>
              <a:rPr kumimoji="0" lang="en-US" altLang="zh-CN" sz="2400" b="1">
                <a:solidFill>
                  <a:srgbClr val="FF0000"/>
                </a:solidFill>
                <a:latin typeface="Times New Roman" charset="0"/>
              </a:rPr>
              <a:t>3.1</a:t>
            </a:r>
            <a:r>
              <a:rPr kumimoji="0" lang="en-US" altLang="zh-CN" sz="2400" b="1">
                <a:solidFill>
                  <a:srgbClr val="FF0000"/>
                </a:solidFill>
                <a:latin typeface="Times New Roman" charset="0"/>
                <a:sym typeface="Symbol" charset="2"/>
              </a:rPr>
              <a:t>10</a:t>
            </a:r>
            <a:r>
              <a:rPr kumimoji="0" lang="en-US" altLang="zh-CN" sz="2400" b="1" baseline="30000">
                <a:solidFill>
                  <a:srgbClr val="FF0000"/>
                </a:solidFill>
                <a:latin typeface="Times New Roman" charset="0"/>
                <a:sym typeface="Symbol" charset="2"/>
              </a:rPr>
              <a:t>23</a:t>
            </a:r>
            <a:r>
              <a:rPr kumimoji="0" lang="zh-CN" altLang="en-US" sz="2400" b="1">
                <a:solidFill>
                  <a:srgbClr val="FF0000"/>
                </a:solidFill>
                <a:latin typeface="Times New Roman" charset="0"/>
              </a:rPr>
              <a:t>条，若机械地检查，每秒处理</a:t>
            </a:r>
            <a:r>
              <a:rPr kumimoji="0" lang="en-US" altLang="zh-CN" sz="2400" b="1">
                <a:solidFill>
                  <a:srgbClr val="FF0000"/>
                </a:solidFill>
                <a:latin typeface="Times New Roman" charset="0"/>
              </a:rPr>
              <a:t>10</a:t>
            </a:r>
            <a:r>
              <a:rPr kumimoji="0" lang="en-US" altLang="zh-CN" sz="2400" b="1" baseline="30000">
                <a:solidFill>
                  <a:srgbClr val="FF0000"/>
                </a:solidFill>
                <a:latin typeface="Times New Roman" charset="0"/>
              </a:rPr>
              <a:t>9</a:t>
            </a:r>
            <a:r>
              <a:rPr kumimoji="0" lang="zh-CN" altLang="en-US" sz="2400" b="1">
                <a:solidFill>
                  <a:srgbClr val="FF0000"/>
                </a:solidFill>
                <a:latin typeface="Times New Roman" charset="0"/>
              </a:rPr>
              <a:t>条，需</a:t>
            </a:r>
            <a:r>
              <a:rPr kumimoji="0" lang="en-US" altLang="zh-CN" sz="2400" b="1">
                <a:solidFill>
                  <a:srgbClr val="FF0000"/>
                </a:solidFill>
                <a:latin typeface="Times New Roman" charset="0"/>
              </a:rPr>
              <a:t>1</a:t>
            </a:r>
            <a:r>
              <a:rPr kumimoji="0" lang="zh-CN" altLang="en-US" sz="2400" b="1">
                <a:solidFill>
                  <a:srgbClr val="FF0000"/>
                </a:solidFill>
                <a:latin typeface="Times New Roman" charset="0"/>
              </a:rPr>
              <a:t>千万年。</a:t>
            </a:r>
            <a:r>
              <a:rPr kumimoji="0" lang="en-US" altLang="zh-CN" sz="2400" b="1">
                <a:solidFill>
                  <a:srgbClr val="FF0000"/>
                </a:solidFill>
                <a:latin typeface="Times New Roman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625784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3525" y="1623218"/>
            <a:ext cx="8686800" cy="1828800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kumimoji="0" lang="zh-CN" altLang="en-US" sz="2800" b="1" dirty="0">
                <a:latin typeface="Times New Roman" charset="0"/>
              </a:rPr>
              <a:t>一个货郎（销售员）生活在城市</a:t>
            </a:r>
            <a:r>
              <a:rPr kumimoji="0" lang="en-US" altLang="zh-CN" sz="2800" b="1" dirty="0">
                <a:latin typeface="Times New Roman" charset="0"/>
              </a:rPr>
              <a:t>a</a:t>
            </a:r>
            <a:r>
              <a:rPr kumimoji="0" lang="zh-CN" altLang="en-US" sz="2800" b="1" dirty="0">
                <a:latin typeface="Times New Roman" charset="0"/>
              </a:rPr>
              <a:t>，假定访问的城市是</a:t>
            </a:r>
            <a:r>
              <a:rPr kumimoji="0" lang="en-US" altLang="zh-CN" sz="2800" b="1" dirty="0">
                <a:latin typeface="Times New Roman" charset="0"/>
              </a:rPr>
              <a:t>d, b, c</a:t>
            </a:r>
            <a:r>
              <a:rPr kumimoji="0" lang="zh-CN" altLang="en-US" sz="2800" b="1" dirty="0">
                <a:latin typeface="Times New Roman" charset="0"/>
              </a:rPr>
              <a:t>，然后回到</a:t>
            </a:r>
            <a:r>
              <a:rPr kumimoji="0" lang="en-US" altLang="zh-CN" sz="2800" b="1" dirty="0">
                <a:latin typeface="Times New Roman" charset="0"/>
              </a:rPr>
              <a:t>a</a:t>
            </a:r>
            <a:r>
              <a:rPr kumimoji="0" lang="zh-CN" altLang="en-US" sz="2800" b="1" dirty="0">
                <a:latin typeface="Times New Roman" charset="0"/>
              </a:rPr>
              <a:t>，求完成这次访问的最短路径的距离</a:t>
            </a:r>
            <a:r>
              <a:rPr kumimoji="0" lang="en-US" altLang="zh-CN" sz="2800" b="1" dirty="0">
                <a:latin typeface="Times New Roman" charset="0"/>
              </a:rPr>
              <a:t>.</a:t>
            </a:r>
            <a:endParaRPr kumimoji="0" lang="zh-CN" altLang="en-US" sz="2800" b="1" dirty="0">
              <a:latin typeface="Times New Roman" charset="0"/>
            </a:endParaRPr>
          </a:p>
        </p:txBody>
      </p:sp>
      <p:grpSp>
        <p:nvGrpSpPr>
          <p:cNvPr id="35843" name="组合 4"/>
          <p:cNvGrpSpPr>
            <a:grpSpLocks/>
          </p:cNvGrpSpPr>
          <p:nvPr/>
        </p:nvGrpSpPr>
        <p:grpSpPr bwMode="auto">
          <a:xfrm>
            <a:off x="2362200" y="3124200"/>
            <a:ext cx="4124325" cy="3505200"/>
            <a:chOff x="3282288" y="2209800"/>
            <a:chExt cx="4125032" cy="3505200"/>
          </a:xfrm>
        </p:grpSpPr>
        <p:grpSp>
          <p:nvGrpSpPr>
            <p:cNvPr id="35844" name="组合 23"/>
            <p:cNvGrpSpPr>
              <a:grpSpLocks/>
            </p:cNvGrpSpPr>
            <p:nvPr/>
          </p:nvGrpSpPr>
          <p:grpSpPr bwMode="auto">
            <a:xfrm>
              <a:off x="3733800" y="2667002"/>
              <a:ext cx="3200400" cy="2590801"/>
              <a:chOff x="5029200" y="2667000"/>
              <a:chExt cx="1828800" cy="1752600"/>
            </a:xfrm>
          </p:grpSpPr>
          <p:cxnSp>
            <p:nvCxnSpPr>
              <p:cNvPr id="17" name="直接连接符 16"/>
              <p:cNvCxnSpPr/>
              <p:nvPr/>
            </p:nvCxnSpPr>
            <p:spPr>
              <a:xfrm>
                <a:off x="5028866" y="2666999"/>
                <a:ext cx="914557" cy="609973"/>
              </a:xfrm>
              <a:prstGeom prst="line">
                <a:avLst/>
              </a:prstGeom>
              <a:ln w="254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接连接符 17"/>
              <p:cNvCxnSpPr/>
              <p:nvPr/>
            </p:nvCxnSpPr>
            <p:spPr>
              <a:xfrm flipV="1">
                <a:off x="5943423" y="2666999"/>
                <a:ext cx="914557" cy="609973"/>
              </a:xfrm>
              <a:prstGeom prst="line">
                <a:avLst/>
              </a:prstGeom>
              <a:ln w="254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/>
              <p:cNvCxnSpPr/>
              <p:nvPr/>
            </p:nvCxnSpPr>
            <p:spPr>
              <a:xfrm rot="5400000" flipH="1" flipV="1">
                <a:off x="5372110" y="3848285"/>
                <a:ext cx="1142626" cy="0"/>
              </a:xfrm>
              <a:prstGeom prst="line">
                <a:avLst/>
              </a:prstGeom>
              <a:ln w="254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连接符 19"/>
              <p:cNvCxnSpPr/>
              <p:nvPr/>
            </p:nvCxnSpPr>
            <p:spPr>
              <a:xfrm>
                <a:off x="5028866" y="2666999"/>
                <a:ext cx="1829114" cy="0"/>
              </a:xfrm>
              <a:prstGeom prst="line">
                <a:avLst/>
              </a:prstGeom>
              <a:ln w="254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接连接符 20"/>
              <p:cNvCxnSpPr/>
              <p:nvPr/>
            </p:nvCxnSpPr>
            <p:spPr>
              <a:xfrm rot="5400000" flipH="1" flipV="1">
                <a:off x="5524401" y="3086020"/>
                <a:ext cx="1752599" cy="914557"/>
              </a:xfrm>
              <a:prstGeom prst="line">
                <a:avLst/>
              </a:prstGeom>
              <a:ln w="254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接连接符 21"/>
              <p:cNvCxnSpPr/>
              <p:nvPr/>
            </p:nvCxnSpPr>
            <p:spPr>
              <a:xfrm rot="16200000" flipV="1">
                <a:off x="4609844" y="3086020"/>
                <a:ext cx="1752599" cy="914557"/>
              </a:xfrm>
              <a:prstGeom prst="line">
                <a:avLst/>
              </a:prstGeom>
              <a:ln w="254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矩形标注 6"/>
            <p:cNvSpPr/>
            <p:nvPr/>
          </p:nvSpPr>
          <p:spPr>
            <a:xfrm>
              <a:off x="4038068" y="3886200"/>
              <a:ext cx="609704" cy="457200"/>
            </a:xfrm>
            <a:prstGeom prst="wedgeRectCallou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400">
                  <a:solidFill>
                    <a:srgbClr val="3333CC"/>
                  </a:solidFill>
                  <a:cs typeface="宋体" charset="0"/>
                </a:rPr>
                <a:t>18</a:t>
              </a:r>
              <a:endParaRPr lang="zh-CN" altLang="en-US" sz="2400">
                <a:solidFill>
                  <a:srgbClr val="3333CC"/>
                </a:solidFill>
                <a:cs typeface="宋体" charset="0"/>
              </a:endParaRPr>
            </a:p>
          </p:txBody>
        </p:sp>
        <p:sp>
          <p:nvSpPr>
            <p:cNvPr id="8" name="矩形标注 7"/>
            <p:cNvSpPr/>
            <p:nvPr/>
          </p:nvSpPr>
          <p:spPr>
            <a:xfrm>
              <a:off x="4952624" y="2209800"/>
              <a:ext cx="762131" cy="457200"/>
            </a:xfrm>
            <a:prstGeom prst="wedgeRectCallou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400">
                  <a:solidFill>
                    <a:srgbClr val="3333CC"/>
                  </a:solidFill>
                  <a:cs typeface="宋体" charset="0"/>
                </a:rPr>
                <a:t>14</a:t>
              </a:r>
              <a:endParaRPr lang="zh-CN" altLang="en-US" sz="2400">
                <a:solidFill>
                  <a:srgbClr val="3333CC"/>
                </a:solidFill>
                <a:cs typeface="宋体" charset="0"/>
              </a:endParaRPr>
            </a:p>
          </p:txBody>
        </p:sp>
        <p:sp>
          <p:nvSpPr>
            <p:cNvPr id="9" name="矩形标注 8"/>
            <p:cNvSpPr/>
            <p:nvPr/>
          </p:nvSpPr>
          <p:spPr>
            <a:xfrm>
              <a:off x="5092348" y="3013075"/>
              <a:ext cx="533491" cy="457200"/>
            </a:xfrm>
            <a:prstGeom prst="wedgeRectCallou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800">
                  <a:solidFill>
                    <a:schemeClr val="tx2"/>
                  </a:solidFill>
                  <a:cs typeface="宋体" charset="0"/>
                </a:rPr>
                <a:t>b</a:t>
              </a:r>
              <a:endParaRPr lang="zh-CN" altLang="en-US" sz="2800">
                <a:solidFill>
                  <a:schemeClr val="tx2"/>
                </a:solidFill>
                <a:cs typeface="宋体" charset="0"/>
              </a:endParaRPr>
            </a:p>
          </p:txBody>
        </p:sp>
        <p:sp>
          <p:nvSpPr>
            <p:cNvPr id="10" name="矩形标注 9"/>
            <p:cNvSpPr/>
            <p:nvPr/>
          </p:nvSpPr>
          <p:spPr>
            <a:xfrm>
              <a:off x="6873829" y="2397125"/>
              <a:ext cx="533491" cy="457200"/>
            </a:xfrm>
            <a:prstGeom prst="wedgeRectCallou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800">
                  <a:solidFill>
                    <a:schemeClr val="tx2"/>
                  </a:solidFill>
                  <a:cs typeface="宋体" charset="0"/>
                </a:rPr>
                <a:t>c</a:t>
              </a:r>
              <a:endParaRPr lang="zh-CN" altLang="en-US" sz="2800">
                <a:solidFill>
                  <a:schemeClr val="tx2"/>
                </a:solidFill>
                <a:cs typeface="宋体" charset="0"/>
              </a:endParaRPr>
            </a:p>
          </p:txBody>
        </p:sp>
        <p:sp>
          <p:nvSpPr>
            <p:cNvPr id="11" name="矩形标注 10"/>
            <p:cNvSpPr/>
            <p:nvPr/>
          </p:nvSpPr>
          <p:spPr>
            <a:xfrm>
              <a:off x="3282288" y="2397125"/>
              <a:ext cx="533491" cy="457200"/>
            </a:xfrm>
            <a:prstGeom prst="wedgeRectCallou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800">
                  <a:solidFill>
                    <a:schemeClr val="tx2"/>
                  </a:solidFill>
                  <a:cs typeface="宋体" charset="0"/>
                </a:rPr>
                <a:t>a</a:t>
              </a:r>
              <a:endParaRPr lang="zh-CN" altLang="en-US" sz="2800">
                <a:solidFill>
                  <a:schemeClr val="tx2"/>
                </a:solidFill>
                <a:cs typeface="宋体" charset="0"/>
              </a:endParaRPr>
            </a:p>
          </p:txBody>
        </p:sp>
        <p:sp>
          <p:nvSpPr>
            <p:cNvPr id="12" name="矩形标注 11"/>
            <p:cNvSpPr/>
            <p:nvPr/>
          </p:nvSpPr>
          <p:spPr>
            <a:xfrm>
              <a:off x="5055830" y="5257800"/>
              <a:ext cx="533491" cy="457200"/>
            </a:xfrm>
            <a:prstGeom prst="wedgeRectCallou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800">
                  <a:solidFill>
                    <a:schemeClr val="tx2"/>
                  </a:solidFill>
                  <a:cs typeface="宋体" charset="0"/>
                </a:rPr>
                <a:t>d</a:t>
              </a:r>
              <a:endParaRPr lang="zh-CN" altLang="en-US" sz="2800">
                <a:solidFill>
                  <a:schemeClr val="tx2"/>
                </a:solidFill>
                <a:cs typeface="宋体" charset="0"/>
              </a:endParaRPr>
            </a:p>
          </p:txBody>
        </p:sp>
        <p:sp>
          <p:nvSpPr>
            <p:cNvPr id="13" name="矩形标注 12"/>
            <p:cNvSpPr/>
            <p:nvPr/>
          </p:nvSpPr>
          <p:spPr>
            <a:xfrm>
              <a:off x="6172033" y="3886200"/>
              <a:ext cx="609704" cy="457200"/>
            </a:xfrm>
            <a:prstGeom prst="wedgeRectCallou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400">
                  <a:solidFill>
                    <a:srgbClr val="3333CC"/>
                  </a:solidFill>
                  <a:cs typeface="宋体" charset="0"/>
                </a:rPr>
                <a:t>11</a:t>
              </a:r>
              <a:endParaRPr lang="zh-CN" altLang="en-US" sz="2400">
                <a:solidFill>
                  <a:srgbClr val="3333CC"/>
                </a:solidFill>
                <a:cs typeface="宋体" charset="0"/>
              </a:endParaRPr>
            </a:p>
          </p:txBody>
        </p:sp>
        <p:sp>
          <p:nvSpPr>
            <p:cNvPr id="14" name="矩形标注 13"/>
            <p:cNvSpPr/>
            <p:nvPr/>
          </p:nvSpPr>
          <p:spPr>
            <a:xfrm>
              <a:off x="5222546" y="3832225"/>
              <a:ext cx="609704" cy="457200"/>
            </a:xfrm>
            <a:prstGeom prst="wedgeRectCallou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400">
                  <a:solidFill>
                    <a:srgbClr val="3333CC"/>
                  </a:solidFill>
                  <a:cs typeface="宋体" charset="0"/>
                </a:rPr>
                <a:t>10</a:t>
              </a:r>
              <a:endParaRPr lang="zh-CN" altLang="en-US" sz="2400">
                <a:solidFill>
                  <a:srgbClr val="3333CC"/>
                </a:solidFill>
                <a:cs typeface="宋体" charset="0"/>
              </a:endParaRPr>
            </a:p>
          </p:txBody>
        </p:sp>
        <p:sp>
          <p:nvSpPr>
            <p:cNvPr id="15" name="矩形标注 14"/>
            <p:cNvSpPr/>
            <p:nvPr/>
          </p:nvSpPr>
          <p:spPr>
            <a:xfrm>
              <a:off x="4419133" y="3192463"/>
              <a:ext cx="609704" cy="457200"/>
            </a:xfrm>
            <a:prstGeom prst="wedgeRectCallou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400">
                  <a:solidFill>
                    <a:srgbClr val="3333CC"/>
                  </a:solidFill>
                  <a:cs typeface="宋体" charset="0"/>
                </a:rPr>
                <a:t>12</a:t>
              </a:r>
              <a:endParaRPr lang="zh-CN" altLang="en-US" sz="2400">
                <a:solidFill>
                  <a:srgbClr val="3333CC"/>
                </a:solidFill>
                <a:cs typeface="宋体" charset="0"/>
              </a:endParaRPr>
            </a:p>
          </p:txBody>
        </p:sp>
        <p:sp>
          <p:nvSpPr>
            <p:cNvPr id="16" name="矩形标注 15"/>
            <p:cNvSpPr/>
            <p:nvPr/>
          </p:nvSpPr>
          <p:spPr>
            <a:xfrm>
              <a:off x="5638542" y="3201988"/>
              <a:ext cx="609704" cy="457200"/>
            </a:xfrm>
            <a:prstGeom prst="wedgeRectCallou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400">
                  <a:solidFill>
                    <a:srgbClr val="3333CC"/>
                  </a:solidFill>
                  <a:cs typeface="宋体" charset="0"/>
                </a:rPr>
                <a:t>7</a:t>
              </a:r>
              <a:endParaRPr lang="zh-CN" altLang="en-US" sz="2400">
                <a:solidFill>
                  <a:srgbClr val="3333CC"/>
                </a:solidFill>
                <a:cs typeface="宋体" charset="0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旅行商问题</a:t>
            </a:r>
          </a:p>
        </p:txBody>
      </p:sp>
    </p:spTree>
    <p:extLst>
      <p:ext uri="{BB962C8B-B14F-4D97-AF65-F5344CB8AC3E}">
        <p14:creationId xmlns:p14="http://schemas.microsoft.com/office/powerpoint/2010/main" val="228783300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93712" y="1515616"/>
            <a:ext cx="8686800" cy="2057400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kumimoji="0" lang="zh-CN" altLang="en-US" sz="2800" b="1" dirty="0">
                <a:latin typeface="Times New Roman" charset="0"/>
              </a:rPr>
              <a:t>解：列出哈密尔顿回路</a:t>
            </a:r>
            <a:r>
              <a:rPr kumimoji="0" lang="en-US" altLang="zh-CN" sz="2800" b="1" dirty="0">
                <a:latin typeface="Times New Roman" charset="0"/>
              </a:rPr>
              <a:t>, </a:t>
            </a:r>
            <a:r>
              <a:rPr kumimoji="0" lang="zh-CN" altLang="en-US" sz="2800" b="1" dirty="0">
                <a:latin typeface="Times New Roman" charset="0"/>
              </a:rPr>
              <a:t>并求其距离：</a:t>
            </a:r>
            <a:endParaRPr kumimoji="0" lang="zh-CN" altLang="en-US" sz="2800" b="1" dirty="0">
              <a:latin typeface="Times New Roman" charset="0"/>
              <a:ea typeface="楷体" charset="0"/>
            </a:endParaRPr>
          </a:p>
          <a:p>
            <a:pPr algn="just">
              <a:lnSpc>
                <a:spcPct val="90000"/>
              </a:lnSpc>
              <a:buFont typeface="Wingdings" charset="2"/>
              <a:buNone/>
            </a:pPr>
            <a:r>
              <a:rPr kumimoji="0" lang="zh-CN" altLang="en-US" sz="2800" b="1" dirty="0">
                <a:latin typeface="Times New Roman" charset="0"/>
              </a:rPr>
              <a:t>  （</a:t>
            </a:r>
            <a:r>
              <a:rPr kumimoji="0" lang="en-US" altLang="zh-CN" sz="2800" b="1" dirty="0">
                <a:latin typeface="Times New Roman" charset="0"/>
              </a:rPr>
              <a:t>1</a:t>
            </a:r>
            <a:r>
              <a:rPr kumimoji="0" lang="zh-CN" altLang="en-US" sz="2800" b="1" dirty="0">
                <a:latin typeface="Times New Roman" charset="0"/>
              </a:rPr>
              <a:t>）（</a:t>
            </a:r>
            <a:r>
              <a:rPr kumimoji="0" lang="en-US" altLang="zh-CN" sz="2800" b="1" dirty="0" err="1">
                <a:latin typeface="Times New Roman" charset="0"/>
              </a:rPr>
              <a:t>abcda</a:t>
            </a:r>
            <a:r>
              <a:rPr kumimoji="0" lang="zh-CN" altLang="en-US" sz="2800" b="1" dirty="0">
                <a:latin typeface="Times New Roman" charset="0"/>
              </a:rPr>
              <a:t>）</a:t>
            </a:r>
            <a:r>
              <a:rPr kumimoji="0" lang="en-US" altLang="zh-CN" sz="2800" b="1" dirty="0">
                <a:latin typeface="Times New Roman" charset="0"/>
              </a:rPr>
              <a:t>=</a:t>
            </a:r>
            <a:r>
              <a:rPr kumimoji="0" lang="zh-CN" altLang="en-US" sz="2800" b="1" dirty="0">
                <a:latin typeface="Times New Roman" charset="0"/>
              </a:rPr>
              <a:t>（</a:t>
            </a:r>
            <a:r>
              <a:rPr kumimoji="0" lang="en-US" altLang="zh-CN" sz="2800" b="1" dirty="0">
                <a:latin typeface="Times New Roman" charset="0"/>
              </a:rPr>
              <a:t>12+7+11+18</a:t>
            </a:r>
            <a:r>
              <a:rPr kumimoji="0" lang="zh-CN" altLang="en-US" sz="2800" b="1" dirty="0">
                <a:latin typeface="Times New Roman" charset="0"/>
              </a:rPr>
              <a:t>）</a:t>
            </a:r>
            <a:r>
              <a:rPr kumimoji="0" lang="en-US" altLang="zh-CN" sz="2800" b="1" dirty="0">
                <a:latin typeface="Times New Roman" charset="0"/>
              </a:rPr>
              <a:t>= 48</a:t>
            </a:r>
            <a:endParaRPr kumimoji="0" lang="zh-CN" altLang="en-US" sz="2800" b="1" dirty="0">
              <a:latin typeface="Times New Roman" charset="0"/>
              <a:ea typeface="楷体" charset="0"/>
            </a:endParaRPr>
          </a:p>
          <a:p>
            <a:pPr algn="just">
              <a:lnSpc>
                <a:spcPct val="90000"/>
              </a:lnSpc>
              <a:buFont typeface="Wingdings" charset="2"/>
              <a:buNone/>
            </a:pPr>
            <a:r>
              <a:rPr kumimoji="0" lang="zh-CN" altLang="en-US" sz="2800" b="1" dirty="0">
                <a:latin typeface="Times New Roman" charset="0"/>
              </a:rPr>
              <a:t>  （</a:t>
            </a:r>
            <a:r>
              <a:rPr kumimoji="0" lang="en-US" altLang="zh-CN" sz="2800" b="1" dirty="0">
                <a:latin typeface="Times New Roman" charset="0"/>
              </a:rPr>
              <a:t>2</a:t>
            </a:r>
            <a:r>
              <a:rPr kumimoji="0" lang="zh-CN" altLang="en-US" sz="2800" b="1" dirty="0">
                <a:latin typeface="Times New Roman" charset="0"/>
              </a:rPr>
              <a:t>）（</a:t>
            </a:r>
            <a:r>
              <a:rPr kumimoji="0" lang="en-US" altLang="zh-CN" sz="2800" b="1" dirty="0" err="1">
                <a:latin typeface="Times New Roman" charset="0"/>
              </a:rPr>
              <a:t>acbda</a:t>
            </a:r>
            <a:r>
              <a:rPr kumimoji="0" lang="zh-CN" altLang="en-US" sz="2800" b="1" dirty="0">
                <a:latin typeface="Times New Roman" charset="0"/>
              </a:rPr>
              <a:t>）</a:t>
            </a:r>
            <a:r>
              <a:rPr kumimoji="0" lang="en-US" altLang="zh-CN" sz="2800" b="1" dirty="0">
                <a:latin typeface="Times New Roman" charset="0"/>
              </a:rPr>
              <a:t>=</a:t>
            </a:r>
            <a:r>
              <a:rPr kumimoji="0" lang="zh-CN" altLang="en-US" sz="2800" b="1" dirty="0">
                <a:latin typeface="Times New Roman" charset="0"/>
              </a:rPr>
              <a:t>（</a:t>
            </a:r>
            <a:r>
              <a:rPr kumimoji="0" lang="en-US" altLang="zh-CN" sz="2800" b="1" dirty="0">
                <a:latin typeface="Times New Roman" charset="0"/>
              </a:rPr>
              <a:t>14+7+10+18</a:t>
            </a:r>
            <a:r>
              <a:rPr kumimoji="0" lang="zh-CN" altLang="en-US" sz="2800" b="1" dirty="0">
                <a:latin typeface="Times New Roman" charset="0"/>
              </a:rPr>
              <a:t>）</a:t>
            </a:r>
            <a:r>
              <a:rPr kumimoji="0" lang="en-US" altLang="zh-CN" sz="2800" b="1" dirty="0">
                <a:latin typeface="Times New Roman" charset="0"/>
              </a:rPr>
              <a:t>= 49</a:t>
            </a:r>
            <a:endParaRPr kumimoji="0" lang="zh-CN" altLang="en-US" sz="2800" b="1" dirty="0">
              <a:latin typeface="Times New Roman" charset="0"/>
              <a:ea typeface="楷体" charset="0"/>
            </a:endParaRPr>
          </a:p>
          <a:p>
            <a:pPr algn="just">
              <a:lnSpc>
                <a:spcPct val="90000"/>
              </a:lnSpc>
              <a:buFont typeface="Wingdings" charset="2"/>
              <a:buNone/>
            </a:pPr>
            <a:r>
              <a:rPr kumimoji="0" lang="zh-CN" altLang="en-US" sz="2800" b="1" dirty="0">
                <a:latin typeface="Times New Roman" charset="0"/>
              </a:rPr>
              <a:t>  （</a:t>
            </a:r>
            <a:r>
              <a:rPr kumimoji="0" lang="en-US" altLang="zh-CN" sz="2800" b="1" dirty="0">
                <a:latin typeface="Times New Roman" charset="0"/>
              </a:rPr>
              <a:t>3</a:t>
            </a:r>
            <a:r>
              <a:rPr kumimoji="0" lang="zh-CN" altLang="en-US" sz="2800" b="1" dirty="0">
                <a:latin typeface="Times New Roman" charset="0"/>
              </a:rPr>
              <a:t>）（</a:t>
            </a:r>
            <a:r>
              <a:rPr kumimoji="0" lang="en-US" altLang="zh-CN" sz="2800" b="1" dirty="0" err="1">
                <a:latin typeface="Times New Roman" charset="0"/>
              </a:rPr>
              <a:t>abdca</a:t>
            </a:r>
            <a:r>
              <a:rPr kumimoji="0" lang="zh-CN" altLang="en-US" sz="2800" b="1" dirty="0">
                <a:latin typeface="Times New Roman" charset="0"/>
              </a:rPr>
              <a:t>）</a:t>
            </a:r>
            <a:r>
              <a:rPr kumimoji="0" lang="en-US" altLang="zh-CN" sz="2800" b="1" dirty="0">
                <a:latin typeface="Times New Roman" charset="0"/>
              </a:rPr>
              <a:t>=</a:t>
            </a:r>
            <a:r>
              <a:rPr kumimoji="0" lang="zh-CN" altLang="en-US" sz="2800" b="1" dirty="0">
                <a:latin typeface="Times New Roman" charset="0"/>
              </a:rPr>
              <a:t>（</a:t>
            </a:r>
            <a:r>
              <a:rPr kumimoji="0" lang="en-US" altLang="zh-CN" sz="2800" b="1" dirty="0">
                <a:latin typeface="Times New Roman" charset="0"/>
              </a:rPr>
              <a:t>12+10+11+14</a:t>
            </a:r>
            <a:r>
              <a:rPr kumimoji="0" lang="zh-CN" altLang="en-US" sz="2800" b="1" dirty="0">
                <a:latin typeface="Times New Roman" charset="0"/>
              </a:rPr>
              <a:t>）</a:t>
            </a:r>
            <a:r>
              <a:rPr kumimoji="0" lang="en-US" altLang="zh-CN" sz="2800" b="1" dirty="0">
                <a:latin typeface="Times New Roman" charset="0"/>
              </a:rPr>
              <a:t>= 47</a:t>
            </a:r>
            <a:endParaRPr kumimoji="0" lang="zh-CN" altLang="en-US" sz="2800" b="1" dirty="0">
              <a:latin typeface="Times New Roman" charset="0"/>
              <a:ea typeface="楷体" charset="0"/>
            </a:endParaRPr>
          </a:p>
        </p:txBody>
      </p:sp>
      <p:grpSp>
        <p:nvGrpSpPr>
          <p:cNvPr id="36867" name="组合 4"/>
          <p:cNvGrpSpPr>
            <a:grpSpLocks/>
          </p:cNvGrpSpPr>
          <p:nvPr/>
        </p:nvGrpSpPr>
        <p:grpSpPr bwMode="auto">
          <a:xfrm>
            <a:off x="2362200" y="3545160"/>
            <a:ext cx="4038600" cy="3124200"/>
            <a:chOff x="3282288" y="2209800"/>
            <a:chExt cx="4125032" cy="3505200"/>
          </a:xfrm>
        </p:grpSpPr>
        <p:grpSp>
          <p:nvGrpSpPr>
            <p:cNvPr id="36868" name="组合 23"/>
            <p:cNvGrpSpPr>
              <a:grpSpLocks/>
            </p:cNvGrpSpPr>
            <p:nvPr/>
          </p:nvGrpSpPr>
          <p:grpSpPr bwMode="auto">
            <a:xfrm>
              <a:off x="3733800" y="2667002"/>
              <a:ext cx="3200400" cy="2590801"/>
              <a:chOff x="5029200" y="2667000"/>
              <a:chExt cx="1828800" cy="1752600"/>
            </a:xfrm>
          </p:grpSpPr>
          <p:cxnSp>
            <p:nvCxnSpPr>
              <p:cNvPr id="17" name="直接连接符 16"/>
              <p:cNvCxnSpPr/>
              <p:nvPr/>
            </p:nvCxnSpPr>
            <p:spPr>
              <a:xfrm>
                <a:off x="5028776" y="2667366"/>
                <a:ext cx="914512" cy="609659"/>
              </a:xfrm>
              <a:prstGeom prst="line">
                <a:avLst/>
              </a:prstGeom>
              <a:ln w="25400">
                <a:solidFill>
                  <a:srgbClr val="CC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接连接符 17"/>
              <p:cNvCxnSpPr/>
              <p:nvPr/>
            </p:nvCxnSpPr>
            <p:spPr>
              <a:xfrm flipV="1">
                <a:off x="5943288" y="2667366"/>
                <a:ext cx="914511" cy="609659"/>
              </a:xfrm>
              <a:prstGeom prst="line">
                <a:avLst/>
              </a:prstGeom>
              <a:ln w="254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/>
              <p:cNvCxnSpPr/>
              <p:nvPr/>
            </p:nvCxnSpPr>
            <p:spPr>
              <a:xfrm rot="5400000" flipH="1" flipV="1">
                <a:off x="5372185" y="3848128"/>
                <a:ext cx="1142207" cy="0"/>
              </a:xfrm>
              <a:prstGeom prst="line">
                <a:avLst/>
              </a:prstGeom>
              <a:ln w="25400">
                <a:solidFill>
                  <a:srgbClr val="CC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连接符 19"/>
              <p:cNvCxnSpPr/>
              <p:nvPr/>
            </p:nvCxnSpPr>
            <p:spPr>
              <a:xfrm>
                <a:off x="5028776" y="2667366"/>
                <a:ext cx="1829024" cy="0"/>
              </a:xfrm>
              <a:prstGeom prst="line">
                <a:avLst/>
              </a:prstGeom>
              <a:ln w="25400">
                <a:solidFill>
                  <a:srgbClr val="CC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接连接符 20"/>
              <p:cNvCxnSpPr/>
              <p:nvPr/>
            </p:nvCxnSpPr>
            <p:spPr>
              <a:xfrm rot="5400000" flipH="1" flipV="1">
                <a:off x="5524611" y="3086044"/>
                <a:ext cx="1751866" cy="914511"/>
              </a:xfrm>
              <a:prstGeom prst="line">
                <a:avLst/>
              </a:prstGeom>
              <a:ln w="25400">
                <a:solidFill>
                  <a:srgbClr val="CC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接连接符 21"/>
              <p:cNvCxnSpPr/>
              <p:nvPr/>
            </p:nvCxnSpPr>
            <p:spPr>
              <a:xfrm rot="16200000" flipV="1">
                <a:off x="4610099" y="3086043"/>
                <a:ext cx="1751866" cy="914512"/>
              </a:xfrm>
              <a:prstGeom prst="line">
                <a:avLst/>
              </a:prstGeom>
              <a:ln w="254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矩形标注 6"/>
            <p:cNvSpPr/>
            <p:nvPr/>
          </p:nvSpPr>
          <p:spPr>
            <a:xfrm>
              <a:off x="4037895" y="3885813"/>
              <a:ext cx="609675" cy="457742"/>
            </a:xfrm>
            <a:prstGeom prst="wedgeRectCallou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400">
                  <a:solidFill>
                    <a:srgbClr val="3333CC"/>
                  </a:solidFill>
                  <a:cs typeface="宋体" charset="0"/>
                </a:rPr>
                <a:t>18</a:t>
              </a:r>
              <a:endParaRPr lang="zh-CN" altLang="en-US" sz="2400">
                <a:solidFill>
                  <a:srgbClr val="3333CC"/>
                </a:solidFill>
                <a:cs typeface="宋体" charset="0"/>
              </a:endParaRPr>
            </a:p>
          </p:txBody>
        </p:sp>
        <p:sp>
          <p:nvSpPr>
            <p:cNvPr id="8" name="矩形标注 7"/>
            <p:cNvSpPr/>
            <p:nvPr/>
          </p:nvSpPr>
          <p:spPr>
            <a:xfrm>
              <a:off x="4952407" y="2209800"/>
              <a:ext cx="762093" cy="457743"/>
            </a:xfrm>
            <a:prstGeom prst="wedgeRectCallou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400">
                  <a:solidFill>
                    <a:srgbClr val="3333CC"/>
                  </a:solidFill>
                  <a:cs typeface="宋体" charset="0"/>
                </a:rPr>
                <a:t>14</a:t>
              </a:r>
              <a:endParaRPr lang="zh-CN" altLang="en-US" sz="2400">
                <a:solidFill>
                  <a:srgbClr val="3333CC"/>
                </a:solidFill>
                <a:cs typeface="宋体" charset="0"/>
              </a:endParaRPr>
            </a:p>
          </p:txBody>
        </p:sp>
        <p:sp>
          <p:nvSpPr>
            <p:cNvPr id="9" name="矩形标注 8"/>
            <p:cNvSpPr/>
            <p:nvPr/>
          </p:nvSpPr>
          <p:spPr>
            <a:xfrm>
              <a:off x="5091854" y="3013076"/>
              <a:ext cx="533466" cy="457742"/>
            </a:xfrm>
            <a:prstGeom prst="wedgeRectCallou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800">
                  <a:solidFill>
                    <a:schemeClr val="tx2"/>
                  </a:solidFill>
                  <a:cs typeface="宋体" charset="0"/>
                </a:rPr>
                <a:t>b</a:t>
              </a:r>
              <a:endParaRPr lang="zh-CN" altLang="en-US" sz="2800">
                <a:solidFill>
                  <a:schemeClr val="tx2"/>
                </a:solidFill>
                <a:cs typeface="宋体" charset="0"/>
              </a:endParaRPr>
            </a:p>
          </p:txBody>
        </p:sp>
        <p:sp>
          <p:nvSpPr>
            <p:cNvPr id="10" name="矩形标注 9"/>
            <p:cNvSpPr/>
            <p:nvPr/>
          </p:nvSpPr>
          <p:spPr>
            <a:xfrm>
              <a:off x="6873855" y="2396816"/>
              <a:ext cx="533465" cy="457742"/>
            </a:xfrm>
            <a:prstGeom prst="wedgeRectCallou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800">
                  <a:solidFill>
                    <a:schemeClr val="tx2"/>
                  </a:solidFill>
                  <a:cs typeface="宋体" charset="0"/>
                </a:rPr>
                <a:t>c</a:t>
              </a:r>
              <a:endParaRPr lang="zh-CN" altLang="en-US" sz="2800">
                <a:solidFill>
                  <a:schemeClr val="tx2"/>
                </a:solidFill>
                <a:cs typeface="宋体" charset="0"/>
              </a:endParaRPr>
            </a:p>
          </p:txBody>
        </p:sp>
        <p:sp>
          <p:nvSpPr>
            <p:cNvPr id="11" name="矩形标注 10"/>
            <p:cNvSpPr/>
            <p:nvPr/>
          </p:nvSpPr>
          <p:spPr>
            <a:xfrm>
              <a:off x="3282288" y="2396816"/>
              <a:ext cx="533466" cy="457742"/>
            </a:xfrm>
            <a:prstGeom prst="wedgeRectCallou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800">
                  <a:solidFill>
                    <a:schemeClr val="tx2"/>
                  </a:solidFill>
                  <a:cs typeface="宋体" charset="0"/>
                </a:rPr>
                <a:t>a</a:t>
              </a:r>
              <a:endParaRPr lang="zh-CN" altLang="en-US" sz="2800">
                <a:solidFill>
                  <a:schemeClr val="tx2"/>
                </a:solidFill>
                <a:cs typeface="宋体" charset="0"/>
              </a:endParaRPr>
            </a:p>
          </p:txBody>
        </p:sp>
        <p:sp>
          <p:nvSpPr>
            <p:cNvPr id="12" name="矩形标注 11"/>
            <p:cNvSpPr/>
            <p:nvPr/>
          </p:nvSpPr>
          <p:spPr>
            <a:xfrm>
              <a:off x="5056181" y="5257258"/>
              <a:ext cx="533466" cy="457742"/>
            </a:xfrm>
            <a:prstGeom prst="wedgeRectCallou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800">
                  <a:solidFill>
                    <a:schemeClr val="tx2"/>
                  </a:solidFill>
                  <a:cs typeface="宋体" charset="0"/>
                </a:rPr>
                <a:t>d</a:t>
              </a:r>
              <a:endParaRPr lang="zh-CN" altLang="en-US" sz="2800">
                <a:solidFill>
                  <a:schemeClr val="tx2"/>
                </a:solidFill>
                <a:cs typeface="宋体" charset="0"/>
              </a:endParaRPr>
            </a:p>
          </p:txBody>
        </p:sp>
        <p:sp>
          <p:nvSpPr>
            <p:cNvPr id="13" name="矩形标注 12"/>
            <p:cNvSpPr/>
            <p:nvPr/>
          </p:nvSpPr>
          <p:spPr>
            <a:xfrm>
              <a:off x="6171756" y="3885813"/>
              <a:ext cx="609675" cy="457742"/>
            </a:xfrm>
            <a:prstGeom prst="wedgeRectCallou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400">
                  <a:solidFill>
                    <a:srgbClr val="3333CC"/>
                  </a:solidFill>
                  <a:cs typeface="宋体" charset="0"/>
                </a:rPr>
                <a:t>11</a:t>
              </a:r>
              <a:endParaRPr lang="zh-CN" altLang="en-US" sz="2400">
                <a:solidFill>
                  <a:srgbClr val="3333CC"/>
                </a:solidFill>
                <a:cs typeface="宋体" charset="0"/>
              </a:endParaRPr>
            </a:p>
          </p:txBody>
        </p:sp>
        <p:sp>
          <p:nvSpPr>
            <p:cNvPr id="14" name="矩形标注 13"/>
            <p:cNvSpPr/>
            <p:nvPr/>
          </p:nvSpPr>
          <p:spPr>
            <a:xfrm>
              <a:off x="5223194" y="3832380"/>
              <a:ext cx="609675" cy="455961"/>
            </a:xfrm>
            <a:prstGeom prst="wedgeRectCallou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400">
                  <a:solidFill>
                    <a:srgbClr val="3333CC"/>
                  </a:solidFill>
                  <a:cs typeface="宋体" charset="0"/>
                </a:rPr>
                <a:t>10</a:t>
              </a:r>
              <a:endParaRPr lang="zh-CN" altLang="en-US" sz="2400">
                <a:solidFill>
                  <a:srgbClr val="3333CC"/>
                </a:solidFill>
                <a:cs typeface="宋体" charset="0"/>
              </a:endParaRPr>
            </a:p>
          </p:txBody>
        </p:sp>
        <p:sp>
          <p:nvSpPr>
            <p:cNvPr id="15" name="矩形标注 14"/>
            <p:cNvSpPr/>
            <p:nvPr/>
          </p:nvSpPr>
          <p:spPr>
            <a:xfrm>
              <a:off x="4418942" y="3192966"/>
              <a:ext cx="609675" cy="455961"/>
            </a:xfrm>
            <a:prstGeom prst="wedgeRectCallou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400">
                  <a:solidFill>
                    <a:srgbClr val="3333CC"/>
                  </a:solidFill>
                  <a:cs typeface="宋体" charset="0"/>
                </a:rPr>
                <a:t>12</a:t>
              </a:r>
              <a:endParaRPr lang="zh-CN" altLang="en-US" sz="2400">
                <a:solidFill>
                  <a:srgbClr val="3333CC"/>
                </a:solidFill>
                <a:cs typeface="宋体" charset="0"/>
              </a:endParaRPr>
            </a:p>
          </p:txBody>
        </p:sp>
        <p:sp>
          <p:nvSpPr>
            <p:cNvPr id="16" name="矩形标注 15"/>
            <p:cNvSpPr/>
            <p:nvPr/>
          </p:nvSpPr>
          <p:spPr>
            <a:xfrm>
              <a:off x="5638291" y="3201872"/>
              <a:ext cx="609675" cy="457742"/>
            </a:xfrm>
            <a:prstGeom prst="wedgeRectCallou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400">
                  <a:solidFill>
                    <a:srgbClr val="3333CC"/>
                  </a:solidFill>
                  <a:cs typeface="宋体" charset="0"/>
                </a:rPr>
                <a:t>7</a:t>
              </a:r>
              <a:endParaRPr lang="zh-CN" altLang="en-US" sz="2400">
                <a:solidFill>
                  <a:srgbClr val="3333CC"/>
                </a:solidFill>
                <a:cs typeface="宋体" charset="0"/>
              </a:endParaRPr>
            </a:p>
          </p:txBody>
        </p:sp>
      </p:grpSp>
      <p:sp>
        <p:nvSpPr>
          <p:cNvPr id="23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旅行商问题</a:t>
            </a:r>
          </a:p>
        </p:txBody>
      </p:sp>
    </p:spTree>
    <p:extLst>
      <p:ext uri="{BB962C8B-B14F-4D97-AF65-F5344CB8AC3E}">
        <p14:creationId xmlns:p14="http://schemas.microsoft.com/office/powerpoint/2010/main" val="198183625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7296" y="1555576"/>
            <a:ext cx="8839200" cy="5257800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kumimoji="0" lang="zh-CN" altLang="en-US" b="1" dirty="0">
                <a:latin typeface="Times New Roman" charset="0"/>
              </a:rPr>
              <a:t>哈密尔顿回路（路径）的最短路径问题</a:t>
            </a:r>
            <a:endParaRPr kumimoji="0" lang="zh-CN" altLang="en-US" b="1" dirty="0">
              <a:solidFill>
                <a:srgbClr val="C00000"/>
              </a:solidFill>
              <a:latin typeface="Times New Roman" charset="0"/>
            </a:endParaRPr>
          </a:p>
          <a:p>
            <a:pPr>
              <a:lnSpc>
                <a:spcPct val="120000"/>
              </a:lnSpc>
            </a:pPr>
            <a:r>
              <a:rPr kumimoji="0" lang="zh-CN" altLang="en-US" b="1" dirty="0">
                <a:latin typeface="Times New Roman" charset="0"/>
              </a:rPr>
              <a:t>下面介绍一种</a:t>
            </a:r>
            <a:r>
              <a:rPr kumimoji="0" lang="zh-CN" altLang="en-US" b="1" u="sng" dirty="0">
                <a:latin typeface="Times New Roman" charset="0"/>
              </a:rPr>
              <a:t>最邻近算法</a:t>
            </a:r>
            <a:r>
              <a:rPr kumimoji="0" lang="zh-CN" altLang="en-US" b="1" dirty="0">
                <a:latin typeface="Times New Roman" charset="0"/>
              </a:rPr>
              <a:t>： </a:t>
            </a:r>
          </a:p>
          <a:p>
            <a:pPr>
              <a:lnSpc>
                <a:spcPct val="120000"/>
              </a:lnSpc>
              <a:buFontTx/>
              <a:buNone/>
            </a:pPr>
            <a:r>
              <a:rPr kumimoji="0" lang="zh-CN" altLang="en-US" b="1" dirty="0">
                <a:latin typeface="Times New Roman" charset="0"/>
              </a:rPr>
              <a:t>（</a:t>
            </a:r>
            <a:r>
              <a:rPr kumimoji="0" lang="en-US" altLang="zh-CN" b="1" dirty="0">
                <a:latin typeface="Times New Roman" charset="0"/>
              </a:rPr>
              <a:t>1</a:t>
            </a:r>
            <a:r>
              <a:rPr kumimoji="0" lang="zh-CN" altLang="en-US" b="1" dirty="0">
                <a:latin typeface="Times New Roman" charset="0"/>
              </a:rPr>
              <a:t>）选择任一顶点作为始点，找出离始点距离最小的顶点，形成一条边的初始路径；</a:t>
            </a:r>
            <a:endParaRPr kumimoji="0" lang="en-US" altLang="zh-CN" b="1" dirty="0">
              <a:latin typeface="Times New Roman" charset="0"/>
            </a:endParaRPr>
          </a:p>
          <a:p>
            <a:pPr>
              <a:lnSpc>
                <a:spcPct val="120000"/>
              </a:lnSpc>
              <a:buFontTx/>
              <a:buNone/>
            </a:pPr>
            <a:r>
              <a:rPr kumimoji="0" lang="zh-CN" altLang="en-US" b="1" dirty="0">
                <a:latin typeface="Times New Roman" charset="0"/>
              </a:rPr>
              <a:t>（</a:t>
            </a:r>
            <a:r>
              <a:rPr kumimoji="0" lang="en-US" altLang="zh-CN" b="1" dirty="0">
                <a:latin typeface="Times New Roman" charset="0"/>
              </a:rPr>
              <a:t>2</a:t>
            </a:r>
            <a:r>
              <a:rPr kumimoji="0" lang="zh-CN" altLang="en-US" b="1" dirty="0">
                <a:latin typeface="Times New Roman" charset="0"/>
              </a:rPr>
              <a:t>）设</a:t>
            </a:r>
            <a:r>
              <a:rPr kumimoji="0" lang="en-US" altLang="zh-CN" b="1" dirty="0">
                <a:latin typeface="Times New Roman" charset="0"/>
              </a:rPr>
              <a:t>u</a:t>
            </a:r>
            <a:r>
              <a:rPr kumimoji="0" lang="zh-CN" altLang="en-US" b="1" dirty="0">
                <a:latin typeface="Times New Roman" charset="0"/>
              </a:rPr>
              <a:t>是最新加到这条路径上的顶点，从不在这条路径上的所有顶点中选择一个与</a:t>
            </a:r>
            <a:r>
              <a:rPr kumimoji="0" lang="en-US" altLang="zh-CN" b="1" dirty="0">
                <a:latin typeface="Times New Roman" charset="0"/>
              </a:rPr>
              <a:t>u</a:t>
            </a:r>
            <a:r>
              <a:rPr kumimoji="0" lang="zh-CN" altLang="en-US" b="1" dirty="0">
                <a:latin typeface="Times New Roman" charset="0"/>
              </a:rPr>
              <a:t>距离最小的顶点</a:t>
            </a:r>
            <a:r>
              <a:rPr kumimoji="0" lang="en-US" altLang="zh-CN" b="1" dirty="0">
                <a:latin typeface="Times New Roman" charset="0"/>
              </a:rPr>
              <a:t>, </a:t>
            </a:r>
            <a:r>
              <a:rPr kumimoji="0" lang="zh-CN" altLang="en-US" b="1" dirty="0">
                <a:latin typeface="Times New Roman" charset="0"/>
              </a:rPr>
              <a:t>把连接</a:t>
            </a:r>
            <a:r>
              <a:rPr kumimoji="0" lang="en-US" altLang="zh-CN" b="1" dirty="0">
                <a:latin typeface="Times New Roman" charset="0"/>
              </a:rPr>
              <a:t>u</a:t>
            </a:r>
            <a:r>
              <a:rPr kumimoji="0" lang="zh-CN" altLang="en-US" b="1" dirty="0">
                <a:latin typeface="Times New Roman" charset="0"/>
              </a:rPr>
              <a:t>与此结点的边加入路径中；重复执行直到</a:t>
            </a:r>
            <a:r>
              <a:rPr kumimoji="0" lang="en-US" altLang="zh-CN" b="1" dirty="0">
                <a:latin typeface="Times New Roman" charset="0"/>
              </a:rPr>
              <a:t>G</a:t>
            </a:r>
            <a:r>
              <a:rPr kumimoji="0" lang="zh-CN" altLang="en-US" b="1" dirty="0">
                <a:latin typeface="Times New Roman" charset="0"/>
              </a:rPr>
              <a:t>中的各顶点均含在这条路径中。 </a:t>
            </a:r>
          </a:p>
        </p:txBody>
      </p:sp>
      <p:sp>
        <p:nvSpPr>
          <p:cNvPr id="5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旅行商问题</a:t>
            </a:r>
          </a:p>
        </p:txBody>
      </p:sp>
    </p:spTree>
    <p:extLst>
      <p:ext uri="{BB962C8B-B14F-4D97-AF65-F5344CB8AC3E}">
        <p14:creationId xmlns:p14="http://schemas.microsoft.com/office/powerpoint/2010/main" val="359922430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9088" y="1447800"/>
            <a:ext cx="89154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>
              <a:lnSpc>
                <a:spcPct val="120000"/>
              </a:lnSpc>
              <a:spcBef>
                <a:spcPct val="20000"/>
              </a:spcBef>
              <a:buFont typeface="Wingdings" charset="2"/>
              <a:buNone/>
            </a:pPr>
            <a:r>
              <a:rPr kumimoji="0" lang="zh-CN" altLang="en-US" sz="3200" b="1" dirty="0">
                <a:solidFill>
                  <a:schemeClr val="accent2"/>
                </a:solidFill>
                <a:latin typeface="+mn-ea"/>
                <a:ea typeface="+mn-ea"/>
              </a:rPr>
              <a:t> </a:t>
            </a:r>
            <a:r>
              <a:rPr kumimoji="0" lang="zh-CN" altLang="en-US" sz="2800" b="1" dirty="0">
                <a:latin typeface="+mn-ea"/>
                <a:ea typeface="+mn-ea"/>
              </a:rPr>
              <a:t>（</a:t>
            </a:r>
            <a:r>
              <a:rPr kumimoji="0" lang="en-US" altLang="zh-CN" sz="2800" b="1" dirty="0">
                <a:latin typeface="+mn-ea"/>
                <a:ea typeface="+mn-ea"/>
              </a:rPr>
              <a:t>3</a:t>
            </a:r>
            <a:r>
              <a:rPr kumimoji="0" lang="zh-CN" altLang="en-US" sz="2800" b="1" dirty="0">
                <a:latin typeface="+mn-ea"/>
                <a:ea typeface="+mn-ea"/>
              </a:rPr>
              <a:t>）把始点到最后加入的顶点的边放入路径中得到一条哈密尔顿回路，并为近似最短的哈密尔顿回路</a:t>
            </a:r>
            <a:r>
              <a:rPr kumimoji="0" lang="en-US" altLang="zh-CN" sz="2800" b="1" dirty="0">
                <a:latin typeface="+mn-ea"/>
                <a:ea typeface="+mn-ea"/>
              </a:rPr>
              <a:t>.</a:t>
            </a:r>
            <a:endParaRPr kumimoji="0" lang="zh-CN" altLang="en-US" sz="2800" b="1" dirty="0">
              <a:latin typeface="+mn-ea"/>
              <a:ea typeface="+mn-ea"/>
            </a:endParaRPr>
          </a:p>
        </p:txBody>
      </p:sp>
      <p:grpSp>
        <p:nvGrpSpPr>
          <p:cNvPr id="38915" name="组合 6"/>
          <p:cNvGrpSpPr>
            <a:grpSpLocks/>
          </p:cNvGrpSpPr>
          <p:nvPr/>
        </p:nvGrpSpPr>
        <p:grpSpPr bwMode="auto">
          <a:xfrm>
            <a:off x="2590800" y="2732112"/>
            <a:ext cx="4124325" cy="3505200"/>
            <a:chOff x="3282288" y="2209800"/>
            <a:chExt cx="4125032" cy="3505200"/>
          </a:xfrm>
        </p:grpSpPr>
        <p:grpSp>
          <p:nvGrpSpPr>
            <p:cNvPr id="38916" name="组合 23"/>
            <p:cNvGrpSpPr>
              <a:grpSpLocks/>
            </p:cNvGrpSpPr>
            <p:nvPr/>
          </p:nvGrpSpPr>
          <p:grpSpPr bwMode="auto">
            <a:xfrm>
              <a:off x="3733800" y="2667002"/>
              <a:ext cx="3200400" cy="2590801"/>
              <a:chOff x="5029200" y="2667000"/>
              <a:chExt cx="1828800" cy="1752600"/>
            </a:xfrm>
          </p:grpSpPr>
          <p:cxnSp>
            <p:nvCxnSpPr>
              <p:cNvPr id="19" name="直接连接符 18"/>
              <p:cNvCxnSpPr/>
              <p:nvPr/>
            </p:nvCxnSpPr>
            <p:spPr>
              <a:xfrm>
                <a:off x="5028866" y="2666999"/>
                <a:ext cx="914557" cy="609973"/>
              </a:xfrm>
              <a:prstGeom prst="line">
                <a:avLst/>
              </a:prstGeom>
              <a:ln w="25400">
                <a:solidFill>
                  <a:srgbClr val="CC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连接符 19"/>
              <p:cNvCxnSpPr/>
              <p:nvPr/>
            </p:nvCxnSpPr>
            <p:spPr>
              <a:xfrm flipV="1">
                <a:off x="5943423" y="2666999"/>
                <a:ext cx="914557" cy="609973"/>
              </a:xfrm>
              <a:prstGeom prst="line">
                <a:avLst/>
              </a:prstGeom>
              <a:ln w="25400">
                <a:solidFill>
                  <a:srgbClr val="CC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接连接符 20"/>
              <p:cNvCxnSpPr/>
              <p:nvPr/>
            </p:nvCxnSpPr>
            <p:spPr>
              <a:xfrm rot="5400000" flipH="1" flipV="1">
                <a:off x="5372110" y="3848285"/>
                <a:ext cx="1142626" cy="0"/>
              </a:xfrm>
              <a:prstGeom prst="line">
                <a:avLst/>
              </a:prstGeom>
              <a:ln w="254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接连接符 21"/>
              <p:cNvCxnSpPr/>
              <p:nvPr/>
            </p:nvCxnSpPr>
            <p:spPr>
              <a:xfrm>
                <a:off x="5028866" y="2666999"/>
                <a:ext cx="1829114" cy="0"/>
              </a:xfrm>
              <a:prstGeom prst="line">
                <a:avLst/>
              </a:prstGeom>
              <a:ln w="254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接连接符 22"/>
              <p:cNvCxnSpPr/>
              <p:nvPr/>
            </p:nvCxnSpPr>
            <p:spPr>
              <a:xfrm rot="5400000" flipH="1" flipV="1">
                <a:off x="5524401" y="3086020"/>
                <a:ext cx="1752599" cy="914557"/>
              </a:xfrm>
              <a:prstGeom prst="line">
                <a:avLst/>
              </a:prstGeom>
              <a:ln w="25400">
                <a:solidFill>
                  <a:srgbClr val="CC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/>
              <p:cNvCxnSpPr/>
              <p:nvPr/>
            </p:nvCxnSpPr>
            <p:spPr>
              <a:xfrm rot="16200000" flipV="1">
                <a:off x="4609844" y="3086020"/>
                <a:ext cx="1752599" cy="914557"/>
              </a:xfrm>
              <a:prstGeom prst="line">
                <a:avLst/>
              </a:prstGeom>
              <a:ln w="25400">
                <a:solidFill>
                  <a:srgbClr val="CC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矩形标注 8"/>
            <p:cNvSpPr/>
            <p:nvPr/>
          </p:nvSpPr>
          <p:spPr>
            <a:xfrm>
              <a:off x="4038068" y="3886200"/>
              <a:ext cx="609704" cy="457200"/>
            </a:xfrm>
            <a:prstGeom prst="wedgeRectCallou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400">
                  <a:solidFill>
                    <a:srgbClr val="3333CC"/>
                  </a:solidFill>
                  <a:latin typeface="Times New Roman" charset="0"/>
                  <a:cs typeface="Times New Roman" charset="0"/>
                </a:rPr>
                <a:t>18</a:t>
              </a:r>
              <a:endParaRPr lang="zh-CN" altLang="en-US" sz="2400">
                <a:solidFill>
                  <a:srgbClr val="3333CC"/>
                </a:solidFill>
                <a:latin typeface="Times New Roman" charset="0"/>
                <a:cs typeface="Times New Roman" charset="0"/>
              </a:endParaRPr>
            </a:p>
          </p:txBody>
        </p:sp>
        <p:sp>
          <p:nvSpPr>
            <p:cNvPr id="10" name="矩形标注 9"/>
            <p:cNvSpPr/>
            <p:nvPr/>
          </p:nvSpPr>
          <p:spPr>
            <a:xfrm>
              <a:off x="4952624" y="2209800"/>
              <a:ext cx="762131" cy="457200"/>
            </a:xfrm>
            <a:prstGeom prst="wedgeRectCallou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400">
                  <a:solidFill>
                    <a:srgbClr val="3333CC"/>
                  </a:solidFill>
                  <a:latin typeface="Times New Roman" charset="0"/>
                  <a:cs typeface="Times New Roman" charset="0"/>
                </a:rPr>
                <a:t>14</a:t>
              </a:r>
              <a:endParaRPr lang="zh-CN" altLang="en-US" sz="2400">
                <a:solidFill>
                  <a:srgbClr val="3333CC"/>
                </a:solidFill>
                <a:latin typeface="Times New Roman" charset="0"/>
                <a:cs typeface="Times New Roman" charset="0"/>
              </a:endParaRPr>
            </a:p>
          </p:txBody>
        </p:sp>
        <p:sp>
          <p:nvSpPr>
            <p:cNvPr id="11" name="矩形标注 10"/>
            <p:cNvSpPr/>
            <p:nvPr/>
          </p:nvSpPr>
          <p:spPr>
            <a:xfrm>
              <a:off x="5092348" y="3013075"/>
              <a:ext cx="533491" cy="457200"/>
            </a:xfrm>
            <a:prstGeom prst="wedgeRectCallou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800">
                  <a:solidFill>
                    <a:schemeClr val="tx2"/>
                  </a:solidFill>
                  <a:latin typeface="Times New Roman" charset="0"/>
                  <a:cs typeface="Times New Roman" charset="0"/>
                </a:rPr>
                <a:t>b</a:t>
              </a:r>
              <a:endParaRPr lang="zh-CN" altLang="en-US" sz="2800">
                <a:solidFill>
                  <a:schemeClr val="tx2"/>
                </a:solidFill>
                <a:latin typeface="Times New Roman" charset="0"/>
                <a:cs typeface="Times New Roman" charset="0"/>
              </a:endParaRPr>
            </a:p>
          </p:txBody>
        </p:sp>
        <p:sp>
          <p:nvSpPr>
            <p:cNvPr id="12" name="矩形标注 11"/>
            <p:cNvSpPr/>
            <p:nvPr/>
          </p:nvSpPr>
          <p:spPr>
            <a:xfrm>
              <a:off x="6873829" y="2397125"/>
              <a:ext cx="533491" cy="457200"/>
            </a:xfrm>
            <a:prstGeom prst="wedgeRectCallou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800">
                  <a:solidFill>
                    <a:schemeClr val="tx2"/>
                  </a:solidFill>
                  <a:latin typeface="Times New Roman" charset="0"/>
                  <a:cs typeface="Times New Roman" charset="0"/>
                </a:rPr>
                <a:t>c</a:t>
              </a:r>
              <a:endParaRPr lang="zh-CN" altLang="en-US" sz="2800">
                <a:solidFill>
                  <a:schemeClr val="tx2"/>
                </a:solidFill>
                <a:latin typeface="Times New Roman" charset="0"/>
                <a:cs typeface="Times New Roman" charset="0"/>
              </a:endParaRPr>
            </a:p>
          </p:txBody>
        </p:sp>
        <p:sp>
          <p:nvSpPr>
            <p:cNvPr id="13" name="矩形标注 12"/>
            <p:cNvSpPr/>
            <p:nvPr/>
          </p:nvSpPr>
          <p:spPr>
            <a:xfrm>
              <a:off x="3282288" y="2397125"/>
              <a:ext cx="533491" cy="457200"/>
            </a:xfrm>
            <a:prstGeom prst="wedgeRectCallou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800">
                  <a:solidFill>
                    <a:schemeClr val="tx2"/>
                  </a:solidFill>
                  <a:latin typeface="Times New Roman" charset="0"/>
                  <a:cs typeface="Times New Roman" charset="0"/>
                </a:rPr>
                <a:t>a</a:t>
              </a:r>
              <a:endParaRPr lang="zh-CN" altLang="en-US" sz="2800">
                <a:solidFill>
                  <a:schemeClr val="tx2"/>
                </a:solidFill>
                <a:latin typeface="Times New Roman" charset="0"/>
                <a:cs typeface="Times New Roman" charset="0"/>
              </a:endParaRPr>
            </a:p>
          </p:txBody>
        </p:sp>
        <p:sp>
          <p:nvSpPr>
            <p:cNvPr id="14" name="矩形标注 13"/>
            <p:cNvSpPr/>
            <p:nvPr/>
          </p:nvSpPr>
          <p:spPr>
            <a:xfrm>
              <a:off x="5055830" y="5257800"/>
              <a:ext cx="533491" cy="457200"/>
            </a:xfrm>
            <a:prstGeom prst="wedgeRectCallou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800">
                  <a:solidFill>
                    <a:schemeClr val="tx2"/>
                  </a:solidFill>
                  <a:latin typeface="Times New Roman" charset="0"/>
                  <a:cs typeface="Times New Roman" charset="0"/>
                </a:rPr>
                <a:t>d</a:t>
              </a:r>
              <a:endParaRPr lang="zh-CN" altLang="en-US" sz="2800">
                <a:solidFill>
                  <a:schemeClr val="tx2"/>
                </a:solidFill>
                <a:latin typeface="Times New Roman" charset="0"/>
                <a:cs typeface="Times New Roman" charset="0"/>
              </a:endParaRPr>
            </a:p>
          </p:txBody>
        </p:sp>
        <p:sp>
          <p:nvSpPr>
            <p:cNvPr id="15" name="矩形标注 14"/>
            <p:cNvSpPr/>
            <p:nvPr/>
          </p:nvSpPr>
          <p:spPr>
            <a:xfrm>
              <a:off x="6172033" y="3886200"/>
              <a:ext cx="609704" cy="457200"/>
            </a:xfrm>
            <a:prstGeom prst="wedgeRectCallou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400">
                  <a:solidFill>
                    <a:srgbClr val="3333CC"/>
                  </a:solidFill>
                  <a:latin typeface="Times New Roman" charset="0"/>
                  <a:cs typeface="Times New Roman" charset="0"/>
                </a:rPr>
                <a:t>11</a:t>
              </a:r>
              <a:endParaRPr lang="zh-CN" altLang="en-US" sz="2400">
                <a:solidFill>
                  <a:srgbClr val="3333CC"/>
                </a:solidFill>
                <a:latin typeface="Times New Roman" charset="0"/>
                <a:cs typeface="Times New Roman" charset="0"/>
              </a:endParaRPr>
            </a:p>
          </p:txBody>
        </p:sp>
        <p:sp>
          <p:nvSpPr>
            <p:cNvPr id="16" name="矩形标注 15"/>
            <p:cNvSpPr/>
            <p:nvPr/>
          </p:nvSpPr>
          <p:spPr>
            <a:xfrm>
              <a:off x="5222546" y="3832225"/>
              <a:ext cx="609704" cy="457200"/>
            </a:xfrm>
            <a:prstGeom prst="wedgeRectCallou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400">
                  <a:solidFill>
                    <a:srgbClr val="3333CC"/>
                  </a:solidFill>
                  <a:latin typeface="Times New Roman" charset="0"/>
                  <a:cs typeface="Times New Roman" charset="0"/>
                </a:rPr>
                <a:t>10</a:t>
              </a:r>
              <a:endParaRPr lang="zh-CN" altLang="en-US" sz="2400">
                <a:solidFill>
                  <a:srgbClr val="3333CC"/>
                </a:solidFill>
                <a:latin typeface="Times New Roman" charset="0"/>
                <a:cs typeface="Times New Roman" charset="0"/>
              </a:endParaRPr>
            </a:p>
          </p:txBody>
        </p:sp>
        <p:sp>
          <p:nvSpPr>
            <p:cNvPr id="17" name="矩形标注 16"/>
            <p:cNvSpPr/>
            <p:nvPr/>
          </p:nvSpPr>
          <p:spPr>
            <a:xfrm>
              <a:off x="4419133" y="3192463"/>
              <a:ext cx="609704" cy="457200"/>
            </a:xfrm>
            <a:prstGeom prst="wedgeRectCallou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400">
                  <a:solidFill>
                    <a:srgbClr val="3333CC"/>
                  </a:solidFill>
                  <a:latin typeface="Times New Roman" charset="0"/>
                  <a:cs typeface="Times New Roman" charset="0"/>
                </a:rPr>
                <a:t>12</a:t>
              </a:r>
              <a:endParaRPr lang="zh-CN" altLang="en-US" sz="2400">
                <a:solidFill>
                  <a:srgbClr val="3333CC"/>
                </a:solidFill>
                <a:latin typeface="Times New Roman" charset="0"/>
                <a:cs typeface="Times New Roman" charset="0"/>
              </a:endParaRPr>
            </a:p>
          </p:txBody>
        </p:sp>
        <p:sp>
          <p:nvSpPr>
            <p:cNvPr id="18" name="矩形标注 17"/>
            <p:cNvSpPr/>
            <p:nvPr/>
          </p:nvSpPr>
          <p:spPr>
            <a:xfrm>
              <a:off x="5638542" y="3201988"/>
              <a:ext cx="609704" cy="457200"/>
            </a:xfrm>
            <a:prstGeom prst="wedgeRectCallou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400">
                  <a:solidFill>
                    <a:srgbClr val="3333CC"/>
                  </a:solidFill>
                  <a:latin typeface="Times New Roman" charset="0"/>
                  <a:cs typeface="Times New Roman" charset="0"/>
                </a:rPr>
                <a:t>7</a:t>
              </a:r>
              <a:endParaRPr lang="zh-CN" altLang="en-US" sz="2400">
                <a:solidFill>
                  <a:srgbClr val="3333CC"/>
                </a:solidFill>
                <a:latin typeface="Times New Roman" charset="0"/>
                <a:cs typeface="Times New Roman" charset="0"/>
              </a:endParaRPr>
            </a:p>
          </p:txBody>
        </p:sp>
      </p:grpSp>
      <p:sp>
        <p:nvSpPr>
          <p:cNvPr id="25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旅行商问题</a:t>
            </a:r>
          </a:p>
        </p:txBody>
      </p:sp>
    </p:spTree>
    <p:extLst>
      <p:ext uri="{BB962C8B-B14F-4D97-AF65-F5344CB8AC3E}">
        <p14:creationId xmlns:p14="http://schemas.microsoft.com/office/powerpoint/2010/main" val="84140132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dirty="0">
                <a:latin typeface="Times New Roman" charset="0"/>
              </a:rPr>
              <a:t>旅行商问题</a:t>
            </a:r>
            <a:r>
              <a:rPr lang="en-US" altLang="zh-CN" dirty="0">
                <a:latin typeface="Times New Roman" charset="0"/>
              </a:rPr>
              <a:t>(TSP)</a:t>
            </a:r>
            <a:r>
              <a:rPr lang="zh-CN" altLang="en-US" dirty="0">
                <a:latin typeface="Times New Roman" charset="0"/>
              </a:rPr>
              <a:t>的研究进展</a:t>
            </a:r>
          </a:p>
        </p:txBody>
      </p:sp>
      <p:sp>
        <p:nvSpPr>
          <p:cNvPr id="3993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719263"/>
            <a:ext cx="8713788" cy="4878387"/>
          </a:xfrm>
        </p:spPr>
        <p:txBody>
          <a:bodyPr/>
          <a:lstStyle/>
          <a:p>
            <a:pPr algn="just" eaLnBrk="1" hangingPunct="1">
              <a:lnSpc>
                <a:spcPct val="120000"/>
              </a:lnSpc>
            </a:pPr>
            <a:r>
              <a:rPr kumimoji="0" lang="zh-CN" altLang="en-US" sz="2800" b="1" dirty="0">
                <a:solidFill>
                  <a:srgbClr val="FF0000"/>
                </a:solidFill>
                <a:latin typeface="Times New Roman" charset="0"/>
              </a:rPr>
              <a:t>（在最坏情况下）时间复杂性为多项式的算法？</a:t>
            </a:r>
            <a:endParaRPr kumimoji="0" lang="en-US" altLang="zh-CN" sz="2800" b="1" dirty="0">
              <a:solidFill>
                <a:srgbClr val="FF0000"/>
              </a:solidFill>
              <a:latin typeface="Times New Roman" charset="0"/>
            </a:endParaRPr>
          </a:p>
          <a:p>
            <a:pPr algn="just" eaLnBrk="1" hangingPunct="1">
              <a:lnSpc>
                <a:spcPct val="120000"/>
              </a:lnSpc>
            </a:pPr>
            <a:r>
              <a:rPr kumimoji="0" lang="zh-CN" altLang="en-US" sz="2800" b="1" dirty="0">
                <a:latin typeface="Times New Roman" charset="0"/>
              </a:rPr>
              <a:t>（在最坏情况下）时间复杂性为多项式的近似算法</a:t>
            </a:r>
            <a:endParaRPr kumimoji="0" lang="en-US" altLang="zh-CN" sz="2800" b="1" dirty="0">
              <a:latin typeface="Times New Roman" charset="0"/>
            </a:endParaRPr>
          </a:p>
          <a:p>
            <a:pPr lvl="1" algn="just">
              <a:lnSpc>
                <a:spcPct val="120000"/>
              </a:lnSpc>
            </a:pPr>
            <a:r>
              <a:rPr lang="zh-CN" altLang="en-US" sz="2800" dirty="0">
                <a:latin typeface="+mn-ea"/>
              </a:rPr>
              <a:t>保证</a:t>
            </a:r>
            <a:r>
              <a:rPr lang="en-US" altLang="zh-CN" sz="2800" dirty="0">
                <a:latin typeface="+mn-ea"/>
              </a:rPr>
              <a:t>:</a:t>
            </a:r>
            <a:r>
              <a:rPr lang="zh-CN" altLang="en-US" sz="2800" dirty="0">
                <a:latin typeface="+mn-ea"/>
              </a:rPr>
              <a:t> </a:t>
            </a:r>
            <a:r>
              <a:rPr lang="en-US" altLang="zh-CN" sz="2800" dirty="0">
                <a:latin typeface="+mn-ea"/>
              </a:rPr>
              <a:t>W</a:t>
            </a:r>
            <a:r>
              <a:rPr lang="en-US" altLang="zh-CN" sz="2800" dirty="0">
                <a:latin typeface="+mn-ea"/>
                <a:sym typeface="Symbol" charset="2"/>
              </a:rPr>
              <a:t>W’</a:t>
            </a:r>
            <a:r>
              <a:rPr lang="en-US" altLang="zh-CN" sz="2800" dirty="0">
                <a:latin typeface="+mn-ea"/>
              </a:rPr>
              <a:t> </a:t>
            </a:r>
            <a:r>
              <a:rPr lang="en-US" altLang="zh-CN" sz="2800" dirty="0" err="1">
                <a:latin typeface="+mn-ea"/>
              </a:rPr>
              <a:t>cW</a:t>
            </a:r>
            <a:r>
              <a:rPr lang="en-US" altLang="zh-CN" sz="2800" dirty="0">
                <a:latin typeface="+mn-ea"/>
              </a:rPr>
              <a:t>  (c=3/2), </a:t>
            </a:r>
            <a:r>
              <a:rPr lang="zh-CN" altLang="en-US" sz="2800" dirty="0">
                <a:latin typeface="+mn-ea"/>
              </a:rPr>
              <a:t>误差为</a:t>
            </a:r>
            <a:r>
              <a:rPr lang="en-US" altLang="zh-CN" sz="2800" dirty="0">
                <a:latin typeface="+mn-ea"/>
              </a:rPr>
              <a:t>50</a:t>
            </a:r>
            <a:r>
              <a:rPr lang="en-US" altLang="zh-CN" sz="2800" dirty="0">
                <a:latin typeface="Times New Roman" charset="0"/>
              </a:rPr>
              <a:t> %</a:t>
            </a:r>
            <a:endParaRPr kumimoji="0" lang="en-US" altLang="zh-CN" sz="2500" b="1" dirty="0">
              <a:latin typeface="+mn-ea"/>
            </a:endParaRPr>
          </a:p>
          <a:p>
            <a:pPr algn="just" eaLnBrk="1" hangingPunct="1">
              <a:lnSpc>
                <a:spcPct val="120000"/>
              </a:lnSpc>
            </a:pPr>
            <a:r>
              <a:rPr kumimoji="0" lang="zh-CN" altLang="en-US" sz="2800" b="1" dirty="0">
                <a:latin typeface="Times New Roman" charset="0"/>
              </a:rPr>
              <a:t>实际应用中，已有好的算法能够在几分钟内处理</a:t>
            </a:r>
            <a:r>
              <a:rPr kumimoji="0" lang="en-US" altLang="zh-CN" sz="2800" b="1" dirty="0">
                <a:latin typeface="Times New Roman" charset="0"/>
              </a:rPr>
              <a:t>1000</a:t>
            </a:r>
            <a:r>
              <a:rPr kumimoji="0" lang="zh-CN" altLang="en-US" sz="2800" b="1" dirty="0">
                <a:latin typeface="Times New Roman" charset="0"/>
              </a:rPr>
              <a:t>个节点的规模，误差在</a:t>
            </a:r>
            <a:r>
              <a:rPr kumimoji="0" lang="en-US" altLang="zh-CN" sz="2800" b="1" dirty="0">
                <a:latin typeface="Times New Roman" charset="0"/>
              </a:rPr>
              <a:t>2%</a:t>
            </a:r>
          </a:p>
        </p:txBody>
      </p:sp>
    </p:spTree>
    <p:extLst>
      <p:ext uri="{BB962C8B-B14F-4D97-AF65-F5344CB8AC3E}">
        <p14:creationId xmlns:p14="http://schemas.microsoft.com/office/powerpoint/2010/main" val="54311154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6875" y="1628800"/>
            <a:ext cx="5616575" cy="4537075"/>
          </a:xfrm>
        </p:spPr>
        <p:txBody>
          <a:bodyPr/>
          <a:lstStyle/>
          <a:p>
            <a:pPr eaLnBrk="1" hangingPunct="1">
              <a:spcBef>
                <a:spcPct val="40000"/>
              </a:spcBef>
            </a:pPr>
            <a:r>
              <a:rPr kumimoji="0" lang="zh-CN" altLang="en-US" b="1" dirty="0">
                <a:latin typeface="Times New Roman" charset="0"/>
              </a:rPr>
              <a:t>内容</a:t>
            </a:r>
            <a:r>
              <a:rPr kumimoji="0" lang="en-US" altLang="zh-CN" b="1" dirty="0">
                <a:latin typeface="Times New Roman" charset="0"/>
              </a:rPr>
              <a:t>1</a:t>
            </a:r>
            <a:r>
              <a:rPr kumimoji="0" lang="zh-CN" altLang="en-US" b="1" dirty="0">
                <a:latin typeface="Times New Roman" charset="0"/>
              </a:rPr>
              <a:t>：</a:t>
            </a:r>
            <a:r>
              <a:rPr kumimoji="0" lang="en-US" altLang="zh-CN" b="1" dirty="0" err="1">
                <a:latin typeface="Times New Roman" charset="0"/>
              </a:rPr>
              <a:t>Dijkstra</a:t>
            </a:r>
            <a:r>
              <a:rPr kumimoji="0" lang="zh-CN" altLang="en-US" b="1" dirty="0"/>
              <a:t>算法</a:t>
            </a:r>
            <a:endParaRPr kumimoji="0" lang="en-US" altLang="zh-CN" b="1" dirty="0"/>
          </a:p>
          <a:p>
            <a:pPr>
              <a:spcBef>
                <a:spcPct val="40000"/>
              </a:spcBef>
            </a:pPr>
            <a:r>
              <a:rPr lang="zh-CN" altLang="en-US" dirty="0">
                <a:latin typeface="Times New Roman" charset="0"/>
              </a:rPr>
              <a:t>内容</a:t>
            </a:r>
            <a:r>
              <a:rPr lang="en-US" altLang="zh-CN" dirty="0">
                <a:latin typeface="Times New Roman" charset="0"/>
              </a:rPr>
              <a:t>2</a:t>
            </a:r>
            <a:r>
              <a:rPr lang="zh-CN" altLang="en-US" dirty="0">
                <a:latin typeface="Times New Roman" charset="0"/>
              </a:rPr>
              <a:t>：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Floyd-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Warshall</a:t>
            </a:r>
            <a:r>
              <a:rPr lang="zh-CN" altLang="en-US" dirty="0"/>
              <a:t>算法</a:t>
            </a:r>
            <a:endParaRPr kumimoji="0" lang="en-US" altLang="zh-CN" b="1" dirty="0"/>
          </a:p>
          <a:p>
            <a:pPr>
              <a:spcBef>
                <a:spcPct val="40000"/>
              </a:spcBef>
            </a:pPr>
            <a:r>
              <a:rPr lang="zh-CN" altLang="en-US" dirty="0">
                <a:latin typeface="Times New Roman" charset="0"/>
              </a:rPr>
              <a:t>内容</a:t>
            </a:r>
            <a:r>
              <a:rPr lang="en-US" altLang="zh-CN" dirty="0">
                <a:latin typeface="Times New Roman" charset="0"/>
              </a:rPr>
              <a:t>3</a:t>
            </a:r>
            <a:r>
              <a:rPr lang="zh-CN" altLang="en-US" dirty="0">
                <a:latin typeface="Times New Roman" charset="0"/>
              </a:rPr>
              <a:t>：旅行</a:t>
            </a:r>
            <a:r>
              <a:rPr kumimoji="0" lang="zh-CN" altLang="en-US" b="1" dirty="0">
                <a:latin typeface="Times New Roman" charset="0"/>
              </a:rPr>
              <a:t>商问题（</a:t>
            </a:r>
            <a:r>
              <a:rPr kumimoji="0" lang="en-US" altLang="zh-CN" b="1" dirty="0">
                <a:latin typeface="Times New Roman" charset="0"/>
              </a:rPr>
              <a:t>TSP</a:t>
            </a:r>
            <a:r>
              <a:rPr kumimoji="0" lang="zh-CN" altLang="en-US" b="1" dirty="0">
                <a:latin typeface="Times New Roman" charset="0"/>
              </a:rPr>
              <a:t>）</a:t>
            </a:r>
            <a:endParaRPr kumimoji="0" lang="en-US" altLang="zh-CN" b="1" dirty="0">
              <a:latin typeface="Times New Roman" charset="0"/>
            </a:endParaRPr>
          </a:p>
          <a:p>
            <a:pPr>
              <a:spcBef>
                <a:spcPct val="40000"/>
              </a:spcBef>
            </a:pPr>
            <a:r>
              <a:rPr lang="zh-CN" altLang="en-US" dirty="0">
                <a:solidFill>
                  <a:srgbClr val="FF0000"/>
                </a:solidFill>
                <a:latin typeface="Times New Roman" charset="0"/>
              </a:rPr>
              <a:t>内容</a:t>
            </a:r>
            <a:r>
              <a:rPr lang="en-US" altLang="zh-CN" dirty="0">
                <a:solidFill>
                  <a:srgbClr val="FF0000"/>
                </a:solidFill>
                <a:latin typeface="Times New Roman" charset="0"/>
              </a:rPr>
              <a:t>4</a:t>
            </a:r>
            <a:r>
              <a:rPr lang="zh-CN" altLang="en-US" dirty="0">
                <a:solidFill>
                  <a:srgbClr val="FF0000"/>
                </a:solidFill>
                <a:latin typeface="Times New Roman" charset="0"/>
              </a:rPr>
              <a:t>：最大流问题</a:t>
            </a:r>
            <a:r>
              <a:rPr lang="en-US" altLang="zh-CN" dirty="0">
                <a:solidFill>
                  <a:srgbClr val="FF0000"/>
                </a:solidFill>
                <a:latin typeface="Times New Roman" charset="0"/>
              </a:rPr>
              <a:t>*</a:t>
            </a:r>
            <a:endParaRPr lang="zh-CN" altLang="en-US" baseline="30000" dirty="0">
              <a:solidFill>
                <a:srgbClr val="FF0000"/>
              </a:solidFill>
              <a:latin typeface="Times New Roman" charset="0"/>
            </a:endParaRPr>
          </a:p>
          <a:p>
            <a:pPr>
              <a:spcBef>
                <a:spcPct val="40000"/>
              </a:spcBef>
            </a:pPr>
            <a:endParaRPr kumimoji="0" lang="zh-CN" altLang="en-US" b="1" dirty="0">
              <a:solidFill>
                <a:srgbClr val="FF0000"/>
              </a:solidFill>
              <a:latin typeface="Times New Roman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本节提要</a:t>
            </a:r>
          </a:p>
        </p:txBody>
      </p:sp>
    </p:spTree>
    <p:extLst>
      <p:ext uri="{BB962C8B-B14F-4D97-AF65-F5344CB8AC3E}">
        <p14:creationId xmlns:p14="http://schemas.microsoft.com/office/powerpoint/2010/main" val="242024245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传输网</a:t>
            </a:r>
            <a:r>
              <a:rPr lang="en-US" altLang="zh-CN" dirty="0"/>
              <a:t>(Transport network)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37</a:t>
            </a:fld>
            <a:endParaRPr lang="zh-CN" altLang="en-US" dirty="0"/>
          </a:p>
        </p:txBody>
      </p:sp>
      <p:sp>
        <p:nvSpPr>
          <p:cNvPr id="5" name="Oval 3"/>
          <p:cNvSpPr>
            <a:spLocks noChangeArrowheads="1"/>
          </p:cNvSpPr>
          <p:nvPr/>
        </p:nvSpPr>
        <p:spPr bwMode="auto">
          <a:xfrm>
            <a:off x="1295400" y="3200400"/>
            <a:ext cx="539750" cy="539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6" name="Oval 4"/>
          <p:cNvSpPr>
            <a:spLocks noChangeArrowheads="1"/>
          </p:cNvSpPr>
          <p:nvPr/>
        </p:nvSpPr>
        <p:spPr bwMode="auto">
          <a:xfrm>
            <a:off x="2565400" y="2514600"/>
            <a:ext cx="539750" cy="539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7" name="Oval 5"/>
          <p:cNvSpPr>
            <a:spLocks noChangeArrowheads="1"/>
          </p:cNvSpPr>
          <p:nvPr/>
        </p:nvSpPr>
        <p:spPr bwMode="auto">
          <a:xfrm>
            <a:off x="3835400" y="2514600"/>
            <a:ext cx="539750" cy="539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8" name="Oval 6"/>
          <p:cNvSpPr>
            <a:spLocks noChangeArrowheads="1"/>
          </p:cNvSpPr>
          <p:nvPr/>
        </p:nvSpPr>
        <p:spPr bwMode="auto">
          <a:xfrm>
            <a:off x="2565400" y="3886200"/>
            <a:ext cx="539750" cy="539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9" name="Oval 7"/>
          <p:cNvSpPr>
            <a:spLocks noChangeArrowheads="1"/>
          </p:cNvSpPr>
          <p:nvPr/>
        </p:nvSpPr>
        <p:spPr bwMode="auto">
          <a:xfrm>
            <a:off x="3835400" y="3886200"/>
            <a:ext cx="539750" cy="539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10" name="Oval 8"/>
          <p:cNvSpPr>
            <a:spLocks noChangeArrowheads="1"/>
          </p:cNvSpPr>
          <p:nvPr/>
        </p:nvSpPr>
        <p:spPr bwMode="auto">
          <a:xfrm>
            <a:off x="5105400" y="3200400"/>
            <a:ext cx="539750" cy="539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5224463" y="3248025"/>
            <a:ext cx="533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6</a:t>
            </a: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3948113" y="2543175"/>
            <a:ext cx="533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5</a:t>
            </a:r>
          </a:p>
        </p:txBody>
      </p:sp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2700338" y="2566988"/>
            <a:ext cx="533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3967163" y="3948113"/>
            <a:ext cx="533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15" name="Text Box 13"/>
          <p:cNvSpPr txBox="1">
            <a:spLocks noChangeArrowheads="1"/>
          </p:cNvSpPr>
          <p:nvPr/>
        </p:nvSpPr>
        <p:spPr bwMode="auto">
          <a:xfrm>
            <a:off x="2676525" y="3929063"/>
            <a:ext cx="533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16" name="Text Box 14"/>
          <p:cNvSpPr txBox="1">
            <a:spLocks noChangeArrowheads="1"/>
          </p:cNvSpPr>
          <p:nvPr/>
        </p:nvSpPr>
        <p:spPr bwMode="auto">
          <a:xfrm>
            <a:off x="1428750" y="3267075"/>
            <a:ext cx="533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17" name="Line 15"/>
          <p:cNvSpPr>
            <a:spLocks noChangeShapeType="1"/>
          </p:cNvSpPr>
          <p:nvPr/>
        </p:nvSpPr>
        <p:spPr bwMode="auto">
          <a:xfrm flipV="1">
            <a:off x="1800225" y="2914650"/>
            <a:ext cx="785813" cy="428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8" name="Line 16"/>
          <p:cNvSpPr>
            <a:spLocks noChangeShapeType="1"/>
          </p:cNvSpPr>
          <p:nvPr/>
        </p:nvSpPr>
        <p:spPr bwMode="auto">
          <a:xfrm>
            <a:off x="1771650" y="3643313"/>
            <a:ext cx="814388" cy="4000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9" name="Line 17"/>
          <p:cNvSpPr>
            <a:spLocks noChangeShapeType="1"/>
          </p:cNvSpPr>
          <p:nvPr/>
        </p:nvSpPr>
        <p:spPr bwMode="auto">
          <a:xfrm>
            <a:off x="3086100" y="2757488"/>
            <a:ext cx="7572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0" name="Line 18"/>
          <p:cNvSpPr>
            <a:spLocks noChangeShapeType="1"/>
          </p:cNvSpPr>
          <p:nvPr/>
        </p:nvSpPr>
        <p:spPr bwMode="auto">
          <a:xfrm>
            <a:off x="3086100" y="4143375"/>
            <a:ext cx="7429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1" name="Line 19"/>
          <p:cNvSpPr>
            <a:spLocks noChangeShapeType="1"/>
          </p:cNvSpPr>
          <p:nvPr/>
        </p:nvSpPr>
        <p:spPr bwMode="auto">
          <a:xfrm flipV="1">
            <a:off x="3014663" y="3028950"/>
            <a:ext cx="928687" cy="9286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2" name="Line 20"/>
          <p:cNvSpPr>
            <a:spLocks noChangeShapeType="1"/>
          </p:cNvSpPr>
          <p:nvPr/>
        </p:nvSpPr>
        <p:spPr bwMode="auto">
          <a:xfrm>
            <a:off x="4357688" y="2871788"/>
            <a:ext cx="785812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3" name="Line 21"/>
          <p:cNvSpPr>
            <a:spLocks noChangeShapeType="1"/>
          </p:cNvSpPr>
          <p:nvPr/>
        </p:nvSpPr>
        <p:spPr bwMode="auto">
          <a:xfrm flipV="1">
            <a:off x="4357688" y="3629025"/>
            <a:ext cx="800100" cy="5143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4" name="Line 22"/>
          <p:cNvSpPr>
            <a:spLocks noChangeShapeType="1"/>
          </p:cNvSpPr>
          <p:nvPr/>
        </p:nvSpPr>
        <p:spPr bwMode="auto">
          <a:xfrm flipV="1">
            <a:off x="2828925" y="3057525"/>
            <a:ext cx="0" cy="8286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5" name="Text Box 23"/>
          <p:cNvSpPr txBox="1">
            <a:spLocks noChangeArrowheads="1"/>
          </p:cNvSpPr>
          <p:nvPr/>
        </p:nvSpPr>
        <p:spPr bwMode="auto">
          <a:xfrm>
            <a:off x="2590800" y="3352800"/>
            <a:ext cx="533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26" name="Text Box 24"/>
          <p:cNvSpPr txBox="1">
            <a:spLocks noChangeArrowheads="1"/>
          </p:cNvSpPr>
          <p:nvPr/>
        </p:nvSpPr>
        <p:spPr bwMode="auto">
          <a:xfrm>
            <a:off x="3200400" y="3200400"/>
            <a:ext cx="533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27" name="Text Box 25"/>
          <p:cNvSpPr txBox="1">
            <a:spLocks noChangeArrowheads="1"/>
          </p:cNvSpPr>
          <p:nvPr/>
        </p:nvSpPr>
        <p:spPr bwMode="auto">
          <a:xfrm>
            <a:off x="3276600" y="4057650"/>
            <a:ext cx="533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28" name="Text Box 26"/>
          <p:cNvSpPr txBox="1">
            <a:spLocks noChangeArrowheads="1"/>
          </p:cNvSpPr>
          <p:nvPr/>
        </p:nvSpPr>
        <p:spPr bwMode="auto">
          <a:xfrm>
            <a:off x="4714875" y="3810000"/>
            <a:ext cx="533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29" name="Text Box 27"/>
          <p:cNvSpPr txBox="1">
            <a:spLocks noChangeArrowheads="1"/>
          </p:cNvSpPr>
          <p:nvPr/>
        </p:nvSpPr>
        <p:spPr bwMode="auto">
          <a:xfrm>
            <a:off x="3181350" y="2390775"/>
            <a:ext cx="57626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30" name="Text Box 28"/>
          <p:cNvSpPr txBox="1">
            <a:spLocks noChangeArrowheads="1"/>
          </p:cNvSpPr>
          <p:nvPr/>
        </p:nvSpPr>
        <p:spPr bwMode="auto">
          <a:xfrm>
            <a:off x="1952625" y="2762250"/>
            <a:ext cx="533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31" name="Text Box 29"/>
          <p:cNvSpPr txBox="1">
            <a:spLocks noChangeArrowheads="1"/>
          </p:cNvSpPr>
          <p:nvPr/>
        </p:nvSpPr>
        <p:spPr bwMode="auto">
          <a:xfrm>
            <a:off x="4576763" y="2728913"/>
            <a:ext cx="533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32" name="Text Box 30"/>
          <p:cNvSpPr txBox="1">
            <a:spLocks noChangeArrowheads="1"/>
          </p:cNvSpPr>
          <p:nvPr/>
        </p:nvSpPr>
        <p:spPr bwMode="auto">
          <a:xfrm>
            <a:off x="1814513" y="3738563"/>
            <a:ext cx="533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5</a:t>
            </a:r>
          </a:p>
        </p:txBody>
      </p:sp>
      <p:sp>
        <p:nvSpPr>
          <p:cNvPr id="33" name="Text Box 31"/>
          <p:cNvSpPr txBox="1">
            <a:spLocks noChangeArrowheads="1"/>
          </p:cNvSpPr>
          <p:nvPr/>
        </p:nvSpPr>
        <p:spPr bwMode="auto">
          <a:xfrm>
            <a:off x="457200" y="4648200"/>
            <a:ext cx="3886200" cy="758825"/>
          </a:xfrm>
          <a:prstGeom prst="rect">
            <a:avLst/>
          </a:prstGeom>
          <a:solidFill>
            <a:srgbClr val="FFFF99"/>
          </a:solidFill>
          <a:ln w="57150" cmpd="thickThin">
            <a:solidFill>
              <a:srgbClr val="FFCC00"/>
            </a:solidFill>
            <a:miter lim="800000"/>
            <a:headEnd/>
            <a:tailEnd/>
          </a:ln>
          <a:effectLst>
            <a:outerShdw blurRad="63500" dist="107763" dir="8100000" algn="ctr" rotWithShape="0">
              <a:schemeClr val="bg2">
                <a:alpha val="74998"/>
              </a:schemeClr>
            </a:outerShdw>
          </a:effec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kumimoji="1" lang="en-US" altLang="zh-CN" sz="2000">
                <a:latin typeface="Times New Roman" charset="0"/>
              </a:rPr>
              <a:t>The unique node with in-degree 0</a:t>
            </a:r>
          </a:p>
          <a:p>
            <a:pPr algn="ctr" eaLnBrk="1" hangingPunct="1">
              <a:defRPr/>
            </a:pPr>
            <a:r>
              <a:rPr kumimoji="1" lang="en-US" altLang="zh-CN" sz="2000">
                <a:latin typeface="Times New Roman" charset="0"/>
              </a:rPr>
              <a:t>The </a:t>
            </a:r>
            <a:r>
              <a:rPr kumimoji="1" lang="en-US" altLang="zh-CN" sz="2000" b="1">
                <a:solidFill>
                  <a:srgbClr val="FF0000"/>
                </a:solidFill>
                <a:latin typeface="Times New Roman" charset="0"/>
              </a:rPr>
              <a:t>source</a:t>
            </a:r>
          </a:p>
        </p:txBody>
      </p:sp>
      <p:sp>
        <p:nvSpPr>
          <p:cNvPr id="34" name="Line 32"/>
          <p:cNvSpPr>
            <a:spLocks noChangeShapeType="1"/>
          </p:cNvSpPr>
          <p:nvPr/>
        </p:nvSpPr>
        <p:spPr bwMode="auto">
          <a:xfrm flipV="1">
            <a:off x="1219200" y="3729038"/>
            <a:ext cx="252413" cy="885825"/>
          </a:xfrm>
          <a:prstGeom prst="line">
            <a:avLst/>
          </a:prstGeom>
          <a:noFill/>
          <a:ln w="25400">
            <a:solidFill>
              <a:srgbClr val="FF9900"/>
            </a:solidFill>
            <a:prstDash val="lg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35" name="Text Box 33"/>
          <p:cNvSpPr txBox="1">
            <a:spLocks noChangeArrowheads="1"/>
          </p:cNvSpPr>
          <p:nvPr/>
        </p:nvSpPr>
        <p:spPr bwMode="auto">
          <a:xfrm>
            <a:off x="4648200" y="1752600"/>
            <a:ext cx="3886200" cy="758825"/>
          </a:xfrm>
          <a:prstGeom prst="rect">
            <a:avLst/>
          </a:prstGeom>
          <a:solidFill>
            <a:srgbClr val="FFFF99"/>
          </a:solidFill>
          <a:ln w="57150" cmpd="thickThin">
            <a:solidFill>
              <a:srgbClr val="FFCC00"/>
            </a:solidFill>
            <a:miter lim="800000"/>
            <a:headEnd/>
            <a:tailEnd/>
          </a:ln>
          <a:effectLst>
            <a:outerShdw blurRad="63500" dist="107763" dir="18900000" algn="ctr" rotWithShape="0">
              <a:schemeClr val="bg2">
                <a:alpha val="74998"/>
              </a:schemeClr>
            </a:outerShdw>
          </a:effec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kumimoji="1" lang="en-US" altLang="zh-CN" sz="2000">
                <a:latin typeface="Times New Roman" charset="0"/>
              </a:rPr>
              <a:t>The unique node with out-degree 0</a:t>
            </a:r>
          </a:p>
          <a:p>
            <a:pPr algn="ctr" eaLnBrk="1" hangingPunct="1">
              <a:defRPr/>
            </a:pPr>
            <a:r>
              <a:rPr kumimoji="1" lang="en-US" altLang="zh-CN" sz="2000">
                <a:latin typeface="Times New Roman" charset="0"/>
              </a:rPr>
              <a:t>The </a:t>
            </a:r>
            <a:r>
              <a:rPr kumimoji="1" lang="en-US" altLang="zh-CN" sz="2000" b="1">
                <a:solidFill>
                  <a:srgbClr val="FF0000"/>
                </a:solidFill>
                <a:latin typeface="Times New Roman" charset="0"/>
              </a:rPr>
              <a:t>sink</a:t>
            </a:r>
          </a:p>
        </p:txBody>
      </p:sp>
      <p:sp>
        <p:nvSpPr>
          <p:cNvPr id="36" name="Line 34"/>
          <p:cNvSpPr>
            <a:spLocks noChangeShapeType="1"/>
          </p:cNvSpPr>
          <p:nvPr/>
        </p:nvSpPr>
        <p:spPr bwMode="auto">
          <a:xfrm flipV="1">
            <a:off x="5429250" y="2514600"/>
            <a:ext cx="309563" cy="657225"/>
          </a:xfrm>
          <a:prstGeom prst="line">
            <a:avLst/>
          </a:prstGeom>
          <a:noFill/>
          <a:ln w="25400">
            <a:solidFill>
              <a:srgbClr val="FF9900"/>
            </a:solidFill>
            <a:prstDash val="lgDash"/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37" name="Text Box 35"/>
          <p:cNvSpPr txBox="1">
            <a:spLocks noChangeArrowheads="1"/>
          </p:cNvSpPr>
          <p:nvPr/>
        </p:nvSpPr>
        <p:spPr bwMode="auto">
          <a:xfrm>
            <a:off x="5410200" y="4114800"/>
            <a:ext cx="2743200" cy="454025"/>
          </a:xfrm>
          <a:prstGeom prst="rect">
            <a:avLst/>
          </a:prstGeom>
          <a:solidFill>
            <a:srgbClr val="CCFFCC"/>
          </a:solidFill>
          <a:ln w="57150" cmpd="thinThick">
            <a:solidFill>
              <a:srgbClr val="99CC00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kumimoji="1" lang="en-US" altLang="zh-CN" sz="2000">
                <a:latin typeface="Times New Roman" charset="0"/>
              </a:rPr>
              <a:t>Capacity of edge, </a:t>
            </a:r>
            <a:r>
              <a:rPr kumimoji="1" lang="en-US" altLang="zh-CN" sz="2000" i="1">
                <a:latin typeface="Times New Roman" charset="0"/>
              </a:rPr>
              <a:t>C</a:t>
            </a:r>
            <a:r>
              <a:rPr kumimoji="1" lang="en-US" altLang="zh-CN" sz="2000" baseline="-25000">
                <a:latin typeface="Times New Roman" charset="0"/>
              </a:rPr>
              <a:t>i,j</a:t>
            </a:r>
            <a:endParaRPr kumimoji="1" lang="en-US" altLang="zh-CN" sz="2000">
              <a:latin typeface="Times New Roman" charset="0"/>
            </a:endParaRPr>
          </a:p>
        </p:txBody>
      </p:sp>
      <p:sp>
        <p:nvSpPr>
          <p:cNvPr id="38" name="Line 36"/>
          <p:cNvSpPr>
            <a:spLocks noChangeShapeType="1"/>
          </p:cNvSpPr>
          <p:nvPr/>
        </p:nvSpPr>
        <p:spPr bwMode="auto">
          <a:xfrm flipH="1" flipV="1">
            <a:off x="4929188" y="4071938"/>
            <a:ext cx="485775" cy="300037"/>
          </a:xfrm>
          <a:prstGeom prst="line">
            <a:avLst/>
          </a:prstGeom>
          <a:noFill/>
          <a:ln w="19050">
            <a:solidFill>
              <a:srgbClr val="99CC00"/>
            </a:solidFill>
            <a:prstDash val="lg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39" name="Text Box 37"/>
          <p:cNvSpPr txBox="1">
            <a:spLocks noChangeArrowheads="1"/>
          </p:cNvSpPr>
          <p:nvPr/>
        </p:nvSpPr>
        <p:spPr bwMode="auto">
          <a:xfrm>
            <a:off x="4800600" y="5257800"/>
            <a:ext cx="29718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 dirty="0">
                <a:latin typeface="Times New Roman" panose="02020603050405020304" pitchFamily="18" charset="0"/>
              </a:rPr>
              <a:t>It is assumed that all edges are in one direction.</a:t>
            </a:r>
          </a:p>
        </p:txBody>
      </p:sp>
    </p:spTree>
    <p:extLst>
      <p:ext uri="{BB962C8B-B14F-4D97-AF65-F5344CB8AC3E}">
        <p14:creationId xmlns:p14="http://schemas.microsoft.com/office/powerpoint/2010/main" val="242901495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流</a:t>
            </a:r>
            <a:r>
              <a:rPr lang="en-US" altLang="zh-CN" dirty="0">
                <a:latin typeface="+mn-ea"/>
                <a:ea typeface="+mn-ea"/>
              </a:rPr>
              <a:t>(Flow)</a:t>
            </a:r>
            <a:endParaRPr lang="zh-CN" altLang="en-US" dirty="0">
              <a:latin typeface="+mn-ea"/>
              <a:ea typeface="+mn-ea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38</a:t>
            </a:fld>
            <a:endParaRPr lang="zh-CN" altLang="en-US" dirty="0"/>
          </a:p>
        </p:txBody>
      </p:sp>
      <p:sp>
        <p:nvSpPr>
          <p:cNvPr id="5" name="Oval 2" descr="水滴"/>
          <p:cNvSpPr>
            <a:spLocks noChangeArrowheads="1"/>
          </p:cNvSpPr>
          <p:nvPr/>
        </p:nvSpPr>
        <p:spPr bwMode="auto">
          <a:xfrm>
            <a:off x="4876800" y="2971800"/>
            <a:ext cx="990600" cy="990600"/>
          </a:xfrm>
          <a:prstGeom prst="ellips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6" name="Oval 3" descr="水滴"/>
          <p:cNvSpPr>
            <a:spLocks noChangeArrowheads="1"/>
          </p:cNvSpPr>
          <p:nvPr/>
        </p:nvSpPr>
        <p:spPr bwMode="auto">
          <a:xfrm>
            <a:off x="1066800" y="2895600"/>
            <a:ext cx="990600" cy="990600"/>
          </a:xfrm>
          <a:prstGeom prst="ellips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7" name="Oval 4" descr="粉色砂纸"/>
          <p:cNvSpPr>
            <a:spLocks noChangeArrowheads="1"/>
          </p:cNvSpPr>
          <p:nvPr/>
        </p:nvSpPr>
        <p:spPr bwMode="auto">
          <a:xfrm>
            <a:off x="2362200" y="3657600"/>
            <a:ext cx="990600" cy="990600"/>
          </a:xfrm>
          <a:prstGeom prst="ellipse">
            <a:avLst/>
          </a:prstGeom>
          <a:blipFill dpi="0" rotWithShape="0">
            <a:blip r:embed="rId4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8" name="Oval 6"/>
          <p:cNvSpPr>
            <a:spLocks noChangeArrowheads="1"/>
          </p:cNvSpPr>
          <p:nvPr/>
        </p:nvSpPr>
        <p:spPr bwMode="auto">
          <a:xfrm>
            <a:off x="1295400" y="3200400"/>
            <a:ext cx="539750" cy="539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9" name="Oval 7"/>
          <p:cNvSpPr>
            <a:spLocks noChangeArrowheads="1"/>
          </p:cNvSpPr>
          <p:nvPr/>
        </p:nvSpPr>
        <p:spPr bwMode="auto">
          <a:xfrm>
            <a:off x="2565400" y="2514600"/>
            <a:ext cx="539750" cy="539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10" name="Oval 8"/>
          <p:cNvSpPr>
            <a:spLocks noChangeArrowheads="1"/>
          </p:cNvSpPr>
          <p:nvPr/>
        </p:nvSpPr>
        <p:spPr bwMode="auto">
          <a:xfrm>
            <a:off x="3835400" y="2514600"/>
            <a:ext cx="539750" cy="539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11" name="Oval 9"/>
          <p:cNvSpPr>
            <a:spLocks noChangeArrowheads="1"/>
          </p:cNvSpPr>
          <p:nvPr/>
        </p:nvSpPr>
        <p:spPr bwMode="auto">
          <a:xfrm>
            <a:off x="2565400" y="3886200"/>
            <a:ext cx="539750" cy="539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12" name="Oval 10"/>
          <p:cNvSpPr>
            <a:spLocks noChangeArrowheads="1"/>
          </p:cNvSpPr>
          <p:nvPr/>
        </p:nvSpPr>
        <p:spPr bwMode="auto">
          <a:xfrm>
            <a:off x="3835400" y="3886200"/>
            <a:ext cx="539750" cy="539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13" name="Oval 11"/>
          <p:cNvSpPr>
            <a:spLocks noChangeArrowheads="1"/>
          </p:cNvSpPr>
          <p:nvPr/>
        </p:nvSpPr>
        <p:spPr bwMode="auto">
          <a:xfrm>
            <a:off x="5105400" y="3200400"/>
            <a:ext cx="539750" cy="539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5224463" y="3248025"/>
            <a:ext cx="533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6</a:t>
            </a:r>
          </a:p>
        </p:txBody>
      </p:sp>
      <p:sp>
        <p:nvSpPr>
          <p:cNvPr id="15" name="Text Box 13"/>
          <p:cNvSpPr txBox="1">
            <a:spLocks noChangeArrowheads="1"/>
          </p:cNvSpPr>
          <p:nvPr/>
        </p:nvSpPr>
        <p:spPr bwMode="auto">
          <a:xfrm>
            <a:off x="3948113" y="2543175"/>
            <a:ext cx="533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5</a:t>
            </a:r>
          </a:p>
        </p:txBody>
      </p:sp>
      <p:sp>
        <p:nvSpPr>
          <p:cNvPr id="16" name="Text Box 14"/>
          <p:cNvSpPr txBox="1">
            <a:spLocks noChangeArrowheads="1"/>
          </p:cNvSpPr>
          <p:nvPr/>
        </p:nvSpPr>
        <p:spPr bwMode="auto">
          <a:xfrm>
            <a:off x="2700338" y="2566988"/>
            <a:ext cx="533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17" name="Text Box 15"/>
          <p:cNvSpPr txBox="1">
            <a:spLocks noChangeArrowheads="1"/>
          </p:cNvSpPr>
          <p:nvPr/>
        </p:nvSpPr>
        <p:spPr bwMode="auto">
          <a:xfrm>
            <a:off x="3967163" y="3948113"/>
            <a:ext cx="533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18" name="Text Box 16"/>
          <p:cNvSpPr txBox="1">
            <a:spLocks noChangeArrowheads="1"/>
          </p:cNvSpPr>
          <p:nvPr/>
        </p:nvSpPr>
        <p:spPr bwMode="auto">
          <a:xfrm>
            <a:off x="2676525" y="3929063"/>
            <a:ext cx="533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19" name="Text Box 17"/>
          <p:cNvSpPr txBox="1">
            <a:spLocks noChangeArrowheads="1"/>
          </p:cNvSpPr>
          <p:nvPr/>
        </p:nvSpPr>
        <p:spPr bwMode="auto">
          <a:xfrm>
            <a:off x="1428750" y="3267075"/>
            <a:ext cx="533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20" name="Line 18"/>
          <p:cNvSpPr>
            <a:spLocks noChangeShapeType="1"/>
          </p:cNvSpPr>
          <p:nvPr/>
        </p:nvSpPr>
        <p:spPr bwMode="auto">
          <a:xfrm flipV="1">
            <a:off x="1800225" y="2914650"/>
            <a:ext cx="785813" cy="428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1" name="Line 19"/>
          <p:cNvSpPr>
            <a:spLocks noChangeShapeType="1"/>
          </p:cNvSpPr>
          <p:nvPr/>
        </p:nvSpPr>
        <p:spPr bwMode="auto">
          <a:xfrm>
            <a:off x="1771650" y="3643313"/>
            <a:ext cx="814388" cy="40005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2" name="Line 20"/>
          <p:cNvSpPr>
            <a:spLocks noChangeShapeType="1"/>
          </p:cNvSpPr>
          <p:nvPr/>
        </p:nvSpPr>
        <p:spPr bwMode="auto">
          <a:xfrm>
            <a:off x="3086100" y="2757488"/>
            <a:ext cx="7572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3" name="Line 21"/>
          <p:cNvSpPr>
            <a:spLocks noChangeShapeType="1"/>
          </p:cNvSpPr>
          <p:nvPr/>
        </p:nvSpPr>
        <p:spPr bwMode="auto">
          <a:xfrm>
            <a:off x="3086100" y="4143375"/>
            <a:ext cx="742950" cy="0"/>
          </a:xfrm>
          <a:prstGeom prst="line">
            <a:avLst/>
          </a:prstGeom>
          <a:noFill/>
          <a:ln w="9525">
            <a:solidFill>
              <a:srgbClr val="3399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4" name="Line 22"/>
          <p:cNvSpPr>
            <a:spLocks noChangeShapeType="1"/>
          </p:cNvSpPr>
          <p:nvPr/>
        </p:nvSpPr>
        <p:spPr bwMode="auto">
          <a:xfrm flipV="1">
            <a:off x="3014663" y="3028950"/>
            <a:ext cx="928687" cy="928688"/>
          </a:xfrm>
          <a:prstGeom prst="line">
            <a:avLst/>
          </a:prstGeom>
          <a:noFill/>
          <a:ln w="9525">
            <a:solidFill>
              <a:srgbClr val="3399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5" name="Line 23"/>
          <p:cNvSpPr>
            <a:spLocks noChangeShapeType="1"/>
          </p:cNvSpPr>
          <p:nvPr/>
        </p:nvSpPr>
        <p:spPr bwMode="auto">
          <a:xfrm>
            <a:off x="4357688" y="2871788"/>
            <a:ext cx="785812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6" name="Line 24"/>
          <p:cNvSpPr>
            <a:spLocks noChangeShapeType="1"/>
          </p:cNvSpPr>
          <p:nvPr/>
        </p:nvSpPr>
        <p:spPr bwMode="auto">
          <a:xfrm flipV="1">
            <a:off x="4357688" y="3629025"/>
            <a:ext cx="800100" cy="5143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7" name="Line 25"/>
          <p:cNvSpPr>
            <a:spLocks noChangeShapeType="1"/>
          </p:cNvSpPr>
          <p:nvPr/>
        </p:nvSpPr>
        <p:spPr bwMode="auto">
          <a:xfrm flipV="1">
            <a:off x="2828925" y="3057525"/>
            <a:ext cx="0" cy="828675"/>
          </a:xfrm>
          <a:prstGeom prst="line">
            <a:avLst/>
          </a:prstGeom>
          <a:noFill/>
          <a:ln w="9525">
            <a:solidFill>
              <a:srgbClr val="3399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8" name="Text Box 26"/>
          <p:cNvSpPr txBox="1">
            <a:spLocks noChangeArrowheads="1"/>
          </p:cNvSpPr>
          <p:nvPr/>
        </p:nvSpPr>
        <p:spPr bwMode="auto">
          <a:xfrm>
            <a:off x="2209800" y="3352800"/>
            <a:ext cx="914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(2,</a:t>
            </a:r>
            <a:r>
              <a:rPr lang="zh-CN" altLang="en-US" sz="2000">
                <a:solidFill>
                  <a:srgbClr val="FF0000"/>
                </a:solidFill>
                <a:latin typeface="Times New Roman" panose="02020603050405020304" pitchFamily="18" charset="0"/>
              </a:rPr>
              <a:t>1</a:t>
            </a:r>
            <a:r>
              <a:rPr lang="zh-CN" altLang="en-US" sz="2000">
                <a:latin typeface="Times New Roman" panose="02020603050405020304" pitchFamily="18" charset="0"/>
              </a:rPr>
              <a:t>)</a:t>
            </a:r>
          </a:p>
        </p:txBody>
      </p:sp>
      <p:sp>
        <p:nvSpPr>
          <p:cNvPr id="29" name="Text Box 27"/>
          <p:cNvSpPr txBox="1">
            <a:spLocks noChangeArrowheads="1"/>
          </p:cNvSpPr>
          <p:nvPr/>
        </p:nvSpPr>
        <p:spPr bwMode="auto">
          <a:xfrm>
            <a:off x="2971800" y="3124200"/>
            <a:ext cx="762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(2,</a:t>
            </a:r>
            <a:r>
              <a:rPr lang="zh-CN" altLang="en-US" sz="2000">
                <a:solidFill>
                  <a:srgbClr val="FF0000"/>
                </a:solidFill>
                <a:latin typeface="Times New Roman" panose="02020603050405020304" pitchFamily="18" charset="0"/>
              </a:rPr>
              <a:t>0</a:t>
            </a:r>
            <a:r>
              <a:rPr lang="zh-CN" altLang="en-US" sz="2000">
                <a:latin typeface="Times New Roman" panose="02020603050405020304" pitchFamily="18" charset="0"/>
              </a:rPr>
              <a:t>)</a:t>
            </a:r>
          </a:p>
        </p:txBody>
      </p:sp>
      <p:sp>
        <p:nvSpPr>
          <p:cNvPr id="30" name="Text Box 28"/>
          <p:cNvSpPr txBox="1">
            <a:spLocks noChangeArrowheads="1"/>
          </p:cNvSpPr>
          <p:nvPr/>
        </p:nvSpPr>
        <p:spPr bwMode="auto">
          <a:xfrm>
            <a:off x="3124200" y="4114800"/>
            <a:ext cx="762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(3,</a:t>
            </a:r>
            <a:r>
              <a:rPr lang="zh-CN" altLang="en-US" sz="200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r>
              <a:rPr lang="zh-CN" altLang="en-US" sz="2000">
                <a:latin typeface="Times New Roman" panose="02020603050405020304" pitchFamily="18" charset="0"/>
              </a:rPr>
              <a:t>)</a:t>
            </a:r>
          </a:p>
        </p:txBody>
      </p:sp>
      <p:sp>
        <p:nvSpPr>
          <p:cNvPr id="31" name="Text Box 29"/>
          <p:cNvSpPr txBox="1">
            <a:spLocks noChangeArrowheads="1"/>
          </p:cNvSpPr>
          <p:nvPr/>
        </p:nvSpPr>
        <p:spPr bwMode="auto">
          <a:xfrm>
            <a:off x="4714875" y="3810000"/>
            <a:ext cx="6953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(3,</a:t>
            </a:r>
            <a:r>
              <a:rPr lang="zh-CN" altLang="en-US" sz="200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r>
              <a:rPr lang="zh-CN" altLang="en-US" sz="2000">
                <a:latin typeface="Times New Roman" panose="02020603050405020304" pitchFamily="18" charset="0"/>
              </a:rPr>
              <a:t>)</a:t>
            </a:r>
          </a:p>
        </p:txBody>
      </p:sp>
      <p:sp>
        <p:nvSpPr>
          <p:cNvPr id="32" name="Text Box 30"/>
          <p:cNvSpPr txBox="1">
            <a:spLocks noChangeArrowheads="1"/>
          </p:cNvSpPr>
          <p:nvPr/>
        </p:nvSpPr>
        <p:spPr bwMode="auto">
          <a:xfrm>
            <a:off x="3181350" y="2390775"/>
            <a:ext cx="7810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(3,</a:t>
            </a:r>
            <a:r>
              <a:rPr lang="zh-CN" altLang="en-US" sz="200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r>
              <a:rPr lang="zh-CN" altLang="en-US" sz="2000">
                <a:latin typeface="Times New Roman" panose="02020603050405020304" pitchFamily="18" charset="0"/>
              </a:rPr>
              <a:t>)</a:t>
            </a:r>
          </a:p>
        </p:txBody>
      </p:sp>
      <p:sp>
        <p:nvSpPr>
          <p:cNvPr id="33" name="Text Box 31"/>
          <p:cNvSpPr txBox="1">
            <a:spLocks noChangeArrowheads="1"/>
          </p:cNvSpPr>
          <p:nvPr/>
        </p:nvSpPr>
        <p:spPr bwMode="auto">
          <a:xfrm>
            <a:off x="1600200" y="2762250"/>
            <a:ext cx="8858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(4,</a:t>
            </a:r>
            <a:r>
              <a:rPr lang="zh-CN" altLang="en-US" sz="200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r>
              <a:rPr lang="zh-CN" altLang="en-US" sz="2000">
                <a:latin typeface="Times New Roman" panose="02020603050405020304" pitchFamily="18" charset="0"/>
              </a:rPr>
              <a:t>)</a:t>
            </a:r>
          </a:p>
        </p:txBody>
      </p:sp>
      <p:sp>
        <p:nvSpPr>
          <p:cNvPr id="34" name="Text Box 32"/>
          <p:cNvSpPr txBox="1">
            <a:spLocks noChangeArrowheads="1"/>
          </p:cNvSpPr>
          <p:nvPr/>
        </p:nvSpPr>
        <p:spPr bwMode="auto">
          <a:xfrm>
            <a:off x="4576763" y="2728913"/>
            <a:ext cx="75723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(4,</a:t>
            </a:r>
            <a:r>
              <a:rPr lang="zh-CN" altLang="en-US" sz="200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r>
              <a:rPr lang="zh-CN" altLang="en-US" sz="2000">
                <a:latin typeface="Times New Roman" panose="02020603050405020304" pitchFamily="18" charset="0"/>
              </a:rPr>
              <a:t>)</a:t>
            </a:r>
          </a:p>
        </p:txBody>
      </p:sp>
      <p:sp>
        <p:nvSpPr>
          <p:cNvPr id="35" name="Text Box 33"/>
          <p:cNvSpPr txBox="1">
            <a:spLocks noChangeArrowheads="1"/>
          </p:cNvSpPr>
          <p:nvPr/>
        </p:nvSpPr>
        <p:spPr bwMode="auto">
          <a:xfrm>
            <a:off x="1524000" y="3738563"/>
            <a:ext cx="82391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(5,</a:t>
            </a:r>
            <a:r>
              <a:rPr lang="zh-CN" altLang="en-US" sz="200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r>
              <a:rPr lang="zh-CN" altLang="en-US" sz="2000">
                <a:latin typeface="Times New Roman" panose="02020603050405020304" pitchFamily="18" charset="0"/>
              </a:rPr>
              <a:t>)</a:t>
            </a:r>
          </a:p>
        </p:txBody>
      </p:sp>
      <p:sp>
        <p:nvSpPr>
          <p:cNvPr id="36" name="Text Box 34"/>
          <p:cNvSpPr txBox="1">
            <a:spLocks noChangeArrowheads="1"/>
          </p:cNvSpPr>
          <p:nvPr/>
        </p:nvSpPr>
        <p:spPr bwMode="auto">
          <a:xfrm>
            <a:off x="5105400" y="1676400"/>
            <a:ext cx="2590800" cy="758825"/>
          </a:xfrm>
          <a:prstGeom prst="rect">
            <a:avLst/>
          </a:prstGeom>
          <a:solidFill>
            <a:srgbClr val="FFFF99"/>
          </a:solidFill>
          <a:ln w="57150" cmpd="thickThin">
            <a:solidFill>
              <a:srgbClr val="FFCC00"/>
            </a:solidFill>
            <a:miter lim="800000"/>
            <a:headEnd/>
            <a:tailEnd/>
          </a:ln>
          <a:effectLst>
            <a:outerShdw blurRad="63500" dist="107763" dir="18900000" algn="ctr" rotWithShape="0">
              <a:schemeClr val="bg2">
                <a:alpha val="74998"/>
              </a:schemeClr>
            </a:outerShdw>
          </a:effec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kumimoji="1" lang="zh-CN" altLang="en-US" sz="2000">
                <a:latin typeface="Times New Roman" charset="0"/>
              </a:rPr>
              <a:t>(</a:t>
            </a:r>
            <a:r>
              <a:rPr kumimoji="1" lang="en-US" altLang="zh-CN" sz="2000" i="1">
                <a:latin typeface="Times New Roman" charset="0"/>
              </a:rPr>
              <a:t>C</a:t>
            </a:r>
            <a:r>
              <a:rPr kumimoji="1" lang="en-US" altLang="zh-CN" sz="2000" baseline="-25000">
                <a:latin typeface="Times New Roman" charset="0"/>
              </a:rPr>
              <a:t>i,j</a:t>
            </a:r>
            <a:r>
              <a:rPr kumimoji="1" lang="en-US" altLang="zh-CN" sz="2000">
                <a:latin typeface="Times New Roman" charset="0"/>
              </a:rPr>
              <a:t>, </a:t>
            </a:r>
            <a:r>
              <a:rPr kumimoji="1" lang="en-US" altLang="zh-CN" sz="2000" i="1">
                <a:solidFill>
                  <a:srgbClr val="FF0000"/>
                </a:solidFill>
                <a:latin typeface="Times New Roman" charset="0"/>
              </a:rPr>
              <a:t>F</a:t>
            </a:r>
            <a:r>
              <a:rPr kumimoji="1" lang="en-US" altLang="zh-CN" sz="2000" baseline="-25000">
                <a:latin typeface="Times New Roman" charset="0"/>
              </a:rPr>
              <a:t>i,j</a:t>
            </a:r>
            <a:r>
              <a:rPr kumimoji="1" lang="en-US" altLang="zh-CN" sz="2000">
                <a:latin typeface="Times New Roman" charset="0"/>
              </a:rPr>
              <a:t>), </a:t>
            </a:r>
          </a:p>
          <a:p>
            <a:pPr eaLnBrk="1" hangingPunct="1">
              <a:defRPr/>
            </a:pPr>
            <a:r>
              <a:rPr kumimoji="1" lang="en-US" altLang="zh-CN" sz="2000">
                <a:latin typeface="Times New Roman" charset="0"/>
              </a:rPr>
              <a:t>For any edge, </a:t>
            </a:r>
            <a:r>
              <a:rPr kumimoji="1" lang="en-US" altLang="zh-CN" sz="2000" i="1">
                <a:solidFill>
                  <a:srgbClr val="FF0000"/>
                </a:solidFill>
                <a:latin typeface="Times New Roman" charset="0"/>
              </a:rPr>
              <a:t>F</a:t>
            </a:r>
            <a:r>
              <a:rPr kumimoji="1" lang="en-US" altLang="zh-CN" sz="2000" baseline="-25000">
                <a:latin typeface="Times New Roman" charset="0"/>
              </a:rPr>
              <a:t>i,j</a:t>
            </a:r>
            <a:r>
              <a:rPr kumimoji="1" lang="en-US" altLang="zh-CN" sz="2000">
                <a:latin typeface="Times New Roman" charset="0"/>
              </a:rPr>
              <a:t> </a:t>
            </a:r>
            <a:r>
              <a:rPr kumimoji="1" lang="en-US" altLang="zh-CN" sz="2000">
                <a:latin typeface="Times New Roman" charset="0"/>
                <a:sym typeface="Symbol" charset="0"/>
              </a:rPr>
              <a:t></a:t>
            </a:r>
            <a:r>
              <a:rPr kumimoji="1" lang="en-US" altLang="zh-CN" sz="2000" i="1">
                <a:latin typeface="Times New Roman" charset="0"/>
              </a:rPr>
              <a:t>C</a:t>
            </a:r>
            <a:r>
              <a:rPr kumimoji="1" lang="en-US" altLang="zh-CN" sz="2000" baseline="-25000">
                <a:latin typeface="Times New Roman" charset="0"/>
              </a:rPr>
              <a:t>i,j</a:t>
            </a:r>
            <a:r>
              <a:rPr kumimoji="1" lang="en-US" altLang="zh-CN" sz="2000">
                <a:latin typeface="Times New Roman" charset="0"/>
              </a:rPr>
              <a:t> </a:t>
            </a:r>
          </a:p>
        </p:txBody>
      </p:sp>
      <p:sp>
        <p:nvSpPr>
          <p:cNvPr id="37" name="Line 35"/>
          <p:cNvSpPr>
            <a:spLocks noChangeShapeType="1"/>
          </p:cNvSpPr>
          <p:nvPr/>
        </p:nvSpPr>
        <p:spPr bwMode="auto">
          <a:xfrm flipH="1">
            <a:off x="4929188" y="2438400"/>
            <a:ext cx="404812" cy="404813"/>
          </a:xfrm>
          <a:prstGeom prst="line">
            <a:avLst/>
          </a:prstGeom>
          <a:noFill/>
          <a:ln w="19050">
            <a:solidFill>
              <a:srgbClr val="FF9900"/>
            </a:solidFill>
            <a:prstDash val="lg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38" name="Text Box 36"/>
          <p:cNvSpPr txBox="1">
            <a:spLocks noChangeArrowheads="1"/>
          </p:cNvSpPr>
          <p:nvPr/>
        </p:nvSpPr>
        <p:spPr bwMode="auto">
          <a:xfrm>
            <a:off x="2743200" y="5016276"/>
            <a:ext cx="2667000" cy="788988"/>
          </a:xfrm>
          <a:prstGeom prst="rect">
            <a:avLst/>
          </a:prstGeom>
          <a:solidFill>
            <a:srgbClr val="CCFFCC"/>
          </a:solidFill>
          <a:ln w="57150" cmpd="thickThin">
            <a:solidFill>
              <a:srgbClr val="99CC00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kumimoji="1" lang="en-US" altLang="zh-CN" sz="2000" dirty="0">
                <a:latin typeface="Times New Roman" charset="0"/>
              </a:rPr>
              <a:t>Conservation of flow:</a:t>
            </a:r>
          </a:p>
          <a:p>
            <a:pPr eaLnBrk="1" hangingPunct="1">
              <a:spcBef>
                <a:spcPct val="10000"/>
              </a:spcBef>
              <a:defRPr/>
            </a:pPr>
            <a:r>
              <a:rPr kumimoji="1" lang="en-US" altLang="zh-CN" sz="2000" dirty="0">
                <a:latin typeface="Times New Roman" charset="0"/>
              </a:rPr>
              <a:t>Here: 3=1+0+2</a:t>
            </a:r>
          </a:p>
        </p:txBody>
      </p:sp>
      <p:sp>
        <p:nvSpPr>
          <p:cNvPr id="39" name="Line 37"/>
          <p:cNvSpPr>
            <a:spLocks noChangeShapeType="1"/>
          </p:cNvSpPr>
          <p:nvPr/>
        </p:nvSpPr>
        <p:spPr bwMode="auto">
          <a:xfrm flipH="1" flipV="1">
            <a:off x="3000375" y="4529138"/>
            <a:ext cx="185738" cy="414337"/>
          </a:xfrm>
          <a:prstGeom prst="line">
            <a:avLst/>
          </a:prstGeom>
          <a:noFill/>
          <a:ln w="9525">
            <a:solidFill>
              <a:srgbClr val="99CC00"/>
            </a:solidFill>
            <a:prstDash val="lg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40" name="Text Box 38"/>
          <p:cNvSpPr txBox="1">
            <a:spLocks noChangeArrowheads="1"/>
          </p:cNvSpPr>
          <p:nvPr/>
        </p:nvSpPr>
        <p:spPr bwMode="auto">
          <a:xfrm>
            <a:off x="6096000" y="4114800"/>
            <a:ext cx="2514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 b="1">
                <a:latin typeface="Times New Roman" panose="02020603050405020304" pitchFamily="18" charset="0"/>
              </a:rPr>
              <a:t>Value of the flow is 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21584002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流</a:t>
            </a:r>
            <a:r>
              <a:rPr lang="en-US" altLang="zh-CN" dirty="0">
                <a:latin typeface="+mn-ea"/>
                <a:ea typeface="+mn-ea"/>
              </a:rPr>
              <a:t>(Flow)</a:t>
            </a:r>
            <a:endParaRPr lang="zh-CN" altLang="en-US" dirty="0">
              <a:latin typeface="+mn-ea"/>
              <a:ea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853136"/>
          </a:xfrm>
        </p:spPr>
        <p:txBody>
          <a:bodyPr>
            <a:normAutofit/>
          </a:bodyPr>
          <a:lstStyle/>
          <a:p>
            <a:pPr>
              <a:spcBef>
                <a:spcPct val="15000"/>
              </a:spcBef>
            </a:pPr>
            <a:r>
              <a:rPr lang="en-US" altLang="zh-CN" sz="2400" dirty="0">
                <a:latin typeface="+mn-ea"/>
              </a:rPr>
              <a:t>Let (</a:t>
            </a:r>
            <a:r>
              <a:rPr lang="en-US" altLang="zh-CN" sz="2400" i="1" dirty="0" err="1">
                <a:latin typeface="+mn-ea"/>
              </a:rPr>
              <a:t>G</a:t>
            </a:r>
            <a:r>
              <a:rPr lang="en-US" altLang="zh-CN" sz="2400" dirty="0" err="1">
                <a:latin typeface="+mn-ea"/>
              </a:rPr>
              <a:t>,</a:t>
            </a:r>
            <a:r>
              <a:rPr lang="en-US" altLang="zh-CN" sz="2400" i="1" dirty="0" err="1">
                <a:latin typeface="+mn-ea"/>
              </a:rPr>
              <a:t>k</a:t>
            </a:r>
            <a:r>
              <a:rPr lang="en-US" altLang="zh-CN" sz="2400" dirty="0">
                <a:latin typeface="+mn-ea"/>
              </a:rPr>
              <a:t>) be a transport network with source </a:t>
            </a:r>
            <a:r>
              <a:rPr lang="en-US" altLang="zh-CN" sz="2400" i="1" dirty="0">
                <a:latin typeface="+mn-ea"/>
              </a:rPr>
              <a:t>S</a:t>
            </a:r>
            <a:r>
              <a:rPr lang="en-US" altLang="zh-CN" sz="2400" dirty="0">
                <a:latin typeface="+mn-ea"/>
              </a:rPr>
              <a:t> and sink </a:t>
            </a:r>
            <a:r>
              <a:rPr lang="en-US" altLang="zh-CN" sz="2400" i="1" dirty="0">
                <a:latin typeface="+mn-ea"/>
              </a:rPr>
              <a:t>D</a:t>
            </a:r>
            <a:r>
              <a:rPr lang="en-US" altLang="zh-CN" sz="2400" dirty="0">
                <a:latin typeface="+mn-ea"/>
              </a:rPr>
              <a:t>. Assume the capacity function </a:t>
            </a:r>
            <a:r>
              <a:rPr lang="en-US" altLang="zh-CN" sz="2400" i="1" dirty="0">
                <a:latin typeface="+mn-ea"/>
              </a:rPr>
              <a:t>k </a:t>
            </a:r>
            <a:r>
              <a:rPr lang="en-US" altLang="zh-CN" sz="2400" dirty="0">
                <a:latin typeface="+mn-ea"/>
              </a:rPr>
              <a:t>is defined on the edges of </a:t>
            </a:r>
            <a:r>
              <a:rPr lang="en-US" altLang="zh-CN" sz="2400" i="1" dirty="0">
                <a:latin typeface="+mn-ea"/>
              </a:rPr>
              <a:t>G</a:t>
            </a:r>
            <a:r>
              <a:rPr lang="en-US" altLang="zh-CN" sz="2400" dirty="0">
                <a:latin typeface="+mn-ea"/>
              </a:rPr>
              <a:t>. A </a:t>
            </a:r>
            <a:r>
              <a:rPr lang="en-US" altLang="zh-CN" sz="2400" dirty="0">
                <a:solidFill>
                  <a:srgbClr val="FF0000"/>
                </a:solidFill>
                <a:latin typeface="+mn-ea"/>
              </a:rPr>
              <a:t>flow</a:t>
            </a:r>
            <a:r>
              <a:rPr lang="en-US" altLang="zh-CN" sz="2400" dirty="0">
                <a:latin typeface="+mn-ea"/>
              </a:rPr>
              <a:t> in </a:t>
            </a:r>
            <a:r>
              <a:rPr lang="en-US" altLang="zh-CN" sz="2400" i="1" dirty="0">
                <a:latin typeface="+mn-ea"/>
              </a:rPr>
              <a:t>G</a:t>
            </a:r>
            <a:r>
              <a:rPr lang="en-US" altLang="zh-CN" sz="2400" dirty="0">
                <a:latin typeface="+mn-ea"/>
              </a:rPr>
              <a:t> is a nonnegative real-valued function </a:t>
            </a:r>
            <a:r>
              <a:rPr lang="en-US" altLang="zh-CN" sz="2400" i="1" dirty="0">
                <a:latin typeface="+mn-ea"/>
              </a:rPr>
              <a:t>F</a:t>
            </a:r>
            <a:r>
              <a:rPr lang="en-US" altLang="zh-CN" sz="2400" dirty="0">
                <a:latin typeface="+mn-ea"/>
              </a:rPr>
              <a:t> defined on the edges of </a:t>
            </a:r>
            <a:r>
              <a:rPr lang="en-US" altLang="zh-CN" sz="2400" i="1" dirty="0">
                <a:latin typeface="+mn-ea"/>
              </a:rPr>
              <a:t>G</a:t>
            </a:r>
            <a:r>
              <a:rPr lang="en-US" altLang="zh-CN" sz="2400" dirty="0">
                <a:latin typeface="+mn-ea"/>
              </a:rPr>
              <a:t> such that:</a:t>
            </a:r>
          </a:p>
          <a:p>
            <a:pPr lvl="1">
              <a:spcBef>
                <a:spcPct val="15000"/>
              </a:spcBef>
            </a:pPr>
            <a:r>
              <a:rPr lang="en-US" altLang="zh-CN" sz="2400" dirty="0">
                <a:latin typeface="+mn-ea"/>
              </a:rPr>
              <a:t>[</a:t>
            </a:r>
            <a:r>
              <a:rPr lang="en-US" altLang="zh-CN" sz="2400" dirty="0">
                <a:solidFill>
                  <a:schemeClr val="tx2"/>
                </a:solidFill>
                <a:latin typeface="+mn-ea"/>
              </a:rPr>
              <a:t>Capacity constraint</a:t>
            </a:r>
            <a:r>
              <a:rPr lang="en-US" altLang="zh-CN" sz="2400" dirty="0">
                <a:latin typeface="+mn-ea"/>
              </a:rPr>
              <a:t>] 0</a:t>
            </a:r>
            <a:r>
              <a:rPr lang="en-US" altLang="zh-CN" sz="2400" dirty="0">
                <a:latin typeface="+mn-ea"/>
                <a:sym typeface="Symbol" panose="05050102010706020507" pitchFamily="18" charset="2"/>
              </a:rPr>
              <a:t></a:t>
            </a:r>
            <a:r>
              <a:rPr lang="en-US" altLang="zh-CN" sz="2400" i="1" dirty="0">
                <a:latin typeface="+mn-ea"/>
                <a:sym typeface="Symbol" panose="05050102010706020507" pitchFamily="18" charset="2"/>
              </a:rPr>
              <a:t>F</a:t>
            </a:r>
            <a:r>
              <a:rPr lang="en-US" altLang="zh-CN" sz="2400" dirty="0">
                <a:latin typeface="+mn-ea"/>
                <a:sym typeface="Symbol" panose="05050102010706020507" pitchFamily="18" charset="2"/>
              </a:rPr>
              <a:t>(</a:t>
            </a:r>
            <a:r>
              <a:rPr lang="en-US" altLang="zh-CN" sz="2400" i="1" dirty="0">
                <a:latin typeface="+mn-ea"/>
                <a:sym typeface="Symbol" panose="05050102010706020507" pitchFamily="18" charset="2"/>
              </a:rPr>
              <a:t>e</a:t>
            </a:r>
            <a:r>
              <a:rPr lang="en-US" altLang="zh-CN" sz="2400" dirty="0">
                <a:latin typeface="+mn-ea"/>
                <a:sym typeface="Symbol" panose="05050102010706020507" pitchFamily="18" charset="2"/>
              </a:rPr>
              <a:t>)</a:t>
            </a:r>
            <a:r>
              <a:rPr lang="en-US" altLang="zh-CN" sz="2400" i="1" dirty="0">
                <a:latin typeface="+mn-ea"/>
                <a:sym typeface="Symbol" panose="05050102010706020507" pitchFamily="18" charset="2"/>
              </a:rPr>
              <a:t>k</a:t>
            </a:r>
            <a:r>
              <a:rPr lang="en-US" altLang="zh-CN" sz="2400" dirty="0">
                <a:latin typeface="+mn-ea"/>
                <a:sym typeface="Symbol" panose="05050102010706020507" pitchFamily="18" charset="2"/>
              </a:rPr>
              <a:t>(</a:t>
            </a:r>
            <a:r>
              <a:rPr lang="en-US" altLang="zh-CN" sz="2400" i="1" dirty="0">
                <a:latin typeface="+mn-ea"/>
                <a:sym typeface="Symbol" panose="05050102010706020507" pitchFamily="18" charset="2"/>
              </a:rPr>
              <a:t>e</a:t>
            </a:r>
            <a:r>
              <a:rPr lang="en-US" altLang="zh-CN" sz="2400" dirty="0">
                <a:latin typeface="+mn-ea"/>
                <a:sym typeface="Symbol" panose="05050102010706020507" pitchFamily="18" charset="2"/>
              </a:rPr>
              <a:t>) for each edge </a:t>
            </a:r>
            <a:r>
              <a:rPr lang="en-US" altLang="zh-CN" sz="2400" i="1" dirty="0" err="1">
                <a:latin typeface="+mn-ea"/>
                <a:sym typeface="Symbol" panose="05050102010706020507" pitchFamily="18" charset="2"/>
              </a:rPr>
              <a:t>e</a:t>
            </a:r>
            <a:r>
              <a:rPr lang="en-US" altLang="zh-CN" sz="2400" dirty="0" err="1">
                <a:latin typeface="+mn-ea"/>
                <a:sym typeface="Symbol" panose="05050102010706020507" pitchFamily="18" charset="2"/>
              </a:rPr>
              <a:t></a:t>
            </a:r>
            <a:r>
              <a:rPr lang="en-US" altLang="zh-CN" sz="2400" i="1" dirty="0" err="1">
                <a:latin typeface="+mn-ea"/>
                <a:sym typeface="Symbol" panose="05050102010706020507" pitchFamily="18" charset="2"/>
              </a:rPr>
              <a:t>E</a:t>
            </a:r>
            <a:r>
              <a:rPr lang="en-US" altLang="zh-CN" sz="2400" dirty="0">
                <a:latin typeface="+mn-ea"/>
                <a:sym typeface="Symbol" panose="05050102010706020507" pitchFamily="18" charset="2"/>
              </a:rPr>
              <a:t>(</a:t>
            </a:r>
            <a:r>
              <a:rPr lang="en-US" altLang="zh-CN" sz="2400" i="1" dirty="0">
                <a:latin typeface="+mn-ea"/>
                <a:sym typeface="Symbol" panose="05050102010706020507" pitchFamily="18" charset="2"/>
              </a:rPr>
              <a:t>G</a:t>
            </a:r>
            <a:r>
              <a:rPr lang="en-US" altLang="zh-CN" sz="2400" dirty="0">
                <a:latin typeface="+mn-ea"/>
                <a:sym typeface="Symbol" panose="05050102010706020507" pitchFamily="18" charset="2"/>
              </a:rPr>
              <a:t>)</a:t>
            </a:r>
          </a:p>
          <a:p>
            <a:pPr lvl="1">
              <a:spcBef>
                <a:spcPct val="15000"/>
              </a:spcBef>
            </a:pPr>
            <a:r>
              <a:rPr lang="en-US" altLang="zh-CN" sz="2400" dirty="0">
                <a:latin typeface="+mn-ea"/>
                <a:sym typeface="Symbol" panose="05050102010706020507" pitchFamily="18" charset="2"/>
              </a:rPr>
              <a:t>[</a:t>
            </a:r>
            <a:r>
              <a:rPr lang="en-US" altLang="zh-CN" sz="2400" dirty="0">
                <a:solidFill>
                  <a:schemeClr val="tx2"/>
                </a:solidFill>
                <a:latin typeface="+mn-ea"/>
                <a:sym typeface="Symbol" panose="05050102010706020507" pitchFamily="18" charset="2"/>
              </a:rPr>
              <a:t>Conversation equation</a:t>
            </a:r>
            <a:r>
              <a:rPr lang="en-US" altLang="zh-CN" sz="2400" dirty="0">
                <a:latin typeface="+mn-ea"/>
                <a:sym typeface="Symbol" panose="05050102010706020507" pitchFamily="18" charset="2"/>
              </a:rPr>
              <a:t>]</a:t>
            </a:r>
          </a:p>
          <a:p>
            <a:pPr lvl="1"/>
            <a:endParaRPr lang="en-US" altLang="zh-CN" dirty="0"/>
          </a:p>
          <a:p>
            <a:pPr lvl="1"/>
            <a:endParaRPr lang="en-US" altLang="zh-CN" dirty="0"/>
          </a:p>
          <a:p>
            <a:pPr lvl="1"/>
            <a:endParaRPr lang="en-US" altLang="zh-CN" sz="2100" dirty="0">
              <a:latin typeface="+mn-ea"/>
            </a:endParaRPr>
          </a:p>
          <a:p>
            <a:r>
              <a:rPr lang="en-US" altLang="zh-CN" sz="2400" dirty="0">
                <a:latin typeface="+mn-ea"/>
              </a:rPr>
              <a:t>The </a:t>
            </a:r>
            <a:r>
              <a:rPr lang="en-US" altLang="zh-CN" sz="2400" dirty="0">
                <a:solidFill>
                  <a:srgbClr val="FF0000"/>
                </a:solidFill>
                <a:latin typeface="+mn-ea"/>
              </a:rPr>
              <a:t>value of a flow</a:t>
            </a:r>
            <a:r>
              <a:rPr lang="en-US" altLang="zh-CN" sz="2400" dirty="0">
                <a:latin typeface="+mn-ea"/>
              </a:rPr>
              <a:t> </a:t>
            </a:r>
            <a:r>
              <a:rPr lang="en-US" altLang="zh-CN" sz="2400" i="1" dirty="0">
                <a:latin typeface="+mn-ea"/>
              </a:rPr>
              <a:t>F</a:t>
            </a:r>
            <a:r>
              <a:rPr lang="en-US" altLang="zh-CN" sz="2400" dirty="0">
                <a:latin typeface="+mn-ea"/>
              </a:rPr>
              <a:t> (denoted as |</a:t>
            </a:r>
            <a:r>
              <a:rPr lang="en-US" altLang="zh-CN" sz="2400" i="1" dirty="0">
                <a:latin typeface="+mn-ea"/>
              </a:rPr>
              <a:t>F</a:t>
            </a:r>
            <a:r>
              <a:rPr lang="en-US" altLang="zh-CN" sz="2400" dirty="0">
                <a:latin typeface="+mn-ea"/>
              </a:rPr>
              <a:t>|) is defined as the value of </a:t>
            </a:r>
            <a:r>
              <a:rPr lang="en-US" altLang="zh-CN" sz="2400" i="1" dirty="0">
                <a:latin typeface="+mn-ea"/>
              </a:rPr>
              <a:t>F</a:t>
            </a:r>
            <a:r>
              <a:rPr lang="en-US" altLang="zh-CN" sz="2400" dirty="0">
                <a:latin typeface="+mn-ea"/>
              </a:rPr>
              <a:t>(</a:t>
            </a:r>
            <a:r>
              <a:rPr lang="en-US" altLang="zh-CN" sz="2400" i="1" dirty="0">
                <a:latin typeface="+mn-ea"/>
              </a:rPr>
              <a:t>S</a:t>
            </a:r>
            <a:r>
              <a:rPr lang="en-US" altLang="zh-CN" sz="2400" dirty="0">
                <a:latin typeface="+mn-ea"/>
              </a:rPr>
              <a:t>, </a:t>
            </a:r>
            <a:r>
              <a:rPr lang="en-US" altLang="zh-CN" sz="2400" i="1" dirty="0">
                <a:latin typeface="+mn-ea"/>
              </a:rPr>
              <a:t>V</a:t>
            </a:r>
            <a:r>
              <a:rPr lang="en-US" altLang="zh-CN" sz="2400" i="1" baseline="-25000" dirty="0">
                <a:latin typeface="+mn-ea"/>
              </a:rPr>
              <a:t>G</a:t>
            </a:r>
            <a:r>
              <a:rPr lang="en-US" altLang="zh-CN" sz="2400" dirty="0">
                <a:latin typeface="+mn-ea"/>
              </a:rPr>
              <a:t>) (or, </a:t>
            </a:r>
            <a:r>
              <a:rPr lang="en-US" altLang="zh-CN" sz="2400" i="1" dirty="0">
                <a:latin typeface="+mn-ea"/>
              </a:rPr>
              <a:t>F</a:t>
            </a:r>
            <a:r>
              <a:rPr lang="en-US" altLang="zh-CN" sz="2400" dirty="0">
                <a:latin typeface="+mn-ea"/>
              </a:rPr>
              <a:t>(</a:t>
            </a:r>
            <a:r>
              <a:rPr lang="en-US" altLang="zh-CN" sz="2400" i="1" dirty="0">
                <a:latin typeface="+mn-ea"/>
              </a:rPr>
              <a:t>V</a:t>
            </a:r>
            <a:r>
              <a:rPr lang="en-US" altLang="zh-CN" sz="2400" i="1" baseline="-25000" dirty="0">
                <a:latin typeface="+mn-ea"/>
              </a:rPr>
              <a:t>G</a:t>
            </a:r>
            <a:r>
              <a:rPr lang="en-US" altLang="zh-CN" sz="2400" dirty="0">
                <a:latin typeface="+mn-ea"/>
              </a:rPr>
              <a:t>, </a:t>
            </a:r>
            <a:r>
              <a:rPr lang="en-US" altLang="zh-CN" sz="2400" i="1" dirty="0">
                <a:latin typeface="+mn-ea"/>
              </a:rPr>
              <a:t>D</a:t>
            </a:r>
            <a:r>
              <a:rPr lang="en-US" altLang="zh-CN" sz="2400" dirty="0">
                <a:latin typeface="+mn-ea"/>
              </a:rPr>
              <a:t>))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39</a:t>
            </a:fld>
            <a:endParaRPr lang="zh-CN" alt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9734361"/>
              </p:ext>
            </p:extLst>
          </p:nvPr>
        </p:nvGraphicFramePr>
        <p:xfrm>
          <a:off x="1298448" y="4077072"/>
          <a:ext cx="6781800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1" name="Equation" r:id="rId3" imgW="55073550" imgH="10096500" progId="Equation.3">
                  <p:embed/>
                </p:oleObj>
              </mc:Choice>
              <mc:Fallback>
                <p:oleObj name="Equation" r:id="rId3" imgW="55073550" imgH="10096500" progId="Equation.3">
                  <p:embed/>
                  <p:pic>
                    <p:nvPicPr>
                      <p:cNvPr id="18436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8448" y="4077072"/>
                        <a:ext cx="6781800" cy="1143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128349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err="1">
                <a:latin typeface="Times New Roman" charset="0"/>
              </a:rPr>
              <a:t>Dijkstra</a:t>
            </a:r>
            <a:r>
              <a:rPr lang="zh-CN" altLang="en-US" dirty="0">
                <a:latin typeface="Times New Roman" charset="0"/>
              </a:rPr>
              <a:t>算法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4</a:t>
            </a:fld>
            <a:endParaRPr lang="zh-CN" altLang="en-US" dirty="0"/>
          </a:p>
        </p:txBody>
      </p:sp>
      <p:pic>
        <p:nvPicPr>
          <p:cNvPr id="5" name="Picture 2" descr="File:Edsger Wybe Dijkstr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683" y="1948165"/>
            <a:ext cx="2760134" cy="3680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2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3797496" y="1948165"/>
            <a:ext cx="4968552" cy="3832578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/>
              <a:buNone/>
            </a:pPr>
            <a:r>
              <a:rPr lang="en-US" sz="2800" dirty="0"/>
              <a:t>Named after its inventor </a:t>
            </a:r>
            <a:r>
              <a:rPr lang="en-US" sz="2800" dirty="0" err="1"/>
              <a:t>Edsger</a:t>
            </a:r>
            <a:r>
              <a:rPr lang="en-US" sz="2800" dirty="0"/>
              <a:t> </a:t>
            </a:r>
            <a:r>
              <a:rPr lang="en-US" sz="2800" dirty="0" err="1"/>
              <a:t>Dijkstra</a:t>
            </a:r>
            <a:r>
              <a:rPr lang="en-US" sz="2800" dirty="0"/>
              <a:t> (1930-2002)</a:t>
            </a:r>
          </a:p>
          <a:p>
            <a:pPr marL="0" indent="0">
              <a:buFont typeface="Wingdings"/>
              <a:buNone/>
            </a:pPr>
            <a:endParaRPr lang="en-US" sz="2800" dirty="0"/>
          </a:p>
          <a:p>
            <a:pPr marL="0" indent="0">
              <a:buFont typeface="Wingdings"/>
              <a:buNone/>
            </a:pPr>
            <a:r>
              <a:rPr lang="en-US" sz="2800" dirty="0"/>
              <a:t>Truly one of the "founders" of computer science</a:t>
            </a:r>
          </a:p>
          <a:p>
            <a:pPr marL="0" indent="0">
              <a:buFont typeface="Wingdings"/>
              <a:buNone/>
            </a:pPr>
            <a:endParaRPr lang="en-US" sz="2800" dirty="0"/>
          </a:p>
          <a:p>
            <a:pPr marL="0" indent="0">
              <a:buFont typeface="Wingdings"/>
              <a:buNone/>
            </a:pPr>
            <a:r>
              <a:rPr lang="en-US" sz="2800" dirty="0"/>
              <a:t>This is just one of his many contributions</a:t>
            </a:r>
          </a:p>
          <a:p>
            <a:pPr marL="0" indent="0">
              <a:buFont typeface="Wingdings"/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67452480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例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40</a:t>
            </a:fld>
            <a:endParaRPr lang="zh-CN" altLang="en-US" dirty="0"/>
          </a:p>
        </p:txBody>
      </p:sp>
      <p:sp>
        <p:nvSpPr>
          <p:cNvPr id="5" name="Oval 2" descr="粉色砂纸"/>
          <p:cNvSpPr>
            <a:spLocks noChangeArrowheads="1"/>
          </p:cNvSpPr>
          <p:nvPr/>
        </p:nvSpPr>
        <p:spPr bwMode="auto">
          <a:xfrm>
            <a:off x="5791200" y="1790318"/>
            <a:ext cx="1066800" cy="3352800"/>
          </a:xfrm>
          <a:prstGeom prst="ellipse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6705600" y="4685918"/>
            <a:ext cx="22098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>
                <a:latin typeface="Times New Roman" panose="02020603050405020304" pitchFamily="18" charset="0"/>
              </a:rPr>
              <a:t>Total capacity: 70</a:t>
            </a:r>
          </a:p>
          <a:p>
            <a:pPr eaLnBrk="1" hangingPunct="1">
              <a:buClrTx/>
              <a:buSzTx/>
              <a:buFontTx/>
              <a:buNone/>
            </a:pPr>
            <a:r>
              <a:rPr lang="en-US" altLang="zh-CN" sz="2000">
                <a:latin typeface="Times New Roman" panose="02020603050405020304" pitchFamily="18" charset="0"/>
              </a:rPr>
              <a:t>Actual receipt: 46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1853406" y="5674381"/>
            <a:ext cx="5686425" cy="400110"/>
          </a:xfrm>
          <a:prstGeom prst="rect">
            <a:avLst/>
          </a:prstGeom>
          <a:solidFill>
            <a:srgbClr val="CCFFCC"/>
          </a:solidFill>
          <a:ln w="57150" cmpd="thickThin">
            <a:solidFill>
              <a:srgbClr val="99CC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 b="1" dirty="0">
                <a:solidFill>
                  <a:srgbClr val="FF0000"/>
                </a:solidFill>
                <a:latin typeface="Corbel" panose="020B0503020204020204" pitchFamily="34" charset="0"/>
                <a:ea typeface="华文行楷" panose="02010800040101010101" pitchFamily="2" charset="-122"/>
              </a:rPr>
              <a:t>The problem: Can we send more on the network?</a:t>
            </a:r>
          </a:p>
        </p:txBody>
      </p:sp>
      <p:sp>
        <p:nvSpPr>
          <p:cNvPr id="9" name="Oval 7"/>
          <p:cNvSpPr>
            <a:spLocks noChangeArrowheads="1"/>
          </p:cNvSpPr>
          <p:nvPr/>
        </p:nvSpPr>
        <p:spPr bwMode="auto">
          <a:xfrm>
            <a:off x="2886075" y="2204656"/>
            <a:ext cx="287338" cy="2873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10" name="Oval 8"/>
          <p:cNvSpPr>
            <a:spLocks noChangeArrowheads="1"/>
          </p:cNvSpPr>
          <p:nvPr/>
        </p:nvSpPr>
        <p:spPr bwMode="auto">
          <a:xfrm>
            <a:off x="2886075" y="3166681"/>
            <a:ext cx="287338" cy="2873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11" name="Oval 9"/>
          <p:cNvSpPr>
            <a:spLocks noChangeArrowheads="1"/>
          </p:cNvSpPr>
          <p:nvPr/>
        </p:nvSpPr>
        <p:spPr bwMode="auto">
          <a:xfrm>
            <a:off x="2914650" y="4142993"/>
            <a:ext cx="287338" cy="2873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12" name="Oval 10"/>
          <p:cNvSpPr>
            <a:spLocks noChangeArrowheads="1"/>
          </p:cNvSpPr>
          <p:nvPr/>
        </p:nvSpPr>
        <p:spPr bwMode="auto">
          <a:xfrm>
            <a:off x="4552950" y="2176081"/>
            <a:ext cx="287338" cy="2873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13" name="Oval 11"/>
          <p:cNvSpPr>
            <a:spLocks noChangeArrowheads="1"/>
          </p:cNvSpPr>
          <p:nvPr/>
        </p:nvSpPr>
        <p:spPr bwMode="auto">
          <a:xfrm>
            <a:off x="4510088" y="3152393"/>
            <a:ext cx="287337" cy="2873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14" name="Oval 12"/>
          <p:cNvSpPr>
            <a:spLocks noChangeArrowheads="1"/>
          </p:cNvSpPr>
          <p:nvPr/>
        </p:nvSpPr>
        <p:spPr bwMode="auto">
          <a:xfrm>
            <a:off x="4538663" y="4185856"/>
            <a:ext cx="287337" cy="2873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15" name="Oval 13"/>
          <p:cNvSpPr>
            <a:spLocks noChangeArrowheads="1"/>
          </p:cNvSpPr>
          <p:nvPr/>
        </p:nvSpPr>
        <p:spPr bwMode="auto">
          <a:xfrm>
            <a:off x="6162675" y="2204656"/>
            <a:ext cx="287338" cy="2873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16" name="Oval 14"/>
          <p:cNvSpPr>
            <a:spLocks noChangeArrowheads="1"/>
          </p:cNvSpPr>
          <p:nvPr/>
        </p:nvSpPr>
        <p:spPr bwMode="auto">
          <a:xfrm>
            <a:off x="6148388" y="3152393"/>
            <a:ext cx="287337" cy="2873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17" name="Oval 15"/>
          <p:cNvSpPr>
            <a:spLocks noChangeArrowheads="1"/>
          </p:cNvSpPr>
          <p:nvPr/>
        </p:nvSpPr>
        <p:spPr bwMode="auto">
          <a:xfrm>
            <a:off x="6176963" y="4128706"/>
            <a:ext cx="287337" cy="2873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18" name="Line 16"/>
          <p:cNvSpPr>
            <a:spLocks noChangeShapeType="1"/>
          </p:cNvSpPr>
          <p:nvPr/>
        </p:nvSpPr>
        <p:spPr bwMode="auto">
          <a:xfrm flipV="1">
            <a:off x="3179763" y="2307843"/>
            <a:ext cx="1344612" cy="4763"/>
          </a:xfrm>
          <a:prstGeom prst="line">
            <a:avLst/>
          </a:prstGeom>
          <a:noFill/>
          <a:ln w="9525">
            <a:solidFill>
              <a:srgbClr val="008000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9" name="Line 17"/>
          <p:cNvSpPr>
            <a:spLocks noChangeShapeType="1"/>
          </p:cNvSpPr>
          <p:nvPr/>
        </p:nvSpPr>
        <p:spPr bwMode="auto">
          <a:xfrm flipV="1">
            <a:off x="3195638" y="3311143"/>
            <a:ext cx="1304925" cy="3175"/>
          </a:xfrm>
          <a:prstGeom prst="line">
            <a:avLst/>
          </a:prstGeom>
          <a:noFill/>
          <a:ln w="9525">
            <a:solidFill>
              <a:srgbClr val="008000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0" name="Line 18"/>
          <p:cNvSpPr>
            <a:spLocks noChangeShapeType="1"/>
          </p:cNvSpPr>
          <p:nvPr/>
        </p:nvSpPr>
        <p:spPr bwMode="auto">
          <a:xfrm flipH="1">
            <a:off x="3167063" y="2396743"/>
            <a:ext cx="1417637" cy="842963"/>
          </a:xfrm>
          <a:prstGeom prst="line">
            <a:avLst/>
          </a:prstGeom>
          <a:noFill/>
          <a:ln w="9525">
            <a:solidFill>
              <a:srgbClr val="008000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1" name="Line 19"/>
          <p:cNvSpPr>
            <a:spLocks noChangeShapeType="1"/>
          </p:cNvSpPr>
          <p:nvPr/>
        </p:nvSpPr>
        <p:spPr bwMode="auto">
          <a:xfrm>
            <a:off x="3181350" y="3398456"/>
            <a:ext cx="1376363" cy="839787"/>
          </a:xfrm>
          <a:prstGeom prst="line">
            <a:avLst/>
          </a:prstGeom>
          <a:noFill/>
          <a:ln w="9525">
            <a:solidFill>
              <a:srgbClr val="008000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2" name="Line 20"/>
          <p:cNvSpPr>
            <a:spLocks noChangeShapeType="1"/>
          </p:cNvSpPr>
          <p:nvPr/>
        </p:nvSpPr>
        <p:spPr bwMode="auto">
          <a:xfrm flipV="1">
            <a:off x="3219450" y="4309681"/>
            <a:ext cx="1309688" cy="0"/>
          </a:xfrm>
          <a:prstGeom prst="line">
            <a:avLst/>
          </a:prstGeom>
          <a:noFill/>
          <a:ln w="9525">
            <a:solidFill>
              <a:srgbClr val="008000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3" name="Line 21"/>
          <p:cNvSpPr>
            <a:spLocks noChangeShapeType="1"/>
          </p:cNvSpPr>
          <p:nvPr/>
        </p:nvSpPr>
        <p:spPr bwMode="auto">
          <a:xfrm flipV="1">
            <a:off x="4783138" y="3311143"/>
            <a:ext cx="1335087" cy="0"/>
          </a:xfrm>
          <a:prstGeom prst="line">
            <a:avLst/>
          </a:prstGeom>
          <a:noFill/>
          <a:ln w="9525">
            <a:solidFill>
              <a:srgbClr val="008000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4" name="Line 22"/>
          <p:cNvSpPr>
            <a:spLocks noChangeShapeType="1"/>
          </p:cNvSpPr>
          <p:nvPr/>
        </p:nvSpPr>
        <p:spPr bwMode="auto">
          <a:xfrm>
            <a:off x="4854575" y="2311018"/>
            <a:ext cx="1263650" cy="0"/>
          </a:xfrm>
          <a:prstGeom prst="line">
            <a:avLst/>
          </a:prstGeom>
          <a:noFill/>
          <a:ln w="9525">
            <a:solidFill>
              <a:srgbClr val="008000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5" name="Line 23"/>
          <p:cNvSpPr>
            <a:spLocks noChangeShapeType="1"/>
          </p:cNvSpPr>
          <p:nvPr/>
        </p:nvSpPr>
        <p:spPr bwMode="auto">
          <a:xfrm flipV="1">
            <a:off x="4810125" y="2411031"/>
            <a:ext cx="1377950" cy="811212"/>
          </a:xfrm>
          <a:prstGeom prst="line">
            <a:avLst/>
          </a:prstGeom>
          <a:noFill/>
          <a:ln w="9525">
            <a:solidFill>
              <a:srgbClr val="008000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6" name="Line 24"/>
          <p:cNvSpPr>
            <a:spLocks noChangeShapeType="1"/>
          </p:cNvSpPr>
          <p:nvPr/>
        </p:nvSpPr>
        <p:spPr bwMode="auto">
          <a:xfrm>
            <a:off x="4752975" y="3404806"/>
            <a:ext cx="1420813" cy="804862"/>
          </a:xfrm>
          <a:prstGeom prst="line">
            <a:avLst/>
          </a:prstGeom>
          <a:noFill/>
          <a:ln w="9525">
            <a:solidFill>
              <a:srgbClr val="008000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7" name="Line 25"/>
          <p:cNvSpPr>
            <a:spLocks noChangeShapeType="1"/>
          </p:cNvSpPr>
          <p:nvPr/>
        </p:nvSpPr>
        <p:spPr bwMode="auto">
          <a:xfrm>
            <a:off x="4857750" y="4295393"/>
            <a:ext cx="1327150" cy="4763"/>
          </a:xfrm>
          <a:prstGeom prst="line">
            <a:avLst/>
          </a:prstGeom>
          <a:noFill/>
          <a:ln w="9525">
            <a:solidFill>
              <a:srgbClr val="008000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8" name="Text Box 26"/>
          <p:cNvSpPr txBox="1">
            <a:spLocks noChangeArrowheads="1"/>
          </p:cNvSpPr>
          <p:nvPr/>
        </p:nvSpPr>
        <p:spPr bwMode="auto">
          <a:xfrm>
            <a:off x="2886075" y="2114168"/>
            <a:ext cx="533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>
                <a:latin typeface="Times New Roman" panose="02020603050405020304" pitchFamily="18" charset="0"/>
              </a:rPr>
              <a:t>a</a:t>
            </a:r>
          </a:p>
        </p:txBody>
      </p:sp>
      <p:sp>
        <p:nvSpPr>
          <p:cNvPr id="29" name="Text Box 27"/>
          <p:cNvSpPr txBox="1">
            <a:spLocks noChangeArrowheads="1"/>
          </p:cNvSpPr>
          <p:nvPr/>
        </p:nvSpPr>
        <p:spPr bwMode="auto">
          <a:xfrm>
            <a:off x="2914650" y="4095368"/>
            <a:ext cx="533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>
                <a:latin typeface="Times New Roman" panose="02020603050405020304" pitchFamily="18" charset="0"/>
              </a:rPr>
              <a:t>b</a:t>
            </a:r>
          </a:p>
        </p:txBody>
      </p:sp>
      <p:sp>
        <p:nvSpPr>
          <p:cNvPr id="30" name="Text Box 28"/>
          <p:cNvSpPr txBox="1">
            <a:spLocks noChangeArrowheads="1"/>
          </p:cNvSpPr>
          <p:nvPr/>
        </p:nvSpPr>
        <p:spPr bwMode="auto">
          <a:xfrm>
            <a:off x="2886075" y="3076193"/>
            <a:ext cx="533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>
                <a:latin typeface="Times New Roman" panose="02020603050405020304" pitchFamily="18" charset="0"/>
              </a:rPr>
              <a:t>c</a:t>
            </a:r>
          </a:p>
        </p:txBody>
      </p:sp>
      <p:sp>
        <p:nvSpPr>
          <p:cNvPr id="31" name="Text Box 29"/>
          <p:cNvSpPr txBox="1">
            <a:spLocks noChangeArrowheads="1"/>
          </p:cNvSpPr>
          <p:nvPr/>
        </p:nvSpPr>
        <p:spPr bwMode="auto">
          <a:xfrm>
            <a:off x="4533900" y="4119181"/>
            <a:ext cx="3048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>
                <a:latin typeface="Times New Roman" panose="02020603050405020304" pitchFamily="18" charset="0"/>
              </a:rPr>
              <a:t>d</a:t>
            </a:r>
          </a:p>
        </p:txBody>
      </p:sp>
      <p:sp>
        <p:nvSpPr>
          <p:cNvPr id="32" name="Text Box 30"/>
          <p:cNvSpPr txBox="1">
            <a:spLocks noChangeArrowheads="1"/>
          </p:cNvSpPr>
          <p:nvPr/>
        </p:nvSpPr>
        <p:spPr bwMode="auto">
          <a:xfrm>
            <a:off x="4562475" y="2114168"/>
            <a:ext cx="3048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>
                <a:latin typeface="Times New Roman" panose="02020603050405020304" pitchFamily="18" charset="0"/>
              </a:rPr>
              <a:t>f</a:t>
            </a:r>
          </a:p>
        </p:txBody>
      </p:sp>
      <p:sp>
        <p:nvSpPr>
          <p:cNvPr id="33" name="Text Box 31"/>
          <p:cNvSpPr txBox="1">
            <a:spLocks noChangeArrowheads="1"/>
          </p:cNvSpPr>
          <p:nvPr/>
        </p:nvSpPr>
        <p:spPr bwMode="auto">
          <a:xfrm>
            <a:off x="4505325" y="3057143"/>
            <a:ext cx="3048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>
                <a:latin typeface="Times New Roman" panose="02020603050405020304" pitchFamily="18" charset="0"/>
              </a:rPr>
              <a:t>e</a:t>
            </a:r>
          </a:p>
        </p:txBody>
      </p:sp>
      <p:sp>
        <p:nvSpPr>
          <p:cNvPr id="34" name="Text Box 32"/>
          <p:cNvSpPr txBox="1">
            <a:spLocks noChangeArrowheads="1"/>
          </p:cNvSpPr>
          <p:nvPr/>
        </p:nvSpPr>
        <p:spPr bwMode="auto">
          <a:xfrm>
            <a:off x="6148388" y="2109406"/>
            <a:ext cx="3048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>
                <a:latin typeface="Times New Roman" panose="02020603050405020304" pitchFamily="18" charset="0"/>
              </a:rPr>
              <a:t>g</a:t>
            </a:r>
          </a:p>
        </p:txBody>
      </p:sp>
      <p:sp>
        <p:nvSpPr>
          <p:cNvPr id="35" name="Text Box 33"/>
          <p:cNvSpPr txBox="1">
            <a:spLocks noChangeArrowheads="1"/>
          </p:cNvSpPr>
          <p:nvPr/>
        </p:nvSpPr>
        <p:spPr bwMode="auto">
          <a:xfrm>
            <a:off x="6138863" y="3085718"/>
            <a:ext cx="3048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>
                <a:latin typeface="Times New Roman" panose="02020603050405020304" pitchFamily="18" charset="0"/>
              </a:rPr>
              <a:t>h</a:t>
            </a:r>
          </a:p>
        </p:txBody>
      </p:sp>
      <p:sp>
        <p:nvSpPr>
          <p:cNvPr id="36" name="Text Box 34"/>
          <p:cNvSpPr txBox="1">
            <a:spLocks noChangeArrowheads="1"/>
          </p:cNvSpPr>
          <p:nvPr/>
        </p:nvSpPr>
        <p:spPr bwMode="auto">
          <a:xfrm>
            <a:off x="6215063" y="4076318"/>
            <a:ext cx="3048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>
                <a:latin typeface="Times New Roman" panose="02020603050405020304" pitchFamily="18" charset="0"/>
              </a:rPr>
              <a:t>i</a:t>
            </a:r>
          </a:p>
        </p:txBody>
      </p:sp>
      <p:sp>
        <p:nvSpPr>
          <p:cNvPr id="37" name="Line 35"/>
          <p:cNvSpPr>
            <a:spLocks noChangeShapeType="1"/>
          </p:cNvSpPr>
          <p:nvPr/>
        </p:nvSpPr>
        <p:spPr bwMode="auto">
          <a:xfrm flipV="1">
            <a:off x="3048000" y="3476243"/>
            <a:ext cx="0" cy="681038"/>
          </a:xfrm>
          <a:prstGeom prst="line">
            <a:avLst/>
          </a:prstGeom>
          <a:noFill/>
          <a:ln w="9525">
            <a:solidFill>
              <a:srgbClr val="008000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38" name="Line 36"/>
          <p:cNvSpPr>
            <a:spLocks noChangeShapeType="1"/>
          </p:cNvSpPr>
          <p:nvPr/>
        </p:nvSpPr>
        <p:spPr bwMode="auto">
          <a:xfrm>
            <a:off x="3048000" y="2471356"/>
            <a:ext cx="0" cy="671512"/>
          </a:xfrm>
          <a:prstGeom prst="line">
            <a:avLst/>
          </a:prstGeom>
          <a:noFill/>
          <a:ln w="9525">
            <a:solidFill>
              <a:srgbClr val="008000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39" name="Oval 37"/>
          <p:cNvSpPr>
            <a:spLocks noChangeArrowheads="1"/>
          </p:cNvSpPr>
          <p:nvPr/>
        </p:nvSpPr>
        <p:spPr bwMode="auto">
          <a:xfrm>
            <a:off x="1371600" y="3166681"/>
            <a:ext cx="287338" cy="2873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40" name="Text Box 38"/>
          <p:cNvSpPr txBox="1">
            <a:spLocks noChangeArrowheads="1"/>
          </p:cNvSpPr>
          <p:nvPr/>
        </p:nvSpPr>
        <p:spPr bwMode="auto">
          <a:xfrm>
            <a:off x="1343025" y="3104768"/>
            <a:ext cx="457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 b="1" i="1">
                <a:solidFill>
                  <a:schemeClr val="tx2"/>
                </a:solidFill>
                <a:latin typeface="Times New Roman" panose="02020603050405020304" pitchFamily="18" charset="0"/>
              </a:rPr>
              <a:t>S</a:t>
            </a:r>
          </a:p>
        </p:txBody>
      </p:sp>
      <p:sp>
        <p:nvSpPr>
          <p:cNvPr id="41" name="Line 39"/>
          <p:cNvSpPr>
            <a:spLocks noChangeShapeType="1"/>
          </p:cNvSpPr>
          <p:nvPr/>
        </p:nvSpPr>
        <p:spPr bwMode="auto">
          <a:xfrm flipV="1">
            <a:off x="1595438" y="2411031"/>
            <a:ext cx="1301750" cy="798512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42" name="Line 40"/>
          <p:cNvSpPr>
            <a:spLocks noChangeShapeType="1"/>
          </p:cNvSpPr>
          <p:nvPr/>
        </p:nvSpPr>
        <p:spPr bwMode="auto">
          <a:xfrm>
            <a:off x="1604963" y="3409568"/>
            <a:ext cx="1292225" cy="814388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43" name="Text Box 41"/>
          <p:cNvSpPr txBox="1">
            <a:spLocks noChangeArrowheads="1"/>
          </p:cNvSpPr>
          <p:nvPr/>
        </p:nvSpPr>
        <p:spPr bwMode="auto">
          <a:xfrm>
            <a:off x="1600200" y="2476118"/>
            <a:ext cx="914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(20,20)</a:t>
            </a:r>
          </a:p>
        </p:txBody>
      </p:sp>
      <p:sp>
        <p:nvSpPr>
          <p:cNvPr id="44" name="Text Box 42"/>
          <p:cNvSpPr txBox="1">
            <a:spLocks noChangeArrowheads="1"/>
          </p:cNvSpPr>
          <p:nvPr/>
        </p:nvSpPr>
        <p:spPr bwMode="auto">
          <a:xfrm>
            <a:off x="1447800" y="3695318"/>
            <a:ext cx="1143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(60,26)</a:t>
            </a:r>
          </a:p>
        </p:txBody>
      </p:sp>
      <p:sp>
        <p:nvSpPr>
          <p:cNvPr id="45" name="Oval 43"/>
          <p:cNvSpPr>
            <a:spLocks noChangeArrowheads="1"/>
          </p:cNvSpPr>
          <p:nvPr/>
        </p:nvSpPr>
        <p:spPr bwMode="auto">
          <a:xfrm>
            <a:off x="7562850" y="3152393"/>
            <a:ext cx="287338" cy="2873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46" name="Text Box 44"/>
          <p:cNvSpPr txBox="1">
            <a:spLocks noChangeArrowheads="1"/>
          </p:cNvSpPr>
          <p:nvPr/>
        </p:nvSpPr>
        <p:spPr bwMode="auto">
          <a:xfrm>
            <a:off x="7510463" y="3071431"/>
            <a:ext cx="457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 b="1" i="1">
                <a:solidFill>
                  <a:schemeClr val="tx2"/>
                </a:solidFill>
                <a:latin typeface="Times New Roman" panose="02020603050405020304" pitchFamily="18" charset="0"/>
              </a:rPr>
              <a:t>D</a:t>
            </a:r>
          </a:p>
        </p:txBody>
      </p:sp>
      <p:sp>
        <p:nvSpPr>
          <p:cNvPr id="47" name="Line 45"/>
          <p:cNvSpPr>
            <a:spLocks noChangeShapeType="1"/>
          </p:cNvSpPr>
          <p:nvPr/>
        </p:nvSpPr>
        <p:spPr bwMode="auto">
          <a:xfrm>
            <a:off x="6443663" y="2396743"/>
            <a:ext cx="1123950" cy="828675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48" name="Line 46"/>
          <p:cNvSpPr>
            <a:spLocks noChangeShapeType="1"/>
          </p:cNvSpPr>
          <p:nvPr/>
        </p:nvSpPr>
        <p:spPr bwMode="auto">
          <a:xfrm flipV="1">
            <a:off x="6429375" y="3282568"/>
            <a:ext cx="1147763" cy="14288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49" name="Line 47"/>
          <p:cNvSpPr>
            <a:spLocks noChangeShapeType="1"/>
          </p:cNvSpPr>
          <p:nvPr/>
        </p:nvSpPr>
        <p:spPr bwMode="auto">
          <a:xfrm flipV="1">
            <a:off x="6472238" y="3376231"/>
            <a:ext cx="1138237" cy="833437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0" name="Text Box 48"/>
          <p:cNvSpPr txBox="1">
            <a:spLocks noChangeArrowheads="1"/>
          </p:cNvSpPr>
          <p:nvPr/>
        </p:nvSpPr>
        <p:spPr bwMode="auto">
          <a:xfrm>
            <a:off x="6858000" y="2399918"/>
            <a:ext cx="838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(20,16)</a:t>
            </a:r>
          </a:p>
        </p:txBody>
      </p:sp>
      <p:sp>
        <p:nvSpPr>
          <p:cNvPr id="51" name="Text Box 49"/>
          <p:cNvSpPr txBox="1">
            <a:spLocks noChangeArrowheads="1"/>
          </p:cNvSpPr>
          <p:nvPr/>
        </p:nvSpPr>
        <p:spPr bwMode="auto">
          <a:xfrm>
            <a:off x="6477000" y="2933318"/>
            <a:ext cx="838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(30,10)</a:t>
            </a:r>
          </a:p>
        </p:txBody>
      </p:sp>
      <p:sp>
        <p:nvSpPr>
          <p:cNvPr id="52" name="Text Box 50"/>
          <p:cNvSpPr txBox="1">
            <a:spLocks noChangeArrowheads="1"/>
          </p:cNvSpPr>
          <p:nvPr/>
        </p:nvSpPr>
        <p:spPr bwMode="auto">
          <a:xfrm>
            <a:off x="6934200" y="3771518"/>
            <a:ext cx="762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600">
                <a:latin typeface="Times New Roman" panose="02020603050405020304" pitchFamily="18" charset="0"/>
              </a:rPr>
              <a:t>(20,20)</a:t>
            </a:r>
          </a:p>
        </p:txBody>
      </p:sp>
      <p:sp>
        <p:nvSpPr>
          <p:cNvPr id="53" name="Text Box 51"/>
          <p:cNvSpPr txBox="1">
            <a:spLocks noChangeArrowheads="1"/>
          </p:cNvSpPr>
          <p:nvPr/>
        </p:nvSpPr>
        <p:spPr bwMode="auto">
          <a:xfrm>
            <a:off x="3429000" y="1980818"/>
            <a:ext cx="990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(16,16)</a:t>
            </a:r>
          </a:p>
        </p:txBody>
      </p:sp>
      <p:sp>
        <p:nvSpPr>
          <p:cNvPr id="54" name="Text Box 52"/>
          <p:cNvSpPr txBox="1">
            <a:spLocks noChangeArrowheads="1"/>
          </p:cNvSpPr>
          <p:nvPr/>
        </p:nvSpPr>
        <p:spPr bwMode="auto">
          <a:xfrm>
            <a:off x="5081588" y="1985581"/>
            <a:ext cx="9144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(18,16)</a:t>
            </a:r>
          </a:p>
        </p:txBody>
      </p:sp>
      <p:sp>
        <p:nvSpPr>
          <p:cNvPr id="55" name="Text Box 53"/>
          <p:cNvSpPr txBox="1">
            <a:spLocks noChangeArrowheads="1"/>
          </p:cNvSpPr>
          <p:nvPr/>
        </p:nvSpPr>
        <p:spPr bwMode="auto">
          <a:xfrm>
            <a:off x="3348038" y="2476118"/>
            <a:ext cx="762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(12,0)</a:t>
            </a:r>
          </a:p>
        </p:txBody>
      </p:sp>
      <p:sp>
        <p:nvSpPr>
          <p:cNvPr id="56" name="Text Box 54"/>
          <p:cNvSpPr txBox="1">
            <a:spLocks noChangeArrowheads="1"/>
          </p:cNvSpPr>
          <p:nvPr/>
        </p:nvSpPr>
        <p:spPr bwMode="auto">
          <a:xfrm>
            <a:off x="4776788" y="2566606"/>
            <a:ext cx="9144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(17,0)</a:t>
            </a:r>
          </a:p>
        </p:txBody>
      </p:sp>
      <p:sp>
        <p:nvSpPr>
          <p:cNvPr id="57" name="Text Box 55"/>
          <p:cNvSpPr txBox="1">
            <a:spLocks noChangeArrowheads="1"/>
          </p:cNvSpPr>
          <p:nvPr/>
        </p:nvSpPr>
        <p:spPr bwMode="auto">
          <a:xfrm>
            <a:off x="3500438" y="3019043"/>
            <a:ext cx="990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(10,10)</a:t>
            </a:r>
          </a:p>
        </p:txBody>
      </p:sp>
      <p:sp>
        <p:nvSpPr>
          <p:cNvPr id="58" name="Text Box 56"/>
          <p:cNvSpPr txBox="1">
            <a:spLocks noChangeArrowheads="1"/>
          </p:cNvSpPr>
          <p:nvPr/>
        </p:nvSpPr>
        <p:spPr bwMode="auto">
          <a:xfrm>
            <a:off x="3810000" y="3542918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(7,7)</a:t>
            </a:r>
          </a:p>
        </p:txBody>
      </p:sp>
      <p:sp>
        <p:nvSpPr>
          <p:cNvPr id="59" name="Text Box 57"/>
          <p:cNvSpPr txBox="1">
            <a:spLocks noChangeArrowheads="1"/>
          </p:cNvSpPr>
          <p:nvPr/>
        </p:nvSpPr>
        <p:spPr bwMode="auto">
          <a:xfrm>
            <a:off x="3429000" y="4271581"/>
            <a:ext cx="8382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(13,13)</a:t>
            </a:r>
          </a:p>
        </p:txBody>
      </p:sp>
      <p:sp>
        <p:nvSpPr>
          <p:cNvPr id="60" name="Text Box 58"/>
          <p:cNvSpPr txBox="1">
            <a:spLocks noChangeArrowheads="1"/>
          </p:cNvSpPr>
          <p:nvPr/>
        </p:nvSpPr>
        <p:spPr bwMode="auto">
          <a:xfrm>
            <a:off x="4972050" y="4243006"/>
            <a:ext cx="8382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(30,20)</a:t>
            </a:r>
          </a:p>
        </p:txBody>
      </p:sp>
      <p:sp>
        <p:nvSpPr>
          <p:cNvPr id="61" name="Text Box 59"/>
          <p:cNvSpPr txBox="1">
            <a:spLocks noChangeArrowheads="1"/>
          </p:cNvSpPr>
          <p:nvPr/>
        </p:nvSpPr>
        <p:spPr bwMode="auto">
          <a:xfrm>
            <a:off x="5410200" y="3542918"/>
            <a:ext cx="762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(20,0)</a:t>
            </a:r>
          </a:p>
        </p:txBody>
      </p:sp>
      <p:sp>
        <p:nvSpPr>
          <p:cNvPr id="62" name="Text Box 60"/>
          <p:cNvSpPr txBox="1">
            <a:spLocks noChangeArrowheads="1"/>
          </p:cNvSpPr>
          <p:nvPr/>
        </p:nvSpPr>
        <p:spPr bwMode="auto">
          <a:xfrm>
            <a:off x="5119688" y="3019043"/>
            <a:ext cx="838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(15,10)</a:t>
            </a:r>
          </a:p>
        </p:txBody>
      </p:sp>
      <p:sp>
        <p:nvSpPr>
          <p:cNvPr id="63" name="Text Box 61"/>
          <p:cNvSpPr txBox="1">
            <a:spLocks noChangeArrowheads="1"/>
          </p:cNvSpPr>
          <p:nvPr/>
        </p:nvSpPr>
        <p:spPr bwMode="auto">
          <a:xfrm>
            <a:off x="2381250" y="2676143"/>
            <a:ext cx="762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(12,4)</a:t>
            </a:r>
          </a:p>
        </p:txBody>
      </p:sp>
      <p:sp>
        <p:nvSpPr>
          <p:cNvPr id="64" name="Text Box 62"/>
          <p:cNvSpPr txBox="1">
            <a:spLocks noChangeArrowheads="1"/>
          </p:cNvSpPr>
          <p:nvPr/>
        </p:nvSpPr>
        <p:spPr bwMode="auto">
          <a:xfrm>
            <a:off x="2286000" y="3542918"/>
            <a:ext cx="914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(20,13)</a:t>
            </a:r>
          </a:p>
        </p:txBody>
      </p:sp>
    </p:spTree>
    <p:extLst>
      <p:ext uri="{BB962C8B-B14F-4D97-AF65-F5344CB8AC3E}">
        <p14:creationId xmlns:p14="http://schemas.microsoft.com/office/powerpoint/2010/main" val="1524547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utoUpdateAnimBg="0"/>
      <p:bldP spid="8" grpId="0" animBg="1" autoUpdateAnimBg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最大流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zh-CN" dirty="0">
                <a:latin typeface="+mn-ea"/>
              </a:rPr>
              <a:t>A flow </a:t>
            </a:r>
            <a:r>
              <a:rPr lang="en-US" altLang="zh-CN" i="1" dirty="0">
                <a:latin typeface="+mn-ea"/>
              </a:rPr>
              <a:t>F</a:t>
            </a:r>
            <a:r>
              <a:rPr lang="en-US" altLang="zh-CN" dirty="0">
                <a:latin typeface="+mn-ea"/>
              </a:rPr>
              <a:t>  in a network (</a:t>
            </a:r>
            <a:r>
              <a:rPr lang="en-US" altLang="zh-CN" i="1" dirty="0" err="1">
                <a:latin typeface="+mn-ea"/>
              </a:rPr>
              <a:t>G</a:t>
            </a:r>
            <a:r>
              <a:rPr lang="en-US" altLang="zh-CN" dirty="0" err="1">
                <a:latin typeface="+mn-ea"/>
              </a:rPr>
              <a:t>,</a:t>
            </a:r>
            <a:r>
              <a:rPr lang="en-US" altLang="zh-CN" i="1" dirty="0" err="1">
                <a:latin typeface="+mn-ea"/>
              </a:rPr>
              <a:t>k</a:t>
            </a:r>
            <a:r>
              <a:rPr lang="en-US" altLang="zh-CN" dirty="0">
                <a:latin typeface="+mn-ea"/>
              </a:rPr>
              <a:t>) is a </a:t>
            </a:r>
            <a:r>
              <a:rPr lang="en-US" altLang="zh-CN" dirty="0">
                <a:solidFill>
                  <a:srgbClr val="FF0000"/>
                </a:solidFill>
                <a:latin typeface="+mn-ea"/>
              </a:rPr>
              <a:t>maximum flow</a:t>
            </a:r>
            <a:r>
              <a:rPr lang="en-US" altLang="zh-CN" dirty="0">
                <a:latin typeface="+mn-ea"/>
              </a:rPr>
              <a:t> if |</a:t>
            </a:r>
            <a:r>
              <a:rPr lang="en-US" altLang="zh-CN" i="1" dirty="0">
                <a:latin typeface="+mn-ea"/>
              </a:rPr>
              <a:t>F</a:t>
            </a:r>
            <a:r>
              <a:rPr lang="en-US" altLang="zh-CN" dirty="0">
                <a:latin typeface="+mn-ea"/>
              </a:rPr>
              <a:t>|</a:t>
            </a:r>
            <a:r>
              <a:rPr lang="en-US" altLang="zh-CN" dirty="0">
                <a:latin typeface="+mn-ea"/>
                <a:sym typeface="Symbol" panose="05050102010706020507" pitchFamily="18" charset="2"/>
              </a:rPr>
              <a:t>|</a:t>
            </a:r>
            <a:r>
              <a:rPr lang="en-US" altLang="zh-CN" i="1" dirty="0">
                <a:latin typeface="+mn-ea"/>
                <a:sym typeface="Symbol" panose="05050102010706020507" pitchFamily="18" charset="2"/>
              </a:rPr>
              <a:t>F </a:t>
            </a:r>
            <a:r>
              <a:rPr lang="en-US" altLang="zh-CN" sz="3200" dirty="0">
                <a:latin typeface="Times New Roman" charset="0"/>
              </a:rPr>
              <a:t>’</a:t>
            </a:r>
            <a:r>
              <a:rPr lang="en-US" altLang="zh-CN" dirty="0">
                <a:latin typeface="+mn-ea"/>
                <a:sym typeface="Symbol" panose="05050102010706020507" pitchFamily="18" charset="2"/>
              </a:rPr>
              <a:t>| for every flow </a:t>
            </a:r>
            <a:r>
              <a:rPr lang="en-US" altLang="zh-CN" i="1" dirty="0">
                <a:latin typeface="+mn-ea"/>
                <a:sym typeface="Symbol" panose="05050102010706020507" pitchFamily="18" charset="2"/>
              </a:rPr>
              <a:t>F </a:t>
            </a:r>
            <a:r>
              <a:rPr lang="en-US" altLang="zh-CN" sz="3200" dirty="0">
                <a:latin typeface="Times New Roman" charset="0"/>
              </a:rPr>
              <a:t>’ </a:t>
            </a:r>
            <a:r>
              <a:rPr lang="en-US" altLang="zh-CN" dirty="0">
                <a:latin typeface="+mn-ea"/>
                <a:sym typeface="Symbol" panose="05050102010706020507" pitchFamily="18" charset="2"/>
              </a:rPr>
              <a:t> in (</a:t>
            </a:r>
            <a:r>
              <a:rPr lang="en-US" altLang="zh-CN" i="1" dirty="0" err="1">
                <a:latin typeface="+mn-ea"/>
                <a:sym typeface="Symbol" panose="05050102010706020507" pitchFamily="18" charset="2"/>
              </a:rPr>
              <a:t>G</a:t>
            </a:r>
            <a:r>
              <a:rPr lang="en-US" altLang="zh-CN" dirty="0" err="1">
                <a:latin typeface="+mn-ea"/>
                <a:sym typeface="Symbol" panose="05050102010706020507" pitchFamily="18" charset="2"/>
              </a:rPr>
              <a:t>,</a:t>
            </a:r>
            <a:r>
              <a:rPr lang="en-US" altLang="zh-CN" i="1" dirty="0" err="1">
                <a:latin typeface="+mn-ea"/>
                <a:sym typeface="Symbol" panose="05050102010706020507" pitchFamily="18" charset="2"/>
              </a:rPr>
              <a:t>k</a:t>
            </a:r>
            <a:r>
              <a:rPr lang="en-US" altLang="zh-CN" dirty="0">
                <a:latin typeface="+mn-ea"/>
                <a:sym typeface="Symbol" panose="05050102010706020507" pitchFamily="18" charset="2"/>
              </a:rPr>
              <a:t>)</a:t>
            </a:r>
            <a:r>
              <a:rPr lang="en-US" altLang="zh-CN" dirty="0">
                <a:latin typeface="+mn-ea"/>
              </a:rPr>
              <a:t>  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41</a:t>
            </a:fld>
            <a:endParaRPr lang="zh-CN" altLang="en-US" dirty="0"/>
          </a:p>
        </p:txBody>
      </p:sp>
      <p:sp>
        <p:nvSpPr>
          <p:cNvPr id="5" name="Oval 3"/>
          <p:cNvSpPr>
            <a:spLocks noChangeArrowheads="1"/>
          </p:cNvSpPr>
          <p:nvPr/>
        </p:nvSpPr>
        <p:spPr bwMode="auto">
          <a:xfrm>
            <a:off x="2286372" y="2803376"/>
            <a:ext cx="539750" cy="539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6" name="Oval 4"/>
          <p:cNvSpPr>
            <a:spLocks noChangeArrowheads="1"/>
          </p:cNvSpPr>
          <p:nvPr/>
        </p:nvSpPr>
        <p:spPr bwMode="auto">
          <a:xfrm>
            <a:off x="1105272" y="3565376"/>
            <a:ext cx="539750" cy="539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7" name="Oval 5"/>
          <p:cNvSpPr>
            <a:spLocks noChangeArrowheads="1"/>
          </p:cNvSpPr>
          <p:nvPr/>
        </p:nvSpPr>
        <p:spPr bwMode="auto">
          <a:xfrm>
            <a:off x="2286372" y="4251176"/>
            <a:ext cx="539750" cy="539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8" name="Oval 6"/>
          <p:cNvSpPr>
            <a:spLocks noChangeArrowheads="1"/>
          </p:cNvSpPr>
          <p:nvPr/>
        </p:nvSpPr>
        <p:spPr bwMode="auto">
          <a:xfrm>
            <a:off x="3467472" y="3565376"/>
            <a:ext cx="539750" cy="539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1238622" y="3627289"/>
            <a:ext cx="457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3577010" y="3622526"/>
            <a:ext cx="457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2414960" y="4303564"/>
            <a:ext cx="32861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2410197" y="2855764"/>
            <a:ext cx="457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13" name="Line 11"/>
          <p:cNvSpPr>
            <a:spLocks noChangeShapeType="1"/>
          </p:cNvSpPr>
          <p:nvPr/>
        </p:nvSpPr>
        <p:spPr bwMode="auto">
          <a:xfrm flipV="1">
            <a:off x="1576760" y="3222476"/>
            <a:ext cx="771525" cy="4429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4" name="Line 12"/>
          <p:cNvSpPr>
            <a:spLocks noChangeShapeType="1"/>
          </p:cNvSpPr>
          <p:nvPr/>
        </p:nvSpPr>
        <p:spPr bwMode="auto">
          <a:xfrm>
            <a:off x="1605335" y="3979714"/>
            <a:ext cx="700087" cy="428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5" name="Line 13"/>
          <p:cNvSpPr>
            <a:spLocks noChangeShapeType="1"/>
          </p:cNvSpPr>
          <p:nvPr/>
        </p:nvSpPr>
        <p:spPr bwMode="auto">
          <a:xfrm flipV="1">
            <a:off x="2562597" y="3322489"/>
            <a:ext cx="0" cy="9429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6" name="Line 14"/>
          <p:cNvSpPr>
            <a:spLocks noChangeShapeType="1"/>
          </p:cNvSpPr>
          <p:nvPr/>
        </p:nvSpPr>
        <p:spPr bwMode="auto">
          <a:xfrm>
            <a:off x="2819772" y="3193901"/>
            <a:ext cx="671513" cy="500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7" name="Line 15"/>
          <p:cNvSpPr>
            <a:spLocks noChangeShapeType="1"/>
          </p:cNvSpPr>
          <p:nvPr/>
        </p:nvSpPr>
        <p:spPr bwMode="auto">
          <a:xfrm flipV="1">
            <a:off x="2805485" y="3994001"/>
            <a:ext cx="714375" cy="4429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8" name="Text Box 16"/>
          <p:cNvSpPr txBox="1">
            <a:spLocks noChangeArrowheads="1"/>
          </p:cNvSpPr>
          <p:nvPr/>
        </p:nvSpPr>
        <p:spPr bwMode="auto">
          <a:xfrm>
            <a:off x="1410072" y="3108176"/>
            <a:ext cx="838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(6,</a:t>
            </a:r>
            <a:r>
              <a:rPr lang="zh-CN" altLang="en-US" sz="200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r>
              <a:rPr lang="zh-CN" altLang="en-US" sz="2000">
                <a:latin typeface="Times New Roman" panose="02020603050405020304" pitchFamily="18" charset="0"/>
              </a:rPr>
              <a:t>)</a:t>
            </a:r>
          </a:p>
        </p:txBody>
      </p:sp>
      <p:sp>
        <p:nvSpPr>
          <p:cNvPr id="19" name="Text Box 17"/>
          <p:cNvSpPr txBox="1">
            <a:spLocks noChangeArrowheads="1"/>
          </p:cNvSpPr>
          <p:nvPr/>
        </p:nvSpPr>
        <p:spPr bwMode="auto">
          <a:xfrm>
            <a:off x="1962522" y="3617764"/>
            <a:ext cx="838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(2,</a:t>
            </a:r>
            <a:r>
              <a:rPr lang="zh-CN" altLang="en-US" sz="200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r>
              <a:rPr lang="zh-CN" altLang="en-US" sz="2000">
                <a:latin typeface="Times New Roman" panose="02020603050405020304" pitchFamily="18" charset="0"/>
              </a:rPr>
              <a:t>)</a:t>
            </a:r>
          </a:p>
        </p:txBody>
      </p:sp>
      <p:sp>
        <p:nvSpPr>
          <p:cNvPr id="20" name="Text Box 18"/>
          <p:cNvSpPr txBox="1">
            <a:spLocks noChangeArrowheads="1"/>
          </p:cNvSpPr>
          <p:nvPr/>
        </p:nvSpPr>
        <p:spPr bwMode="auto">
          <a:xfrm>
            <a:off x="1414835" y="4141639"/>
            <a:ext cx="838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(4,</a:t>
            </a:r>
            <a:r>
              <a:rPr lang="zh-CN" altLang="en-US" sz="200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r>
              <a:rPr lang="zh-CN" altLang="en-US" sz="2000">
                <a:latin typeface="Times New Roman" panose="02020603050405020304" pitchFamily="18" charset="0"/>
              </a:rPr>
              <a:t>)</a:t>
            </a:r>
          </a:p>
        </p:txBody>
      </p:sp>
      <p:sp>
        <p:nvSpPr>
          <p:cNvPr id="21" name="Text Box 19"/>
          <p:cNvSpPr txBox="1">
            <a:spLocks noChangeArrowheads="1"/>
          </p:cNvSpPr>
          <p:nvPr/>
        </p:nvSpPr>
        <p:spPr bwMode="auto">
          <a:xfrm>
            <a:off x="3053135" y="4179739"/>
            <a:ext cx="838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(4,</a:t>
            </a:r>
            <a:r>
              <a:rPr lang="zh-CN" altLang="en-US" sz="200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r>
              <a:rPr lang="zh-CN" altLang="en-US" sz="2000">
                <a:latin typeface="Times New Roman" panose="02020603050405020304" pitchFamily="18" charset="0"/>
              </a:rPr>
              <a:t>)</a:t>
            </a:r>
          </a:p>
        </p:txBody>
      </p:sp>
      <p:sp>
        <p:nvSpPr>
          <p:cNvPr id="22" name="Text Box 20"/>
          <p:cNvSpPr txBox="1">
            <a:spLocks noChangeArrowheads="1"/>
          </p:cNvSpPr>
          <p:nvPr/>
        </p:nvSpPr>
        <p:spPr bwMode="auto">
          <a:xfrm>
            <a:off x="2991222" y="3074839"/>
            <a:ext cx="838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(6,</a:t>
            </a:r>
            <a:r>
              <a:rPr lang="zh-CN" altLang="en-US" sz="2000">
                <a:solidFill>
                  <a:srgbClr val="FF0000"/>
                </a:solidFill>
                <a:latin typeface="Times New Roman" panose="02020603050405020304" pitchFamily="18" charset="0"/>
              </a:rPr>
              <a:t>6</a:t>
            </a:r>
            <a:r>
              <a:rPr lang="zh-CN" altLang="en-US" sz="2000">
                <a:latin typeface="Times New Roman" panose="02020603050405020304" pitchFamily="18" charset="0"/>
              </a:rPr>
              <a:t>)</a:t>
            </a:r>
          </a:p>
        </p:txBody>
      </p:sp>
      <p:sp>
        <p:nvSpPr>
          <p:cNvPr id="23" name="Oval 21"/>
          <p:cNvSpPr>
            <a:spLocks noChangeArrowheads="1"/>
          </p:cNvSpPr>
          <p:nvPr/>
        </p:nvSpPr>
        <p:spPr bwMode="auto">
          <a:xfrm>
            <a:off x="6082085" y="2798614"/>
            <a:ext cx="539750" cy="539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24" name="Oval 22"/>
          <p:cNvSpPr>
            <a:spLocks noChangeArrowheads="1"/>
          </p:cNvSpPr>
          <p:nvPr/>
        </p:nvSpPr>
        <p:spPr bwMode="auto">
          <a:xfrm>
            <a:off x="4900985" y="3560614"/>
            <a:ext cx="539750" cy="539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25" name="Oval 23"/>
          <p:cNvSpPr>
            <a:spLocks noChangeArrowheads="1"/>
          </p:cNvSpPr>
          <p:nvPr/>
        </p:nvSpPr>
        <p:spPr bwMode="auto">
          <a:xfrm>
            <a:off x="6082085" y="4246414"/>
            <a:ext cx="539750" cy="539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26" name="Oval 24"/>
          <p:cNvSpPr>
            <a:spLocks noChangeArrowheads="1"/>
          </p:cNvSpPr>
          <p:nvPr/>
        </p:nvSpPr>
        <p:spPr bwMode="auto">
          <a:xfrm>
            <a:off x="7263185" y="3560614"/>
            <a:ext cx="539750" cy="539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27" name="Text Box 25"/>
          <p:cNvSpPr txBox="1">
            <a:spLocks noChangeArrowheads="1"/>
          </p:cNvSpPr>
          <p:nvPr/>
        </p:nvSpPr>
        <p:spPr bwMode="auto">
          <a:xfrm>
            <a:off x="5034335" y="3622526"/>
            <a:ext cx="457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28" name="Text Box 26"/>
          <p:cNvSpPr txBox="1">
            <a:spLocks noChangeArrowheads="1"/>
          </p:cNvSpPr>
          <p:nvPr/>
        </p:nvSpPr>
        <p:spPr bwMode="auto">
          <a:xfrm>
            <a:off x="7372722" y="3617764"/>
            <a:ext cx="457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29" name="Text Box 27"/>
          <p:cNvSpPr txBox="1">
            <a:spLocks noChangeArrowheads="1"/>
          </p:cNvSpPr>
          <p:nvPr/>
        </p:nvSpPr>
        <p:spPr bwMode="auto">
          <a:xfrm>
            <a:off x="6210672" y="4298801"/>
            <a:ext cx="32861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30" name="Text Box 28"/>
          <p:cNvSpPr txBox="1">
            <a:spLocks noChangeArrowheads="1"/>
          </p:cNvSpPr>
          <p:nvPr/>
        </p:nvSpPr>
        <p:spPr bwMode="auto">
          <a:xfrm>
            <a:off x="6205910" y="2851001"/>
            <a:ext cx="457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31" name="Line 29"/>
          <p:cNvSpPr>
            <a:spLocks noChangeShapeType="1"/>
          </p:cNvSpPr>
          <p:nvPr/>
        </p:nvSpPr>
        <p:spPr bwMode="auto">
          <a:xfrm flipV="1">
            <a:off x="5372472" y="3217714"/>
            <a:ext cx="771525" cy="4429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32" name="Line 30"/>
          <p:cNvSpPr>
            <a:spLocks noChangeShapeType="1"/>
          </p:cNvSpPr>
          <p:nvPr/>
        </p:nvSpPr>
        <p:spPr bwMode="auto">
          <a:xfrm>
            <a:off x="5401047" y="3974951"/>
            <a:ext cx="700088" cy="428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33" name="Line 31"/>
          <p:cNvSpPr>
            <a:spLocks noChangeShapeType="1"/>
          </p:cNvSpPr>
          <p:nvPr/>
        </p:nvSpPr>
        <p:spPr bwMode="auto">
          <a:xfrm flipV="1">
            <a:off x="6358310" y="3317726"/>
            <a:ext cx="0" cy="9429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34" name="Line 32"/>
          <p:cNvSpPr>
            <a:spLocks noChangeShapeType="1"/>
          </p:cNvSpPr>
          <p:nvPr/>
        </p:nvSpPr>
        <p:spPr bwMode="auto">
          <a:xfrm>
            <a:off x="6615485" y="3189139"/>
            <a:ext cx="671512" cy="5000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35" name="Line 33"/>
          <p:cNvSpPr>
            <a:spLocks noChangeShapeType="1"/>
          </p:cNvSpPr>
          <p:nvPr/>
        </p:nvSpPr>
        <p:spPr bwMode="auto">
          <a:xfrm flipV="1">
            <a:off x="6601197" y="3989239"/>
            <a:ext cx="714375" cy="4429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36" name="Text Box 34"/>
          <p:cNvSpPr txBox="1">
            <a:spLocks noChangeArrowheads="1"/>
          </p:cNvSpPr>
          <p:nvPr/>
        </p:nvSpPr>
        <p:spPr bwMode="auto">
          <a:xfrm>
            <a:off x="5205785" y="3103414"/>
            <a:ext cx="838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(6,</a:t>
            </a:r>
            <a:r>
              <a:rPr lang="zh-CN" altLang="en-US" sz="2000">
                <a:solidFill>
                  <a:srgbClr val="FF0000"/>
                </a:solidFill>
                <a:latin typeface="Times New Roman" panose="02020603050405020304" pitchFamily="18" charset="0"/>
              </a:rPr>
              <a:t>6</a:t>
            </a:r>
            <a:r>
              <a:rPr lang="zh-CN" altLang="en-US" sz="2000">
                <a:latin typeface="Times New Roman" panose="02020603050405020304" pitchFamily="18" charset="0"/>
              </a:rPr>
              <a:t>)</a:t>
            </a:r>
          </a:p>
        </p:txBody>
      </p:sp>
      <p:sp>
        <p:nvSpPr>
          <p:cNvPr id="37" name="Text Box 35"/>
          <p:cNvSpPr txBox="1">
            <a:spLocks noChangeArrowheads="1"/>
          </p:cNvSpPr>
          <p:nvPr/>
        </p:nvSpPr>
        <p:spPr bwMode="auto">
          <a:xfrm>
            <a:off x="5758235" y="3613001"/>
            <a:ext cx="838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(2,</a:t>
            </a:r>
            <a:r>
              <a:rPr lang="zh-CN" altLang="en-US" sz="2000">
                <a:solidFill>
                  <a:srgbClr val="FF0000"/>
                </a:solidFill>
                <a:latin typeface="Times New Roman" panose="02020603050405020304" pitchFamily="18" charset="0"/>
              </a:rPr>
              <a:t>0</a:t>
            </a:r>
            <a:r>
              <a:rPr lang="zh-CN" altLang="en-US" sz="2000">
                <a:latin typeface="Times New Roman" panose="02020603050405020304" pitchFamily="18" charset="0"/>
              </a:rPr>
              <a:t>)</a:t>
            </a:r>
          </a:p>
        </p:txBody>
      </p:sp>
      <p:sp>
        <p:nvSpPr>
          <p:cNvPr id="38" name="Text Box 36"/>
          <p:cNvSpPr txBox="1">
            <a:spLocks noChangeArrowheads="1"/>
          </p:cNvSpPr>
          <p:nvPr/>
        </p:nvSpPr>
        <p:spPr bwMode="auto">
          <a:xfrm>
            <a:off x="5210547" y="4136876"/>
            <a:ext cx="838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(4,</a:t>
            </a:r>
            <a:r>
              <a:rPr lang="zh-CN" altLang="en-US" sz="200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r>
              <a:rPr lang="zh-CN" altLang="en-US" sz="2000">
                <a:latin typeface="Times New Roman" panose="02020603050405020304" pitchFamily="18" charset="0"/>
              </a:rPr>
              <a:t>)</a:t>
            </a:r>
          </a:p>
        </p:txBody>
      </p:sp>
      <p:sp>
        <p:nvSpPr>
          <p:cNvPr id="39" name="Text Box 37"/>
          <p:cNvSpPr txBox="1">
            <a:spLocks noChangeArrowheads="1"/>
          </p:cNvSpPr>
          <p:nvPr/>
        </p:nvSpPr>
        <p:spPr bwMode="auto">
          <a:xfrm>
            <a:off x="6848847" y="4174976"/>
            <a:ext cx="838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(4,</a:t>
            </a:r>
            <a:r>
              <a:rPr lang="zh-CN" altLang="en-US" sz="200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r>
              <a:rPr lang="zh-CN" altLang="en-US" sz="2000">
                <a:latin typeface="Times New Roman" panose="02020603050405020304" pitchFamily="18" charset="0"/>
              </a:rPr>
              <a:t>)</a:t>
            </a:r>
          </a:p>
        </p:txBody>
      </p:sp>
      <p:sp>
        <p:nvSpPr>
          <p:cNvPr id="40" name="Text Box 38"/>
          <p:cNvSpPr txBox="1">
            <a:spLocks noChangeArrowheads="1"/>
          </p:cNvSpPr>
          <p:nvPr/>
        </p:nvSpPr>
        <p:spPr bwMode="auto">
          <a:xfrm>
            <a:off x="6786935" y="3070076"/>
            <a:ext cx="838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(6,</a:t>
            </a:r>
            <a:r>
              <a:rPr lang="zh-CN" altLang="en-US" sz="2000">
                <a:solidFill>
                  <a:srgbClr val="FF0000"/>
                </a:solidFill>
                <a:latin typeface="Times New Roman" panose="02020603050405020304" pitchFamily="18" charset="0"/>
              </a:rPr>
              <a:t>6</a:t>
            </a:r>
            <a:r>
              <a:rPr lang="zh-CN" altLang="en-US" sz="2000">
                <a:latin typeface="Times New Roman" panose="02020603050405020304" pitchFamily="18" charset="0"/>
              </a:rPr>
              <a:t>)</a:t>
            </a:r>
          </a:p>
        </p:txBody>
      </p:sp>
      <p:sp>
        <p:nvSpPr>
          <p:cNvPr id="41" name="Text Box 39"/>
          <p:cNvSpPr txBox="1">
            <a:spLocks noChangeArrowheads="1"/>
          </p:cNvSpPr>
          <p:nvPr/>
        </p:nvSpPr>
        <p:spPr bwMode="auto">
          <a:xfrm>
            <a:off x="1486272" y="4902182"/>
            <a:ext cx="2743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>
                <a:latin typeface="Times New Roman" panose="02020603050405020304" pitchFamily="18" charset="0"/>
              </a:rPr>
              <a:t>Value of flow: 8</a:t>
            </a:r>
          </a:p>
        </p:txBody>
      </p:sp>
      <p:sp>
        <p:nvSpPr>
          <p:cNvPr id="42" name="Text Box 40"/>
          <p:cNvSpPr txBox="1">
            <a:spLocks noChangeArrowheads="1"/>
          </p:cNvSpPr>
          <p:nvPr/>
        </p:nvSpPr>
        <p:spPr bwMode="auto">
          <a:xfrm>
            <a:off x="5220072" y="4902182"/>
            <a:ext cx="2743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>
                <a:latin typeface="Times New Roman" panose="02020603050405020304" pitchFamily="18" charset="0"/>
              </a:rPr>
              <a:t>Value of flow: 10</a:t>
            </a:r>
          </a:p>
        </p:txBody>
      </p:sp>
      <p:sp>
        <p:nvSpPr>
          <p:cNvPr id="43" name="Text Box 41" descr="水滴"/>
          <p:cNvSpPr txBox="1">
            <a:spLocks noChangeArrowheads="1"/>
          </p:cNvSpPr>
          <p:nvPr/>
        </p:nvSpPr>
        <p:spPr bwMode="auto">
          <a:xfrm>
            <a:off x="1257672" y="5440782"/>
            <a:ext cx="6705600" cy="868363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9525">
            <a:solidFill>
              <a:srgbClr val="0000FF"/>
            </a:solidFill>
            <a:miter lim="800000"/>
            <a:headEnd/>
            <a:tailEnd/>
          </a:ln>
          <a:effectLst>
            <a:outerShdw blurRad="63500" dist="107763" dir="13500000" algn="ctr" rotWithShape="0">
              <a:schemeClr val="bg2">
                <a:alpha val="74998"/>
              </a:schemeClr>
            </a:outerShdw>
          </a:effec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kumimoji="1" lang="en-US" altLang="zh-CN" sz="2400" dirty="0">
                <a:latin typeface="Times New Roman" charset="0"/>
              </a:rPr>
              <a:t>Basic Problems: (1) Largest value of flow?</a:t>
            </a:r>
          </a:p>
          <a:p>
            <a:pPr eaLnBrk="1" hangingPunct="1">
              <a:spcBef>
                <a:spcPct val="10000"/>
              </a:spcBef>
              <a:defRPr/>
            </a:pPr>
            <a:r>
              <a:rPr kumimoji="1" lang="en-US" altLang="zh-CN" sz="2400" dirty="0">
                <a:latin typeface="Times New Roman" charset="0"/>
              </a:rPr>
              <a:t>                           (2) A flow with the largest value? </a:t>
            </a:r>
          </a:p>
        </p:txBody>
      </p:sp>
    </p:spTree>
    <p:extLst>
      <p:ext uri="{BB962C8B-B14F-4D97-AF65-F5344CB8AC3E}">
        <p14:creationId xmlns:p14="http://schemas.microsoft.com/office/powerpoint/2010/main" val="259359639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最大流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42</a:t>
            </a:fld>
            <a:endParaRPr lang="zh-CN" altLang="en-US" dirty="0"/>
          </a:p>
        </p:txBody>
      </p:sp>
      <p:sp>
        <p:nvSpPr>
          <p:cNvPr id="5" name="Oval 2" descr="蓝色砂纸"/>
          <p:cNvSpPr>
            <a:spLocks noChangeArrowheads="1"/>
          </p:cNvSpPr>
          <p:nvPr/>
        </p:nvSpPr>
        <p:spPr bwMode="auto">
          <a:xfrm>
            <a:off x="4495800" y="4495800"/>
            <a:ext cx="381000" cy="1371600"/>
          </a:xfrm>
          <a:prstGeom prst="ellipse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6" name="Oval 4"/>
          <p:cNvSpPr>
            <a:spLocks noChangeArrowheads="1"/>
          </p:cNvSpPr>
          <p:nvPr/>
        </p:nvSpPr>
        <p:spPr bwMode="auto">
          <a:xfrm>
            <a:off x="1924050" y="2157413"/>
            <a:ext cx="539750" cy="539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7" name="Oval 5"/>
          <p:cNvSpPr>
            <a:spLocks noChangeArrowheads="1"/>
          </p:cNvSpPr>
          <p:nvPr/>
        </p:nvSpPr>
        <p:spPr bwMode="auto">
          <a:xfrm>
            <a:off x="742950" y="2919413"/>
            <a:ext cx="539750" cy="539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8" name="Oval 6"/>
          <p:cNvSpPr>
            <a:spLocks noChangeArrowheads="1"/>
          </p:cNvSpPr>
          <p:nvPr/>
        </p:nvSpPr>
        <p:spPr bwMode="auto">
          <a:xfrm>
            <a:off x="1924050" y="3605213"/>
            <a:ext cx="539750" cy="539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9" name="Oval 7"/>
          <p:cNvSpPr>
            <a:spLocks noChangeArrowheads="1"/>
          </p:cNvSpPr>
          <p:nvPr/>
        </p:nvSpPr>
        <p:spPr bwMode="auto">
          <a:xfrm>
            <a:off x="3105150" y="2919413"/>
            <a:ext cx="539750" cy="539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876300" y="2981325"/>
            <a:ext cx="457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3214688" y="2976563"/>
            <a:ext cx="457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2052638" y="3657600"/>
            <a:ext cx="32861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2047875" y="2209800"/>
            <a:ext cx="457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14" name="Line 12"/>
          <p:cNvSpPr>
            <a:spLocks noChangeShapeType="1"/>
          </p:cNvSpPr>
          <p:nvPr/>
        </p:nvSpPr>
        <p:spPr bwMode="auto">
          <a:xfrm flipV="1">
            <a:off x="1214438" y="2576513"/>
            <a:ext cx="771525" cy="4429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5" name="Line 13"/>
          <p:cNvSpPr>
            <a:spLocks noChangeShapeType="1"/>
          </p:cNvSpPr>
          <p:nvPr/>
        </p:nvSpPr>
        <p:spPr bwMode="auto">
          <a:xfrm>
            <a:off x="1243013" y="3333750"/>
            <a:ext cx="700087" cy="428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6" name="Line 14"/>
          <p:cNvSpPr>
            <a:spLocks noChangeShapeType="1"/>
          </p:cNvSpPr>
          <p:nvPr/>
        </p:nvSpPr>
        <p:spPr bwMode="auto">
          <a:xfrm flipV="1">
            <a:off x="2200275" y="2676525"/>
            <a:ext cx="0" cy="9429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7" name="Line 15"/>
          <p:cNvSpPr>
            <a:spLocks noChangeShapeType="1"/>
          </p:cNvSpPr>
          <p:nvPr/>
        </p:nvSpPr>
        <p:spPr bwMode="auto">
          <a:xfrm>
            <a:off x="2457450" y="2547938"/>
            <a:ext cx="671513" cy="5000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8" name="Line 16"/>
          <p:cNvSpPr>
            <a:spLocks noChangeShapeType="1"/>
          </p:cNvSpPr>
          <p:nvPr/>
        </p:nvSpPr>
        <p:spPr bwMode="auto">
          <a:xfrm flipV="1">
            <a:off x="2443163" y="3348038"/>
            <a:ext cx="714375" cy="4429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9" name="Text Box 17"/>
          <p:cNvSpPr txBox="1">
            <a:spLocks noChangeArrowheads="1"/>
          </p:cNvSpPr>
          <p:nvPr/>
        </p:nvSpPr>
        <p:spPr bwMode="auto">
          <a:xfrm>
            <a:off x="1047750" y="2462213"/>
            <a:ext cx="838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(6,</a:t>
            </a:r>
            <a:r>
              <a:rPr lang="zh-CN" altLang="en-US" sz="200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r>
              <a:rPr lang="zh-CN" altLang="en-US" sz="2000">
                <a:latin typeface="Times New Roman" panose="02020603050405020304" pitchFamily="18" charset="0"/>
              </a:rPr>
              <a:t>)</a:t>
            </a:r>
          </a:p>
        </p:txBody>
      </p:sp>
      <p:sp>
        <p:nvSpPr>
          <p:cNvPr id="20" name="Text Box 18"/>
          <p:cNvSpPr txBox="1">
            <a:spLocks noChangeArrowheads="1"/>
          </p:cNvSpPr>
          <p:nvPr/>
        </p:nvSpPr>
        <p:spPr bwMode="auto">
          <a:xfrm>
            <a:off x="1600200" y="2971800"/>
            <a:ext cx="838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(2,</a:t>
            </a:r>
            <a:r>
              <a:rPr lang="zh-CN" altLang="en-US" sz="200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r>
              <a:rPr lang="zh-CN" altLang="en-US" sz="2000">
                <a:latin typeface="Times New Roman" panose="02020603050405020304" pitchFamily="18" charset="0"/>
              </a:rPr>
              <a:t>)</a:t>
            </a:r>
          </a:p>
        </p:txBody>
      </p:sp>
      <p:sp>
        <p:nvSpPr>
          <p:cNvPr id="21" name="Text Box 19"/>
          <p:cNvSpPr txBox="1">
            <a:spLocks noChangeArrowheads="1"/>
          </p:cNvSpPr>
          <p:nvPr/>
        </p:nvSpPr>
        <p:spPr bwMode="auto">
          <a:xfrm>
            <a:off x="1052513" y="3495675"/>
            <a:ext cx="838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(4,</a:t>
            </a:r>
            <a:r>
              <a:rPr lang="zh-CN" altLang="en-US" sz="200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r>
              <a:rPr lang="zh-CN" altLang="en-US" sz="2000">
                <a:latin typeface="Times New Roman" panose="02020603050405020304" pitchFamily="18" charset="0"/>
              </a:rPr>
              <a:t>)</a:t>
            </a:r>
          </a:p>
        </p:txBody>
      </p:sp>
      <p:sp>
        <p:nvSpPr>
          <p:cNvPr id="22" name="Text Box 20"/>
          <p:cNvSpPr txBox="1">
            <a:spLocks noChangeArrowheads="1"/>
          </p:cNvSpPr>
          <p:nvPr/>
        </p:nvSpPr>
        <p:spPr bwMode="auto">
          <a:xfrm>
            <a:off x="2690813" y="3533775"/>
            <a:ext cx="838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(4,</a:t>
            </a:r>
            <a:r>
              <a:rPr lang="zh-CN" altLang="en-US" sz="200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r>
              <a:rPr lang="zh-CN" altLang="en-US" sz="2000">
                <a:latin typeface="Times New Roman" panose="02020603050405020304" pitchFamily="18" charset="0"/>
              </a:rPr>
              <a:t>)</a:t>
            </a:r>
          </a:p>
        </p:txBody>
      </p:sp>
      <p:sp>
        <p:nvSpPr>
          <p:cNvPr id="23" name="Text Box 21"/>
          <p:cNvSpPr txBox="1">
            <a:spLocks noChangeArrowheads="1"/>
          </p:cNvSpPr>
          <p:nvPr/>
        </p:nvSpPr>
        <p:spPr bwMode="auto">
          <a:xfrm>
            <a:off x="2628900" y="2428875"/>
            <a:ext cx="838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(6,</a:t>
            </a:r>
            <a:r>
              <a:rPr lang="zh-CN" altLang="en-US" sz="2000">
                <a:solidFill>
                  <a:srgbClr val="FF0000"/>
                </a:solidFill>
                <a:latin typeface="Times New Roman" panose="02020603050405020304" pitchFamily="18" charset="0"/>
              </a:rPr>
              <a:t>6</a:t>
            </a:r>
            <a:r>
              <a:rPr lang="zh-CN" altLang="en-US" sz="2000">
                <a:latin typeface="Times New Roman" panose="02020603050405020304" pitchFamily="18" charset="0"/>
              </a:rPr>
              <a:t>)</a:t>
            </a:r>
          </a:p>
        </p:txBody>
      </p:sp>
      <p:sp>
        <p:nvSpPr>
          <p:cNvPr id="24" name="Oval 22"/>
          <p:cNvSpPr>
            <a:spLocks noChangeArrowheads="1"/>
          </p:cNvSpPr>
          <p:nvPr/>
        </p:nvSpPr>
        <p:spPr bwMode="auto">
          <a:xfrm>
            <a:off x="6248400" y="2171700"/>
            <a:ext cx="539750" cy="539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25" name="Oval 23"/>
          <p:cNvSpPr>
            <a:spLocks noChangeArrowheads="1"/>
          </p:cNvSpPr>
          <p:nvPr/>
        </p:nvSpPr>
        <p:spPr bwMode="auto">
          <a:xfrm>
            <a:off x="5067300" y="2933700"/>
            <a:ext cx="539750" cy="539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26" name="Oval 24"/>
          <p:cNvSpPr>
            <a:spLocks noChangeArrowheads="1"/>
          </p:cNvSpPr>
          <p:nvPr/>
        </p:nvSpPr>
        <p:spPr bwMode="auto">
          <a:xfrm>
            <a:off x="6248400" y="3619500"/>
            <a:ext cx="539750" cy="539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27" name="Oval 25"/>
          <p:cNvSpPr>
            <a:spLocks noChangeArrowheads="1"/>
          </p:cNvSpPr>
          <p:nvPr/>
        </p:nvSpPr>
        <p:spPr bwMode="auto">
          <a:xfrm>
            <a:off x="7429500" y="2933700"/>
            <a:ext cx="539750" cy="539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28" name="Text Box 26"/>
          <p:cNvSpPr txBox="1">
            <a:spLocks noChangeArrowheads="1"/>
          </p:cNvSpPr>
          <p:nvPr/>
        </p:nvSpPr>
        <p:spPr bwMode="auto">
          <a:xfrm>
            <a:off x="5200650" y="2995613"/>
            <a:ext cx="457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29" name="Text Box 27"/>
          <p:cNvSpPr txBox="1">
            <a:spLocks noChangeArrowheads="1"/>
          </p:cNvSpPr>
          <p:nvPr/>
        </p:nvSpPr>
        <p:spPr bwMode="auto">
          <a:xfrm>
            <a:off x="7539038" y="2990850"/>
            <a:ext cx="457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30" name="Text Box 28"/>
          <p:cNvSpPr txBox="1">
            <a:spLocks noChangeArrowheads="1"/>
          </p:cNvSpPr>
          <p:nvPr/>
        </p:nvSpPr>
        <p:spPr bwMode="auto">
          <a:xfrm>
            <a:off x="6376988" y="3671888"/>
            <a:ext cx="32861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31" name="Text Box 29"/>
          <p:cNvSpPr txBox="1">
            <a:spLocks noChangeArrowheads="1"/>
          </p:cNvSpPr>
          <p:nvPr/>
        </p:nvSpPr>
        <p:spPr bwMode="auto">
          <a:xfrm>
            <a:off x="6372225" y="2224088"/>
            <a:ext cx="457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32" name="Line 30"/>
          <p:cNvSpPr>
            <a:spLocks noChangeShapeType="1"/>
          </p:cNvSpPr>
          <p:nvPr/>
        </p:nvSpPr>
        <p:spPr bwMode="auto">
          <a:xfrm flipV="1">
            <a:off x="5538788" y="2590800"/>
            <a:ext cx="771525" cy="4429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33" name="Line 31"/>
          <p:cNvSpPr>
            <a:spLocks noChangeShapeType="1"/>
          </p:cNvSpPr>
          <p:nvPr/>
        </p:nvSpPr>
        <p:spPr bwMode="auto">
          <a:xfrm>
            <a:off x="5567363" y="3348038"/>
            <a:ext cx="700087" cy="428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34" name="Line 32"/>
          <p:cNvSpPr>
            <a:spLocks noChangeShapeType="1"/>
          </p:cNvSpPr>
          <p:nvPr/>
        </p:nvSpPr>
        <p:spPr bwMode="auto">
          <a:xfrm flipV="1">
            <a:off x="6524625" y="2690813"/>
            <a:ext cx="0" cy="9429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35" name="Line 33"/>
          <p:cNvSpPr>
            <a:spLocks noChangeShapeType="1"/>
          </p:cNvSpPr>
          <p:nvPr/>
        </p:nvSpPr>
        <p:spPr bwMode="auto">
          <a:xfrm>
            <a:off x="6781800" y="2562225"/>
            <a:ext cx="671513" cy="500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36" name="Line 34"/>
          <p:cNvSpPr>
            <a:spLocks noChangeShapeType="1"/>
          </p:cNvSpPr>
          <p:nvPr/>
        </p:nvSpPr>
        <p:spPr bwMode="auto">
          <a:xfrm flipV="1">
            <a:off x="6767513" y="3362325"/>
            <a:ext cx="714375" cy="4429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37" name="Text Box 35"/>
          <p:cNvSpPr txBox="1">
            <a:spLocks noChangeArrowheads="1"/>
          </p:cNvSpPr>
          <p:nvPr/>
        </p:nvSpPr>
        <p:spPr bwMode="auto">
          <a:xfrm>
            <a:off x="5372100" y="2476500"/>
            <a:ext cx="838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(6,</a:t>
            </a:r>
            <a:r>
              <a:rPr lang="zh-CN" altLang="en-US" sz="2000">
                <a:solidFill>
                  <a:srgbClr val="FF0000"/>
                </a:solidFill>
                <a:latin typeface="Times New Roman" panose="02020603050405020304" pitchFamily="18" charset="0"/>
              </a:rPr>
              <a:t>6</a:t>
            </a:r>
            <a:r>
              <a:rPr lang="zh-CN" altLang="en-US" sz="2000">
                <a:latin typeface="Times New Roman" panose="02020603050405020304" pitchFamily="18" charset="0"/>
              </a:rPr>
              <a:t>)</a:t>
            </a:r>
          </a:p>
        </p:txBody>
      </p:sp>
      <p:sp>
        <p:nvSpPr>
          <p:cNvPr id="38" name="Text Box 36"/>
          <p:cNvSpPr txBox="1">
            <a:spLocks noChangeArrowheads="1"/>
          </p:cNvSpPr>
          <p:nvPr/>
        </p:nvSpPr>
        <p:spPr bwMode="auto">
          <a:xfrm>
            <a:off x="5924550" y="2986088"/>
            <a:ext cx="838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(2,</a:t>
            </a:r>
            <a:r>
              <a:rPr lang="zh-CN" altLang="en-US" sz="2000">
                <a:solidFill>
                  <a:srgbClr val="FF0000"/>
                </a:solidFill>
                <a:latin typeface="Times New Roman" panose="02020603050405020304" pitchFamily="18" charset="0"/>
              </a:rPr>
              <a:t>0</a:t>
            </a:r>
            <a:r>
              <a:rPr lang="zh-CN" altLang="en-US" sz="2000">
                <a:latin typeface="Times New Roman" panose="02020603050405020304" pitchFamily="18" charset="0"/>
              </a:rPr>
              <a:t>)</a:t>
            </a:r>
          </a:p>
        </p:txBody>
      </p:sp>
      <p:sp>
        <p:nvSpPr>
          <p:cNvPr id="39" name="Text Box 37"/>
          <p:cNvSpPr txBox="1">
            <a:spLocks noChangeArrowheads="1"/>
          </p:cNvSpPr>
          <p:nvPr/>
        </p:nvSpPr>
        <p:spPr bwMode="auto">
          <a:xfrm>
            <a:off x="5376863" y="3509963"/>
            <a:ext cx="838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(4,</a:t>
            </a:r>
            <a:r>
              <a:rPr lang="zh-CN" altLang="en-US" sz="200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r>
              <a:rPr lang="zh-CN" altLang="en-US" sz="2000">
                <a:latin typeface="Times New Roman" panose="02020603050405020304" pitchFamily="18" charset="0"/>
              </a:rPr>
              <a:t>)</a:t>
            </a:r>
          </a:p>
        </p:txBody>
      </p:sp>
      <p:sp>
        <p:nvSpPr>
          <p:cNvPr id="40" name="Text Box 38"/>
          <p:cNvSpPr txBox="1">
            <a:spLocks noChangeArrowheads="1"/>
          </p:cNvSpPr>
          <p:nvPr/>
        </p:nvSpPr>
        <p:spPr bwMode="auto">
          <a:xfrm>
            <a:off x="7015163" y="3548063"/>
            <a:ext cx="838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(4,</a:t>
            </a:r>
            <a:r>
              <a:rPr lang="zh-CN" altLang="en-US" sz="200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r>
              <a:rPr lang="zh-CN" altLang="en-US" sz="2000">
                <a:latin typeface="Times New Roman" panose="02020603050405020304" pitchFamily="18" charset="0"/>
              </a:rPr>
              <a:t>)</a:t>
            </a:r>
          </a:p>
        </p:txBody>
      </p:sp>
      <p:sp>
        <p:nvSpPr>
          <p:cNvPr id="41" name="Text Box 39"/>
          <p:cNvSpPr txBox="1">
            <a:spLocks noChangeArrowheads="1"/>
          </p:cNvSpPr>
          <p:nvPr/>
        </p:nvSpPr>
        <p:spPr bwMode="auto">
          <a:xfrm>
            <a:off x="6953250" y="2443163"/>
            <a:ext cx="838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(6,</a:t>
            </a:r>
            <a:r>
              <a:rPr lang="zh-CN" altLang="en-US" sz="2000">
                <a:solidFill>
                  <a:srgbClr val="FF0000"/>
                </a:solidFill>
                <a:latin typeface="Times New Roman" panose="02020603050405020304" pitchFamily="18" charset="0"/>
              </a:rPr>
              <a:t>6</a:t>
            </a:r>
            <a:r>
              <a:rPr lang="zh-CN" altLang="en-US" sz="2000">
                <a:latin typeface="Times New Roman" panose="02020603050405020304" pitchFamily="18" charset="0"/>
              </a:rPr>
              <a:t>)</a:t>
            </a:r>
          </a:p>
        </p:txBody>
      </p:sp>
      <p:sp>
        <p:nvSpPr>
          <p:cNvPr id="42" name="Text Box 40"/>
          <p:cNvSpPr txBox="1">
            <a:spLocks noChangeArrowheads="1"/>
          </p:cNvSpPr>
          <p:nvPr/>
        </p:nvSpPr>
        <p:spPr bwMode="auto">
          <a:xfrm>
            <a:off x="881063" y="4205288"/>
            <a:ext cx="2743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>
                <a:latin typeface="Times New Roman" panose="02020603050405020304" pitchFamily="18" charset="0"/>
              </a:rPr>
              <a:t>Value of flow: 8</a:t>
            </a:r>
          </a:p>
        </p:txBody>
      </p:sp>
      <p:sp>
        <p:nvSpPr>
          <p:cNvPr id="43" name="Text Box 41"/>
          <p:cNvSpPr txBox="1">
            <a:spLocks noChangeArrowheads="1"/>
          </p:cNvSpPr>
          <p:nvPr/>
        </p:nvSpPr>
        <p:spPr bwMode="auto">
          <a:xfrm>
            <a:off x="6143625" y="4191000"/>
            <a:ext cx="2743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>
                <a:latin typeface="Times New Roman" panose="02020603050405020304" pitchFamily="18" charset="0"/>
              </a:rPr>
              <a:t>Value of flow: 10</a:t>
            </a:r>
          </a:p>
        </p:txBody>
      </p:sp>
      <p:sp>
        <p:nvSpPr>
          <p:cNvPr id="44" name="Oval 42"/>
          <p:cNvSpPr>
            <a:spLocks noChangeArrowheads="1"/>
          </p:cNvSpPr>
          <p:nvPr/>
        </p:nvSpPr>
        <p:spPr bwMode="auto">
          <a:xfrm>
            <a:off x="4205288" y="4310063"/>
            <a:ext cx="539750" cy="539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45" name="Oval 43"/>
          <p:cNvSpPr>
            <a:spLocks noChangeArrowheads="1"/>
          </p:cNvSpPr>
          <p:nvPr/>
        </p:nvSpPr>
        <p:spPr bwMode="auto">
          <a:xfrm>
            <a:off x="3024188" y="5072063"/>
            <a:ext cx="539750" cy="539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46" name="Oval 44"/>
          <p:cNvSpPr>
            <a:spLocks noChangeArrowheads="1"/>
          </p:cNvSpPr>
          <p:nvPr/>
        </p:nvSpPr>
        <p:spPr bwMode="auto">
          <a:xfrm>
            <a:off x="4205288" y="5757863"/>
            <a:ext cx="539750" cy="539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47" name="Oval 45"/>
          <p:cNvSpPr>
            <a:spLocks noChangeArrowheads="1"/>
          </p:cNvSpPr>
          <p:nvPr/>
        </p:nvSpPr>
        <p:spPr bwMode="auto">
          <a:xfrm>
            <a:off x="5386388" y="5072063"/>
            <a:ext cx="539750" cy="539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48" name="Text Box 46"/>
          <p:cNvSpPr txBox="1">
            <a:spLocks noChangeArrowheads="1"/>
          </p:cNvSpPr>
          <p:nvPr/>
        </p:nvSpPr>
        <p:spPr bwMode="auto">
          <a:xfrm>
            <a:off x="3157538" y="5133975"/>
            <a:ext cx="457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49" name="Text Box 47"/>
          <p:cNvSpPr txBox="1">
            <a:spLocks noChangeArrowheads="1"/>
          </p:cNvSpPr>
          <p:nvPr/>
        </p:nvSpPr>
        <p:spPr bwMode="auto">
          <a:xfrm>
            <a:off x="5495925" y="5129213"/>
            <a:ext cx="457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50" name="Text Box 48"/>
          <p:cNvSpPr txBox="1">
            <a:spLocks noChangeArrowheads="1"/>
          </p:cNvSpPr>
          <p:nvPr/>
        </p:nvSpPr>
        <p:spPr bwMode="auto">
          <a:xfrm>
            <a:off x="4333875" y="5810250"/>
            <a:ext cx="32861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51" name="Text Box 49"/>
          <p:cNvSpPr txBox="1">
            <a:spLocks noChangeArrowheads="1"/>
          </p:cNvSpPr>
          <p:nvPr/>
        </p:nvSpPr>
        <p:spPr bwMode="auto">
          <a:xfrm>
            <a:off x="4329113" y="4362450"/>
            <a:ext cx="457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52" name="Line 50"/>
          <p:cNvSpPr>
            <a:spLocks noChangeShapeType="1"/>
          </p:cNvSpPr>
          <p:nvPr/>
        </p:nvSpPr>
        <p:spPr bwMode="auto">
          <a:xfrm flipV="1">
            <a:off x="3495675" y="4729163"/>
            <a:ext cx="771525" cy="4429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3" name="Line 51"/>
          <p:cNvSpPr>
            <a:spLocks noChangeShapeType="1"/>
          </p:cNvSpPr>
          <p:nvPr/>
        </p:nvSpPr>
        <p:spPr bwMode="auto">
          <a:xfrm flipV="1">
            <a:off x="4481513" y="4829175"/>
            <a:ext cx="0" cy="9429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4" name="Line 52"/>
          <p:cNvSpPr>
            <a:spLocks noChangeShapeType="1"/>
          </p:cNvSpPr>
          <p:nvPr/>
        </p:nvSpPr>
        <p:spPr bwMode="auto">
          <a:xfrm flipV="1">
            <a:off x="4724400" y="5500688"/>
            <a:ext cx="714375" cy="4429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5" name="Text Box 53"/>
          <p:cNvSpPr txBox="1">
            <a:spLocks noChangeArrowheads="1"/>
          </p:cNvSpPr>
          <p:nvPr/>
        </p:nvSpPr>
        <p:spPr bwMode="auto">
          <a:xfrm>
            <a:off x="3328988" y="4614863"/>
            <a:ext cx="838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(6,</a:t>
            </a:r>
            <a:r>
              <a:rPr lang="zh-CN" altLang="en-US" sz="200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r>
              <a:rPr lang="zh-CN" altLang="en-US" sz="2000">
                <a:latin typeface="Times New Roman" panose="02020603050405020304" pitchFamily="18" charset="0"/>
              </a:rPr>
              <a:t>)</a:t>
            </a:r>
          </a:p>
        </p:txBody>
      </p:sp>
      <p:sp>
        <p:nvSpPr>
          <p:cNvPr id="56" name="Text Box 54"/>
          <p:cNvSpPr txBox="1">
            <a:spLocks noChangeArrowheads="1"/>
          </p:cNvSpPr>
          <p:nvPr/>
        </p:nvSpPr>
        <p:spPr bwMode="auto">
          <a:xfrm>
            <a:off x="3881438" y="5124450"/>
            <a:ext cx="838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(2,</a:t>
            </a:r>
            <a:r>
              <a:rPr lang="zh-CN" altLang="en-US" sz="200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r>
              <a:rPr lang="zh-CN" altLang="en-US" sz="2000">
                <a:latin typeface="Times New Roman" panose="02020603050405020304" pitchFamily="18" charset="0"/>
              </a:rPr>
              <a:t>)</a:t>
            </a:r>
          </a:p>
        </p:txBody>
      </p:sp>
      <p:sp>
        <p:nvSpPr>
          <p:cNvPr id="57" name="Text Box 55"/>
          <p:cNvSpPr txBox="1">
            <a:spLocks noChangeArrowheads="1"/>
          </p:cNvSpPr>
          <p:nvPr/>
        </p:nvSpPr>
        <p:spPr bwMode="auto">
          <a:xfrm>
            <a:off x="4972050" y="5686425"/>
            <a:ext cx="838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(4,</a:t>
            </a:r>
            <a:r>
              <a:rPr lang="zh-CN" altLang="en-US" sz="200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r>
              <a:rPr lang="zh-CN" altLang="en-US" sz="2000">
                <a:latin typeface="Times New Roman" panose="02020603050405020304" pitchFamily="18" charset="0"/>
              </a:rPr>
              <a:t>)</a:t>
            </a:r>
          </a:p>
        </p:txBody>
      </p:sp>
      <p:sp>
        <p:nvSpPr>
          <p:cNvPr id="58" name="Line 56"/>
          <p:cNvSpPr>
            <a:spLocks noChangeShapeType="1"/>
          </p:cNvSpPr>
          <p:nvPr/>
        </p:nvSpPr>
        <p:spPr bwMode="auto">
          <a:xfrm flipV="1">
            <a:off x="3643313" y="4729163"/>
            <a:ext cx="885825" cy="51435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9" name="Line 57"/>
          <p:cNvSpPr>
            <a:spLocks noChangeShapeType="1"/>
          </p:cNvSpPr>
          <p:nvPr/>
        </p:nvSpPr>
        <p:spPr bwMode="auto">
          <a:xfrm>
            <a:off x="4672013" y="4714875"/>
            <a:ext cx="0" cy="1014413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0" name="Line 58"/>
          <p:cNvSpPr>
            <a:spLocks noChangeShapeType="1"/>
          </p:cNvSpPr>
          <p:nvPr/>
        </p:nvSpPr>
        <p:spPr bwMode="auto">
          <a:xfrm flipV="1">
            <a:off x="4829175" y="5243513"/>
            <a:ext cx="700088" cy="385762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1" name="Text Box 59"/>
          <p:cNvSpPr txBox="1">
            <a:spLocks noChangeArrowheads="1"/>
          </p:cNvSpPr>
          <p:nvPr/>
        </p:nvSpPr>
        <p:spPr bwMode="auto">
          <a:xfrm>
            <a:off x="4686300" y="487680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62" name="AutoShape 60"/>
          <p:cNvSpPr>
            <a:spLocks noChangeArrowheads="1"/>
          </p:cNvSpPr>
          <p:nvPr/>
        </p:nvSpPr>
        <p:spPr bwMode="auto">
          <a:xfrm rot="2334863">
            <a:off x="2590800" y="4191000"/>
            <a:ext cx="990600" cy="304800"/>
          </a:xfrm>
          <a:custGeom>
            <a:avLst/>
            <a:gdLst>
              <a:gd name="T0" fmla="*/ 34072513 w 21600"/>
              <a:gd name="T1" fmla="*/ 0 h 21600"/>
              <a:gd name="T2" fmla="*/ 0 w 21600"/>
              <a:gd name="T3" fmla="*/ 2150533 h 21600"/>
              <a:gd name="T4" fmla="*/ 34072513 w 21600"/>
              <a:gd name="T5" fmla="*/ 4301067 h 21600"/>
              <a:gd name="T6" fmla="*/ 45430017 w 21600"/>
              <a:gd name="T7" fmla="*/ 2150533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gradFill rotWithShape="0">
            <a:gsLst>
              <a:gs pos="0">
                <a:srgbClr val="185E5E"/>
              </a:gs>
              <a:gs pos="50000">
                <a:schemeClr val="accent1"/>
              </a:gs>
              <a:gs pos="100000">
                <a:srgbClr val="185E5E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3500000" algn="ctr" rotWithShape="0">
              <a:schemeClr val="bg2"/>
            </a:outerShdw>
          </a:effectLst>
        </p:spPr>
        <p:txBody>
          <a:bodyPr wrap="none" anchor="ctr"/>
          <a:lstStyle/>
          <a:p>
            <a:pPr eaLnBrk="1" hangingPunct="1">
              <a:defRPr/>
            </a:pPr>
            <a:endParaRPr lang="en-CN"/>
          </a:p>
        </p:txBody>
      </p:sp>
      <p:sp>
        <p:nvSpPr>
          <p:cNvPr id="63" name="AutoShape 61"/>
          <p:cNvSpPr>
            <a:spLocks noChangeArrowheads="1"/>
          </p:cNvSpPr>
          <p:nvPr/>
        </p:nvSpPr>
        <p:spPr bwMode="auto">
          <a:xfrm rot="19265137" flipV="1">
            <a:off x="5105400" y="4267200"/>
            <a:ext cx="990600" cy="304800"/>
          </a:xfrm>
          <a:custGeom>
            <a:avLst/>
            <a:gdLst>
              <a:gd name="T0" fmla="*/ 34072513 w 21600"/>
              <a:gd name="T1" fmla="*/ 0 h 21600"/>
              <a:gd name="T2" fmla="*/ 0 w 21600"/>
              <a:gd name="T3" fmla="*/ 2150533 h 21600"/>
              <a:gd name="T4" fmla="*/ 34072513 w 21600"/>
              <a:gd name="T5" fmla="*/ 4301067 h 21600"/>
              <a:gd name="T6" fmla="*/ 45430017 w 21600"/>
              <a:gd name="T7" fmla="*/ 2150533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gradFill rotWithShape="0">
            <a:gsLst>
              <a:gs pos="0">
                <a:srgbClr val="185E5E"/>
              </a:gs>
              <a:gs pos="50000">
                <a:schemeClr val="accent1"/>
              </a:gs>
              <a:gs pos="100000">
                <a:srgbClr val="185E5E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3500000" algn="ctr" rotWithShape="0">
              <a:schemeClr val="bg2"/>
            </a:outerShdw>
          </a:effectLst>
        </p:spPr>
        <p:txBody>
          <a:bodyPr wrap="none" anchor="ctr"/>
          <a:lstStyle/>
          <a:p>
            <a:pPr eaLnBrk="1" hangingPunct="1">
              <a:defRPr/>
            </a:pPr>
            <a:endParaRPr lang="en-CN"/>
          </a:p>
        </p:txBody>
      </p:sp>
      <p:sp>
        <p:nvSpPr>
          <p:cNvPr id="64" name="Text Box 62"/>
          <p:cNvSpPr txBox="1">
            <a:spLocks noChangeArrowheads="1"/>
          </p:cNvSpPr>
          <p:nvPr/>
        </p:nvSpPr>
        <p:spPr bwMode="auto">
          <a:xfrm>
            <a:off x="533400" y="5410200"/>
            <a:ext cx="3276600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>
                <a:latin typeface="Times New Roman" panose="02020603050405020304" pitchFamily="18" charset="0"/>
              </a:rPr>
              <a:t>This edge is not in </a:t>
            </a:r>
            <a:r>
              <a:rPr lang="en-US" altLang="zh-CN" sz="2000" i="1">
                <a:latin typeface="Times New Roman" panose="02020603050405020304" pitchFamily="18" charset="0"/>
              </a:rPr>
              <a:t>N</a:t>
            </a:r>
            <a:r>
              <a:rPr lang="en-US" altLang="zh-CN" sz="2000">
                <a:latin typeface="Times New Roman" panose="02020603050405020304" pitchFamily="18" charset="0"/>
              </a:rPr>
              <a:t>, </a:t>
            </a:r>
          </a:p>
          <a:p>
            <a:pPr eaLnBrk="1" hangingPunct="1">
              <a:spcBef>
                <a:spcPct val="10000"/>
              </a:spcBef>
              <a:buClrTx/>
              <a:buSzTx/>
              <a:buFontTx/>
              <a:buNone/>
            </a:pPr>
            <a:r>
              <a:rPr lang="en-US" altLang="zh-CN" sz="2000">
                <a:latin typeface="Times New Roman" panose="02020603050405020304" pitchFamily="18" charset="0"/>
              </a:rPr>
              <a:t>but in </a:t>
            </a:r>
            <a:r>
              <a:rPr lang="en-US" altLang="zh-CN" sz="2000" i="1">
                <a:latin typeface="Times New Roman" panose="02020603050405020304" pitchFamily="18" charset="0"/>
              </a:rPr>
              <a:t>N’</a:t>
            </a:r>
            <a:r>
              <a:rPr lang="en-US" altLang="zh-CN" sz="2000">
                <a:latin typeface="Times New Roman" panose="02020603050405020304" pitchFamily="18" charset="0"/>
              </a:rPr>
              <a:t>s symmetric closure</a:t>
            </a:r>
          </a:p>
        </p:txBody>
      </p:sp>
      <p:sp>
        <p:nvSpPr>
          <p:cNvPr id="65" name="Line 63"/>
          <p:cNvSpPr>
            <a:spLocks noChangeShapeType="1"/>
          </p:cNvSpPr>
          <p:nvPr/>
        </p:nvSpPr>
        <p:spPr bwMode="auto">
          <a:xfrm flipV="1">
            <a:off x="3505200" y="5257800"/>
            <a:ext cx="1143000" cy="60960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479273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最大流：容量过剩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43</a:t>
            </a:fld>
            <a:endParaRPr lang="zh-CN" altLang="en-US" dirty="0"/>
          </a:p>
        </p:txBody>
      </p:sp>
      <p:sp>
        <p:nvSpPr>
          <p:cNvPr id="5" name="Oval 2" descr="蓝色砂纸"/>
          <p:cNvSpPr>
            <a:spLocks noChangeArrowheads="1"/>
          </p:cNvSpPr>
          <p:nvPr/>
        </p:nvSpPr>
        <p:spPr bwMode="auto">
          <a:xfrm>
            <a:off x="4495800" y="4495800"/>
            <a:ext cx="381000" cy="1371600"/>
          </a:xfrm>
          <a:prstGeom prst="ellipse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6" name="Oval 4"/>
          <p:cNvSpPr>
            <a:spLocks noChangeArrowheads="1"/>
          </p:cNvSpPr>
          <p:nvPr/>
        </p:nvSpPr>
        <p:spPr bwMode="auto">
          <a:xfrm>
            <a:off x="4205288" y="4310063"/>
            <a:ext cx="539750" cy="539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7" name="Oval 5"/>
          <p:cNvSpPr>
            <a:spLocks noChangeArrowheads="1"/>
          </p:cNvSpPr>
          <p:nvPr/>
        </p:nvSpPr>
        <p:spPr bwMode="auto">
          <a:xfrm>
            <a:off x="3024188" y="5072063"/>
            <a:ext cx="539750" cy="539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8" name="Oval 6"/>
          <p:cNvSpPr>
            <a:spLocks noChangeArrowheads="1"/>
          </p:cNvSpPr>
          <p:nvPr/>
        </p:nvSpPr>
        <p:spPr bwMode="auto">
          <a:xfrm>
            <a:off x="4205288" y="5757863"/>
            <a:ext cx="539750" cy="539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9" name="Oval 7"/>
          <p:cNvSpPr>
            <a:spLocks noChangeArrowheads="1"/>
          </p:cNvSpPr>
          <p:nvPr/>
        </p:nvSpPr>
        <p:spPr bwMode="auto">
          <a:xfrm>
            <a:off x="5386388" y="5072063"/>
            <a:ext cx="539750" cy="539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3157538" y="5133975"/>
            <a:ext cx="457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5495925" y="5129213"/>
            <a:ext cx="457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4333875" y="5810250"/>
            <a:ext cx="32861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4329113" y="4362450"/>
            <a:ext cx="457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14" name="Line 12"/>
          <p:cNvSpPr>
            <a:spLocks noChangeShapeType="1"/>
          </p:cNvSpPr>
          <p:nvPr/>
        </p:nvSpPr>
        <p:spPr bwMode="auto">
          <a:xfrm flipV="1">
            <a:off x="3495675" y="4729163"/>
            <a:ext cx="771525" cy="4429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5" name="Line 13"/>
          <p:cNvSpPr>
            <a:spLocks noChangeShapeType="1"/>
          </p:cNvSpPr>
          <p:nvPr/>
        </p:nvSpPr>
        <p:spPr bwMode="auto">
          <a:xfrm flipV="1">
            <a:off x="4481513" y="4829175"/>
            <a:ext cx="0" cy="9429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6" name="Line 14"/>
          <p:cNvSpPr>
            <a:spLocks noChangeShapeType="1"/>
          </p:cNvSpPr>
          <p:nvPr/>
        </p:nvSpPr>
        <p:spPr bwMode="auto">
          <a:xfrm flipV="1">
            <a:off x="4724400" y="5500688"/>
            <a:ext cx="714375" cy="4429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7" name="Text Box 15"/>
          <p:cNvSpPr txBox="1">
            <a:spLocks noChangeArrowheads="1"/>
          </p:cNvSpPr>
          <p:nvPr/>
        </p:nvSpPr>
        <p:spPr bwMode="auto">
          <a:xfrm>
            <a:off x="3328988" y="4614863"/>
            <a:ext cx="838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(6,</a:t>
            </a:r>
            <a:r>
              <a:rPr lang="zh-CN" altLang="en-US" sz="200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r>
              <a:rPr lang="zh-CN" altLang="en-US" sz="2000">
                <a:latin typeface="Times New Roman" panose="02020603050405020304" pitchFamily="18" charset="0"/>
              </a:rPr>
              <a:t>)</a:t>
            </a:r>
          </a:p>
        </p:txBody>
      </p:sp>
      <p:sp>
        <p:nvSpPr>
          <p:cNvPr id="18" name="Text Box 16"/>
          <p:cNvSpPr txBox="1">
            <a:spLocks noChangeArrowheads="1"/>
          </p:cNvSpPr>
          <p:nvPr/>
        </p:nvSpPr>
        <p:spPr bwMode="auto">
          <a:xfrm>
            <a:off x="3881438" y="5124450"/>
            <a:ext cx="838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(2,</a:t>
            </a:r>
            <a:r>
              <a:rPr lang="zh-CN" altLang="en-US" sz="200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r>
              <a:rPr lang="zh-CN" altLang="en-US" sz="2000">
                <a:latin typeface="Times New Roman" panose="02020603050405020304" pitchFamily="18" charset="0"/>
              </a:rPr>
              <a:t>)</a:t>
            </a:r>
          </a:p>
        </p:txBody>
      </p:sp>
      <p:sp>
        <p:nvSpPr>
          <p:cNvPr id="19" name="Text Box 17"/>
          <p:cNvSpPr txBox="1">
            <a:spLocks noChangeArrowheads="1"/>
          </p:cNvSpPr>
          <p:nvPr/>
        </p:nvSpPr>
        <p:spPr bwMode="auto">
          <a:xfrm>
            <a:off x="4972050" y="5686425"/>
            <a:ext cx="838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(4,</a:t>
            </a:r>
            <a:r>
              <a:rPr lang="zh-CN" altLang="en-US" sz="200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r>
              <a:rPr lang="zh-CN" altLang="en-US" sz="2000">
                <a:latin typeface="Times New Roman" panose="02020603050405020304" pitchFamily="18" charset="0"/>
              </a:rPr>
              <a:t>)</a:t>
            </a:r>
          </a:p>
        </p:txBody>
      </p:sp>
      <p:sp>
        <p:nvSpPr>
          <p:cNvPr id="20" name="Line 18"/>
          <p:cNvSpPr>
            <a:spLocks noChangeShapeType="1"/>
          </p:cNvSpPr>
          <p:nvPr/>
        </p:nvSpPr>
        <p:spPr bwMode="auto">
          <a:xfrm flipV="1">
            <a:off x="3643313" y="4729163"/>
            <a:ext cx="885825" cy="51435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1" name="Line 19"/>
          <p:cNvSpPr>
            <a:spLocks noChangeShapeType="1"/>
          </p:cNvSpPr>
          <p:nvPr/>
        </p:nvSpPr>
        <p:spPr bwMode="auto">
          <a:xfrm>
            <a:off x="4672013" y="4714875"/>
            <a:ext cx="0" cy="1014413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2" name="Line 20"/>
          <p:cNvSpPr>
            <a:spLocks noChangeShapeType="1"/>
          </p:cNvSpPr>
          <p:nvPr/>
        </p:nvSpPr>
        <p:spPr bwMode="auto">
          <a:xfrm flipV="1">
            <a:off x="4829175" y="5243513"/>
            <a:ext cx="700088" cy="385762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3" name="Text Box 21"/>
          <p:cNvSpPr txBox="1">
            <a:spLocks noChangeArrowheads="1"/>
          </p:cNvSpPr>
          <p:nvPr/>
        </p:nvSpPr>
        <p:spPr bwMode="auto">
          <a:xfrm>
            <a:off x="4686300" y="487680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24" name="Text Box 22"/>
          <p:cNvSpPr txBox="1">
            <a:spLocks noChangeArrowheads="1"/>
          </p:cNvSpPr>
          <p:nvPr/>
        </p:nvSpPr>
        <p:spPr bwMode="auto">
          <a:xfrm>
            <a:off x="533400" y="5410200"/>
            <a:ext cx="3276600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>
                <a:latin typeface="Times New Roman" panose="02020603050405020304" pitchFamily="18" charset="0"/>
              </a:rPr>
              <a:t>This edge is not in </a:t>
            </a:r>
            <a:r>
              <a:rPr lang="en-US" altLang="zh-CN" sz="2000" i="1">
                <a:latin typeface="Times New Roman" panose="02020603050405020304" pitchFamily="18" charset="0"/>
              </a:rPr>
              <a:t>N</a:t>
            </a:r>
            <a:r>
              <a:rPr lang="en-US" altLang="zh-CN" sz="2000">
                <a:latin typeface="Times New Roman" panose="02020603050405020304" pitchFamily="18" charset="0"/>
              </a:rPr>
              <a:t>, </a:t>
            </a:r>
          </a:p>
          <a:p>
            <a:pPr eaLnBrk="1" hangingPunct="1">
              <a:spcBef>
                <a:spcPct val="10000"/>
              </a:spcBef>
              <a:buClrTx/>
              <a:buSzTx/>
              <a:buFontTx/>
              <a:buNone/>
            </a:pPr>
            <a:r>
              <a:rPr lang="en-US" altLang="zh-CN" sz="2000">
                <a:latin typeface="Times New Roman" panose="02020603050405020304" pitchFamily="18" charset="0"/>
              </a:rPr>
              <a:t>but in </a:t>
            </a:r>
            <a:r>
              <a:rPr lang="en-US" altLang="zh-CN" sz="2000" i="1">
                <a:latin typeface="Times New Roman" panose="02020603050405020304" pitchFamily="18" charset="0"/>
              </a:rPr>
              <a:t>N’</a:t>
            </a:r>
            <a:r>
              <a:rPr lang="en-US" altLang="zh-CN" sz="2000">
                <a:latin typeface="Times New Roman" panose="02020603050405020304" pitchFamily="18" charset="0"/>
              </a:rPr>
              <a:t>s symmetric closure</a:t>
            </a:r>
          </a:p>
        </p:txBody>
      </p:sp>
      <p:sp>
        <p:nvSpPr>
          <p:cNvPr id="25" name="Line 23"/>
          <p:cNvSpPr>
            <a:spLocks noChangeShapeType="1"/>
          </p:cNvSpPr>
          <p:nvPr/>
        </p:nvSpPr>
        <p:spPr bwMode="auto">
          <a:xfrm flipV="1">
            <a:off x="3505200" y="5257800"/>
            <a:ext cx="1143000" cy="60960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6" name="Text Box 24"/>
          <p:cNvSpPr txBox="1">
            <a:spLocks noChangeArrowheads="1"/>
          </p:cNvSpPr>
          <p:nvPr/>
        </p:nvSpPr>
        <p:spPr bwMode="auto">
          <a:xfrm>
            <a:off x="685800" y="1981200"/>
            <a:ext cx="7543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:1 2 3 4 </a:t>
            </a:r>
            <a:r>
              <a:rPr lang="en-US" altLang="zh-CN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is not a path in </a:t>
            </a:r>
            <a:r>
              <a:rPr lang="en-US" altLang="zh-CN" sz="2400" i="1" dirty="0">
                <a:latin typeface="Times New Roman" panose="02020603050405020304" pitchFamily="18" charset="0"/>
                <a:sym typeface="Symbol" panose="05050102010706020507" pitchFamily="18" charset="2"/>
              </a:rPr>
              <a:t>N</a:t>
            </a:r>
            <a:r>
              <a:rPr lang="en-US" altLang="zh-CN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, but in </a:t>
            </a:r>
            <a:r>
              <a:rPr lang="en-US" altLang="zh-CN" sz="2400" i="1" dirty="0">
                <a:latin typeface="Times New Roman" panose="02020603050405020304" pitchFamily="18" charset="0"/>
                <a:sym typeface="Symbol" panose="05050102010706020507" pitchFamily="18" charset="2"/>
              </a:rPr>
              <a:t>G</a:t>
            </a:r>
            <a:r>
              <a:rPr lang="en-US" altLang="zh-CN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, the symmetric closure.</a:t>
            </a:r>
            <a:endParaRPr lang="en-US" altLang="zh-CN" sz="2400" dirty="0">
              <a:latin typeface="Times New Roman" panose="02020603050405020304" pitchFamily="18" charset="0"/>
            </a:endParaRPr>
          </a:p>
        </p:txBody>
      </p:sp>
      <p:sp>
        <p:nvSpPr>
          <p:cNvPr id="27" name="Text Box 25"/>
          <p:cNvSpPr txBox="1">
            <a:spLocks noChangeArrowheads="1"/>
          </p:cNvSpPr>
          <p:nvPr/>
        </p:nvSpPr>
        <p:spPr bwMode="auto">
          <a:xfrm>
            <a:off x="609600" y="3048000"/>
            <a:ext cx="34290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400" dirty="0">
                <a:latin typeface="Times New Roman" panose="02020603050405020304" pitchFamily="18" charset="0"/>
              </a:rPr>
              <a:t>(1,2) </a:t>
            </a:r>
            <a:r>
              <a:rPr lang="en-US" altLang="zh-CN" sz="2400" dirty="0">
                <a:latin typeface="Times New Roman" panose="02020603050405020304" pitchFamily="18" charset="0"/>
              </a:rPr>
              <a:t>is in </a:t>
            </a:r>
            <a:r>
              <a:rPr lang="en-US" altLang="zh-CN" sz="2400" i="1" dirty="0">
                <a:latin typeface="Times New Roman" panose="02020603050405020304" pitchFamily="18" charset="0"/>
              </a:rPr>
              <a:t>N</a:t>
            </a:r>
            <a:r>
              <a:rPr lang="en-US" altLang="zh-CN" sz="2400" dirty="0">
                <a:latin typeface="Times New Roman" panose="02020603050405020304" pitchFamily="18" charset="0"/>
              </a:rPr>
              <a:t>, this edge has an excess capacity </a:t>
            </a:r>
            <a:r>
              <a:rPr lang="en-US" altLang="zh-CN" sz="2400" i="1" dirty="0">
                <a:solidFill>
                  <a:srgbClr val="FF0000"/>
                </a:solidFill>
                <a:latin typeface="Times New Roman" panose="02020603050405020304" pitchFamily="18" charset="0"/>
              </a:rPr>
              <a:t>2 </a:t>
            </a:r>
            <a:r>
              <a:rPr lang="en-US" altLang="zh-CN" sz="2000" dirty="0">
                <a:latin typeface="Times New Roman" panose="02020603050405020304" pitchFamily="18" charset="0"/>
              </a:rPr>
              <a:t>(=6-4)</a:t>
            </a:r>
          </a:p>
        </p:txBody>
      </p:sp>
      <p:sp>
        <p:nvSpPr>
          <p:cNvPr id="28" name="Line 26"/>
          <p:cNvSpPr>
            <a:spLocks noChangeShapeType="1"/>
          </p:cNvSpPr>
          <p:nvPr/>
        </p:nvSpPr>
        <p:spPr bwMode="auto">
          <a:xfrm>
            <a:off x="2895600" y="3886200"/>
            <a:ext cx="6096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9" name="Text Box 27"/>
          <p:cNvSpPr txBox="1">
            <a:spLocks noChangeArrowheads="1"/>
          </p:cNvSpPr>
          <p:nvPr/>
        </p:nvSpPr>
        <p:spPr bwMode="auto">
          <a:xfrm>
            <a:off x="4953000" y="3048000"/>
            <a:ext cx="35814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400">
                <a:latin typeface="Times New Roman" panose="02020603050405020304" pitchFamily="18" charset="0"/>
              </a:rPr>
              <a:t>(2,3) </a:t>
            </a:r>
            <a:r>
              <a:rPr lang="en-US" altLang="zh-CN" sz="2400">
                <a:latin typeface="Times New Roman" panose="02020603050405020304" pitchFamily="18" charset="0"/>
              </a:rPr>
              <a:t>is not in </a:t>
            </a:r>
            <a:r>
              <a:rPr lang="en-US" altLang="zh-CN" sz="2400" i="1">
                <a:latin typeface="Times New Roman" panose="02020603050405020304" pitchFamily="18" charset="0"/>
              </a:rPr>
              <a:t>N</a:t>
            </a:r>
            <a:r>
              <a:rPr lang="en-US" altLang="zh-CN" sz="2400">
                <a:latin typeface="Times New Roman" panose="02020603050405020304" pitchFamily="18" charset="0"/>
              </a:rPr>
              <a:t>, this edge has an excess capacity </a:t>
            </a:r>
            <a:r>
              <a:rPr lang="en-US" altLang="zh-CN" sz="2400" i="1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41103804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最大流：容量过剩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44</a:t>
            </a:fld>
            <a:endParaRPr lang="zh-CN" altLang="en-US" dirty="0"/>
          </a:p>
        </p:txBody>
      </p:sp>
      <p:sp>
        <p:nvSpPr>
          <p:cNvPr id="5" name="Oval 3"/>
          <p:cNvSpPr>
            <a:spLocks noChangeArrowheads="1"/>
          </p:cNvSpPr>
          <p:nvPr/>
        </p:nvSpPr>
        <p:spPr bwMode="auto">
          <a:xfrm>
            <a:off x="1039813" y="3148013"/>
            <a:ext cx="774700" cy="7969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6" name="Oval 4"/>
          <p:cNvSpPr>
            <a:spLocks noChangeArrowheads="1"/>
          </p:cNvSpPr>
          <p:nvPr/>
        </p:nvSpPr>
        <p:spPr bwMode="auto">
          <a:xfrm>
            <a:off x="2860675" y="2136775"/>
            <a:ext cx="774700" cy="7969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7" name="Oval 5"/>
          <p:cNvSpPr>
            <a:spLocks noChangeArrowheads="1"/>
          </p:cNvSpPr>
          <p:nvPr/>
        </p:nvSpPr>
        <p:spPr bwMode="auto">
          <a:xfrm>
            <a:off x="4683125" y="2136775"/>
            <a:ext cx="774700" cy="7969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8" name="Oval 6"/>
          <p:cNvSpPr>
            <a:spLocks noChangeArrowheads="1"/>
          </p:cNvSpPr>
          <p:nvPr/>
        </p:nvSpPr>
        <p:spPr bwMode="auto">
          <a:xfrm>
            <a:off x="2860675" y="4159250"/>
            <a:ext cx="774700" cy="7969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9" name="Oval 7"/>
          <p:cNvSpPr>
            <a:spLocks noChangeArrowheads="1"/>
          </p:cNvSpPr>
          <p:nvPr/>
        </p:nvSpPr>
        <p:spPr bwMode="auto">
          <a:xfrm>
            <a:off x="4683125" y="4159250"/>
            <a:ext cx="774700" cy="7969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10" name="Oval 8"/>
          <p:cNvSpPr>
            <a:spLocks noChangeArrowheads="1"/>
          </p:cNvSpPr>
          <p:nvPr/>
        </p:nvSpPr>
        <p:spPr bwMode="auto">
          <a:xfrm>
            <a:off x="6503988" y="3148013"/>
            <a:ext cx="774700" cy="7969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6675438" y="3360738"/>
            <a:ext cx="8080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400">
                <a:latin typeface="Times New Roman" panose="02020603050405020304" pitchFamily="18" charset="0"/>
              </a:rPr>
              <a:t>6</a:t>
            </a: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4902200" y="2308225"/>
            <a:ext cx="7651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400">
                <a:latin typeface="Times New Roman" panose="02020603050405020304" pitchFamily="18" charset="0"/>
              </a:rPr>
              <a:t>5</a:t>
            </a:r>
          </a:p>
        </p:txBody>
      </p:sp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3082925" y="2328863"/>
            <a:ext cx="7651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400"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4914900" y="4351338"/>
            <a:ext cx="7651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400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15" name="Text Box 13"/>
          <p:cNvSpPr txBox="1">
            <a:spLocks noChangeArrowheads="1"/>
          </p:cNvSpPr>
          <p:nvPr/>
        </p:nvSpPr>
        <p:spPr bwMode="auto">
          <a:xfrm>
            <a:off x="3063875" y="4322763"/>
            <a:ext cx="7651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400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16" name="Text Box 14"/>
          <p:cNvSpPr txBox="1">
            <a:spLocks noChangeArrowheads="1"/>
          </p:cNvSpPr>
          <p:nvPr/>
        </p:nvSpPr>
        <p:spPr bwMode="auto">
          <a:xfrm>
            <a:off x="1244600" y="3308350"/>
            <a:ext cx="7651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400"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17" name="Line 15"/>
          <p:cNvSpPr>
            <a:spLocks noChangeShapeType="1"/>
          </p:cNvSpPr>
          <p:nvPr/>
        </p:nvSpPr>
        <p:spPr bwMode="auto">
          <a:xfrm flipV="1">
            <a:off x="1763713" y="2727325"/>
            <a:ext cx="1127125" cy="631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8" name="Line 16"/>
          <p:cNvSpPr>
            <a:spLocks noChangeShapeType="1"/>
          </p:cNvSpPr>
          <p:nvPr/>
        </p:nvSpPr>
        <p:spPr bwMode="auto">
          <a:xfrm>
            <a:off x="1722438" y="3802063"/>
            <a:ext cx="1168400" cy="590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9" name="Line 17"/>
          <p:cNvSpPr>
            <a:spLocks noChangeShapeType="1"/>
          </p:cNvSpPr>
          <p:nvPr/>
        </p:nvSpPr>
        <p:spPr bwMode="auto">
          <a:xfrm>
            <a:off x="3651250" y="2495550"/>
            <a:ext cx="10429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0" name="Line 18"/>
          <p:cNvSpPr>
            <a:spLocks noChangeShapeType="1"/>
          </p:cNvSpPr>
          <p:nvPr/>
        </p:nvSpPr>
        <p:spPr bwMode="auto">
          <a:xfrm flipV="1">
            <a:off x="3665538" y="4538663"/>
            <a:ext cx="10080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1" name="Line 19"/>
          <p:cNvSpPr>
            <a:spLocks noChangeShapeType="1"/>
          </p:cNvSpPr>
          <p:nvPr/>
        </p:nvSpPr>
        <p:spPr bwMode="auto">
          <a:xfrm flipV="1">
            <a:off x="3505200" y="2895600"/>
            <a:ext cx="1333500" cy="13700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2" name="Line 20"/>
          <p:cNvSpPr>
            <a:spLocks noChangeShapeType="1"/>
          </p:cNvSpPr>
          <p:nvPr/>
        </p:nvSpPr>
        <p:spPr bwMode="auto">
          <a:xfrm>
            <a:off x="5432425" y="2663825"/>
            <a:ext cx="1127125" cy="6746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3" name="Line 21"/>
          <p:cNvSpPr>
            <a:spLocks noChangeShapeType="1"/>
          </p:cNvSpPr>
          <p:nvPr/>
        </p:nvSpPr>
        <p:spPr bwMode="auto">
          <a:xfrm flipV="1">
            <a:off x="5461000" y="3781425"/>
            <a:ext cx="1119188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4" name="Line 22"/>
          <p:cNvSpPr>
            <a:spLocks noChangeShapeType="1"/>
          </p:cNvSpPr>
          <p:nvPr/>
        </p:nvSpPr>
        <p:spPr bwMode="auto">
          <a:xfrm flipV="1">
            <a:off x="3240088" y="2936875"/>
            <a:ext cx="0" cy="12223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5" name="Text Box 23"/>
          <p:cNvSpPr txBox="1">
            <a:spLocks noChangeArrowheads="1"/>
          </p:cNvSpPr>
          <p:nvPr/>
        </p:nvSpPr>
        <p:spPr bwMode="auto">
          <a:xfrm>
            <a:off x="457200" y="5181600"/>
            <a:ext cx="46482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 i="1">
                <a:latin typeface="Times New Roman" panose="02020603050405020304" pitchFamily="18" charset="0"/>
              </a:rPr>
              <a:t>C</a:t>
            </a:r>
            <a:r>
              <a:rPr lang="en-US" altLang="zh-CN" sz="2000" baseline="-25000">
                <a:latin typeface="Times New Roman" panose="02020603050405020304" pitchFamily="18" charset="0"/>
              </a:rPr>
              <a:t>i,j</a:t>
            </a:r>
            <a:r>
              <a:rPr lang="en-US" altLang="zh-CN" sz="2000">
                <a:latin typeface="Times New Roman" panose="02020603050405020304" pitchFamily="18" charset="0"/>
              </a:rPr>
              <a:t> is the capacity of edge (</a:t>
            </a:r>
            <a:r>
              <a:rPr lang="en-US" altLang="zh-CN" sz="2000" i="1">
                <a:latin typeface="Times New Roman" panose="02020603050405020304" pitchFamily="18" charset="0"/>
              </a:rPr>
              <a:t>i</a:t>
            </a:r>
            <a:r>
              <a:rPr lang="en-US" altLang="zh-CN" sz="2000">
                <a:latin typeface="Times New Roman" panose="02020603050405020304" pitchFamily="18" charset="0"/>
              </a:rPr>
              <a:t>,</a:t>
            </a:r>
            <a:r>
              <a:rPr lang="en-US" altLang="zh-CN" sz="2000" i="1">
                <a:latin typeface="Times New Roman" panose="02020603050405020304" pitchFamily="18" charset="0"/>
              </a:rPr>
              <a:t>j</a:t>
            </a:r>
            <a:r>
              <a:rPr lang="en-US" altLang="zh-CN" sz="2000">
                <a:latin typeface="Times New Roman" panose="02020603050405020304" pitchFamily="18" charset="0"/>
              </a:rPr>
              <a:t>)</a:t>
            </a:r>
          </a:p>
          <a:p>
            <a:pPr eaLnBrk="1" hangingPunct="1">
              <a:buClrTx/>
              <a:buSzTx/>
              <a:buFontTx/>
              <a:buNone/>
            </a:pPr>
            <a:r>
              <a:rPr lang="en-US" altLang="zh-CN" sz="2000" i="1">
                <a:latin typeface="Times New Roman" panose="02020603050405020304" pitchFamily="18" charset="0"/>
              </a:rPr>
              <a:t>F</a:t>
            </a:r>
            <a:r>
              <a:rPr lang="en-US" altLang="zh-CN" sz="2000" baseline="-25000">
                <a:latin typeface="Times New Roman" panose="02020603050405020304" pitchFamily="18" charset="0"/>
              </a:rPr>
              <a:t>i,j</a:t>
            </a:r>
            <a:r>
              <a:rPr lang="en-US" altLang="zh-CN" sz="2000" i="1" baseline="-25000">
                <a:latin typeface="Times New Roman" panose="02020603050405020304" pitchFamily="18" charset="0"/>
              </a:rPr>
              <a:t> </a:t>
            </a:r>
            <a:r>
              <a:rPr lang="en-US" altLang="zh-CN" sz="2000">
                <a:latin typeface="Times New Roman" panose="02020603050405020304" pitchFamily="18" charset="0"/>
              </a:rPr>
              <a:t>is the flow on edge (</a:t>
            </a:r>
            <a:r>
              <a:rPr lang="en-US" altLang="zh-CN" sz="2000" i="1">
                <a:latin typeface="Times New Roman" panose="02020603050405020304" pitchFamily="18" charset="0"/>
              </a:rPr>
              <a:t>i</a:t>
            </a:r>
            <a:r>
              <a:rPr lang="en-US" altLang="zh-CN" sz="2000">
                <a:latin typeface="Times New Roman" panose="02020603050405020304" pitchFamily="18" charset="0"/>
              </a:rPr>
              <a:t>,</a:t>
            </a:r>
            <a:r>
              <a:rPr lang="en-US" altLang="zh-CN" sz="2000" i="1">
                <a:latin typeface="Times New Roman" panose="02020603050405020304" pitchFamily="18" charset="0"/>
              </a:rPr>
              <a:t>j</a:t>
            </a:r>
            <a:r>
              <a:rPr lang="en-US" altLang="zh-CN" sz="2000">
                <a:latin typeface="Times New Roman" panose="02020603050405020304" pitchFamily="18" charset="0"/>
              </a:rPr>
              <a:t>)</a:t>
            </a:r>
            <a:endParaRPr lang="en-US" altLang="zh-CN" sz="2000" i="1">
              <a:latin typeface="Times New Roman" panose="02020603050405020304" pitchFamily="18" charset="0"/>
            </a:endParaRPr>
          </a:p>
        </p:txBody>
      </p:sp>
      <p:sp>
        <p:nvSpPr>
          <p:cNvPr id="26" name="Line 24"/>
          <p:cNvSpPr>
            <a:spLocks noChangeShapeType="1"/>
          </p:cNvSpPr>
          <p:nvPr/>
        </p:nvSpPr>
        <p:spPr bwMode="auto">
          <a:xfrm flipH="1">
            <a:off x="1643063" y="2519363"/>
            <a:ext cx="1100137" cy="628650"/>
          </a:xfrm>
          <a:prstGeom prst="line">
            <a:avLst/>
          </a:prstGeom>
          <a:noFill/>
          <a:ln w="9525">
            <a:solidFill>
              <a:srgbClr val="FF0000"/>
            </a:solidFill>
            <a:prstDash val="lg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7" name="Line 25"/>
          <p:cNvSpPr>
            <a:spLocks noChangeShapeType="1"/>
          </p:cNvSpPr>
          <p:nvPr/>
        </p:nvSpPr>
        <p:spPr bwMode="auto">
          <a:xfrm flipH="1" flipV="1">
            <a:off x="1585913" y="3976688"/>
            <a:ext cx="1128712" cy="571500"/>
          </a:xfrm>
          <a:prstGeom prst="line">
            <a:avLst/>
          </a:prstGeom>
          <a:noFill/>
          <a:ln w="9525">
            <a:solidFill>
              <a:srgbClr val="FF0000"/>
            </a:solidFill>
            <a:prstDash val="lg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8" name="Line 26"/>
          <p:cNvSpPr>
            <a:spLocks noChangeShapeType="1"/>
          </p:cNvSpPr>
          <p:nvPr/>
        </p:nvSpPr>
        <p:spPr bwMode="auto">
          <a:xfrm flipH="1">
            <a:off x="3629025" y="2276475"/>
            <a:ext cx="1028700" cy="0"/>
          </a:xfrm>
          <a:prstGeom prst="line">
            <a:avLst/>
          </a:prstGeom>
          <a:noFill/>
          <a:ln w="9525">
            <a:solidFill>
              <a:srgbClr val="FF0000"/>
            </a:solidFill>
            <a:prstDash val="lg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9" name="Line 27"/>
          <p:cNvSpPr>
            <a:spLocks noChangeShapeType="1"/>
          </p:cNvSpPr>
          <p:nvPr/>
        </p:nvSpPr>
        <p:spPr bwMode="auto">
          <a:xfrm flipH="1">
            <a:off x="3371850" y="2819400"/>
            <a:ext cx="1285875" cy="1300163"/>
          </a:xfrm>
          <a:prstGeom prst="line">
            <a:avLst/>
          </a:prstGeom>
          <a:noFill/>
          <a:ln w="9525">
            <a:solidFill>
              <a:srgbClr val="FF0000"/>
            </a:solidFill>
            <a:prstDash val="lg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30" name="Line 28"/>
          <p:cNvSpPr>
            <a:spLocks noChangeShapeType="1"/>
          </p:cNvSpPr>
          <p:nvPr/>
        </p:nvSpPr>
        <p:spPr bwMode="auto">
          <a:xfrm flipH="1" flipV="1">
            <a:off x="5529263" y="2490788"/>
            <a:ext cx="1085850" cy="671512"/>
          </a:xfrm>
          <a:prstGeom prst="line">
            <a:avLst/>
          </a:prstGeom>
          <a:noFill/>
          <a:ln w="9525">
            <a:solidFill>
              <a:srgbClr val="FF0000"/>
            </a:solidFill>
            <a:prstDash val="lg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31" name="Line 29"/>
          <p:cNvSpPr>
            <a:spLocks noChangeShapeType="1"/>
          </p:cNvSpPr>
          <p:nvPr/>
        </p:nvSpPr>
        <p:spPr bwMode="auto">
          <a:xfrm flipH="1">
            <a:off x="5529263" y="3962400"/>
            <a:ext cx="1100137" cy="700088"/>
          </a:xfrm>
          <a:prstGeom prst="line">
            <a:avLst/>
          </a:prstGeom>
          <a:noFill/>
          <a:ln w="9525">
            <a:solidFill>
              <a:srgbClr val="FF0000"/>
            </a:solidFill>
            <a:prstDash val="lg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32" name="Line 30"/>
          <p:cNvSpPr>
            <a:spLocks noChangeShapeType="1"/>
          </p:cNvSpPr>
          <p:nvPr/>
        </p:nvSpPr>
        <p:spPr bwMode="auto">
          <a:xfrm flipH="1">
            <a:off x="3629025" y="4762500"/>
            <a:ext cx="1014413" cy="0"/>
          </a:xfrm>
          <a:prstGeom prst="line">
            <a:avLst/>
          </a:prstGeom>
          <a:noFill/>
          <a:ln w="9525">
            <a:solidFill>
              <a:srgbClr val="FF0000"/>
            </a:solidFill>
            <a:prstDash val="lg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33" name="Line 31"/>
          <p:cNvSpPr>
            <a:spLocks noChangeShapeType="1"/>
          </p:cNvSpPr>
          <p:nvPr/>
        </p:nvSpPr>
        <p:spPr bwMode="auto">
          <a:xfrm>
            <a:off x="5867400" y="52578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34" name="Text Box 32"/>
          <p:cNvSpPr txBox="1">
            <a:spLocks noChangeArrowheads="1"/>
          </p:cNvSpPr>
          <p:nvPr/>
        </p:nvSpPr>
        <p:spPr bwMode="auto">
          <a:xfrm>
            <a:off x="6934200" y="5029200"/>
            <a:ext cx="1752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>
                <a:latin typeface="Times New Roman" panose="02020603050405020304" pitchFamily="18" charset="0"/>
              </a:rPr>
              <a:t>edges in </a:t>
            </a:r>
            <a:r>
              <a:rPr lang="en-US" altLang="zh-CN" sz="2000" i="1">
                <a:latin typeface="Times New Roman" panose="02020603050405020304" pitchFamily="18" charset="0"/>
              </a:rPr>
              <a:t>N</a:t>
            </a:r>
            <a:endParaRPr lang="en-US" altLang="zh-CN" sz="2000">
              <a:latin typeface="Times New Roman" panose="02020603050405020304" pitchFamily="18" charset="0"/>
            </a:endParaRPr>
          </a:p>
        </p:txBody>
      </p:sp>
      <p:sp>
        <p:nvSpPr>
          <p:cNvPr id="35" name="Line 33"/>
          <p:cNvSpPr>
            <a:spLocks noChangeShapeType="1"/>
          </p:cNvSpPr>
          <p:nvPr/>
        </p:nvSpPr>
        <p:spPr bwMode="auto">
          <a:xfrm>
            <a:off x="5872163" y="5614988"/>
            <a:ext cx="885825" cy="0"/>
          </a:xfrm>
          <a:prstGeom prst="line">
            <a:avLst/>
          </a:prstGeom>
          <a:noFill/>
          <a:ln w="9525">
            <a:solidFill>
              <a:srgbClr val="FF0000"/>
            </a:solidFill>
            <a:prstDash val="lg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36" name="Text Box 34"/>
          <p:cNvSpPr txBox="1">
            <a:spLocks noChangeArrowheads="1"/>
          </p:cNvSpPr>
          <p:nvPr/>
        </p:nvSpPr>
        <p:spPr bwMode="auto">
          <a:xfrm>
            <a:off x="6934200" y="5410200"/>
            <a:ext cx="17526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>
                <a:latin typeface="Times New Roman" panose="02020603050405020304" pitchFamily="18" charset="0"/>
              </a:rPr>
              <a:t>edges in s(</a:t>
            </a:r>
            <a:r>
              <a:rPr lang="en-US" altLang="zh-CN" sz="2000" i="1">
                <a:latin typeface="Times New Roman" panose="02020603050405020304" pitchFamily="18" charset="0"/>
              </a:rPr>
              <a:t>N</a:t>
            </a:r>
            <a:r>
              <a:rPr lang="en-US" altLang="zh-CN" sz="2000">
                <a:latin typeface="Times New Roman" panose="02020603050405020304" pitchFamily="18" charset="0"/>
              </a:rPr>
              <a:t>), but not in </a:t>
            </a:r>
            <a:r>
              <a:rPr lang="en-US" altLang="zh-CN" sz="2000" i="1">
                <a:latin typeface="Times New Roman" panose="02020603050405020304" pitchFamily="18" charset="0"/>
              </a:rPr>
              <a:t>N</a:t>
            </a:r>
            <a:endParaRPr lang="en-US" altLang="zh-CN" sz="2000">
              <a:latin typeface="Times New Roman" panose="02020603050405020304" pitchFamily="18" charset="0"/>
            </a:endParaRPr>
          </a:p>
        </p:txBody>
      </p:sp>
      <p:sp>
        <p:nvSpPr>
          <p:cNvPr id="37" name="Line 35"/>
          <p:cNvSpPr>
            <a:spLocks noChangeShapeType="1"/>
          </p:cNvSpPr>
          <p:nvPr/>
        </p:nvSpPr>
        <p:spPr bwMode="auto">
          <a:xfrm>
            <a:off x="3057525" y="2962275"/>
            <a:ext cx="0" cy="1200150"/>
          </a:xfrm>
          <a:prstGeom prst="line">
            <a:avLst/>
          </a:prstGeom>
          <a:noFill/>
          <a:ln w="9525">
            <a:solidFill>
              <a:srgbClr val="FF0000"/>
            </a:solidFill>
            <a:prstDash val="lg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38" name="Text Box 36"/>
          <p:cNvSpPr txBox="1">
            <a:spLocks noChangeArrowheads="1"/>
          </p:cNvSpPr>
          <p:nvPr/>
        </p:nvSpPr>
        <p:spPr bwMode="auto">
          <a:xfrm>
            <a:off x="2057400" y="2971800"/>
            <a:ext cx="762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 i="1">
                <a:latin typeface="Times New Roman" panose="02020603050405020304" pitchFamily="18" charset="0"/>
              </a:rPr>
              <a:t>e</a:t>
            </a:r>
            <a:r>
              <a:rPr lang="en-US" altLang="zh-CN" sz="2000" baseline="-25000">
                <a:latin typeface="Times New Roman" panose="02020603050405020304" pitchFamily="18" charset="0"/>
              </a:rPr>
              <a:t>1,4</a:t>
            </a:r>
            <a:endParaRPr lang="en-US" altLang="zh-CN" sz="2000" i="1">
              <a:latin typeface="Times New Roman" panose="02020603050405020304" pitchFamily="18" charset="0"/>
            </a:endParaRPr>
          </a:p>
        </p:txBody>
      </p:sp>
      <p:sp>
        <p:nvSpPr>
          <p:cNvPr id="39" name="Text Box 37"/>
          <p:cNvSpPr txBox="1">
            <a:spLocks noChangeArrowheads="1"/>
          </p:cNvSpPr>
          <p:nvPr/>
        </p:nvSpPr>
        <p:spPr bwMode="auto">
          <a:xfrm>
            <a:off x="5562600" y="3733800"/>
            <a:ext cx="762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 i="1">
                <a:latin typeface="Times New Roman" panose="02020603050405020304" pitchFamily="18" charset="0"/>
              </a:rPr>
              <a:t>e</a:t>
            </a:r>
            <a:r>
              <a:rPr lang="en-US" altLang="zh-CN" sz="2000" baseline="-25000">
                <a:latin typeface="Times New Roman" panose="02020603050405020304" pitchFamily="18" charset="0"/>
              </a:rPr>
              <a:t>3,6</a:t>
            </a:r>
            <a:endParaRPr lang="en-US" altLang="zh-CN" sz="2000" i="1">
              <a:latin typeface="Times New Roman" panose="02020603050405020304" pitchFamily="18" charset="0"/>
            </a:endParaRPr>
          </a:p>
        </p:txBody>
      </p:sp>
      <p:sp>
        <p:nvSpPr>
          <p:cNvPr id="40" name="Text Box 38"/>
          <p:cNvSpPr txBox="1">
            <a:spLocks noChangeArrowheads="1"/>
          </p:cNvSpPr>
          <p:nvPr/>
        </p:nvSpPr>
        <p:spPr bwMode="auto">
          <a:xfrm>
            <a:off x="4267200" y="3352800"/>
            <a:ext cx="762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 i="1">
                <a:latin typeface="Times New Roman" panose="02020603050405020304" pitchFamily="18" charset="0"/>
              </a:rPr>
              <a:t>e</a:t>
            </a:r>
            <a:r>
              <a:rPr lang="en-US" altLang="zh-CN" sz="2000" baseline="-25000">
                <a:latin typeface="Times New Roman" panose="02020603050405020304" pitchFamily="18" charset="0"/>
              </a:rPr>
              <a:t>2,5</a:t>
            </a:r>
            <a:endParaRPr lang="en-US" altLang="zh-CN" sz="2000" i="1">
              <a:latin typeface="Times New Roman" panose="02020603050405020304" pitchFamily="18" charset="0"/>
            </a:endParaRPr>
          </a:p>
        </p:txBody>
      </p:sp>
      <p:sp>
        <p:nvSpPr>
          <p:cNvPr id="41" name="Text Box 39"/>
          <p:cNvSpPr txBox="1">
            <a:spLocks noChangeArrowheads="1"/>
          </p:cNvSpPr>
          <p:nvPr/>
        </p:nvSpPr>
        <p:spPr bwMode="auto">
          <a:xfrm>
            <a:off x="3843338" y="4119563"/>
            <a:ext cx="762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 i="1">
                <a:latin typeface="Times New Roman" panose="02020603050405020304" pitchFamily="18" charset="0"/>
              </a:rPr>
              <a:t>e</a:t>
            </a:r>
            <a:r>
              <a:rPr lang="en-US" altLang="zh-CN" sz="2000" baseline="-25000">
                <a:latin typeface="Times New Roman" panose="02020603050405020304" pitchFamily="18" charset="0"/>
              </a:rPr>
              <a:t>2,3</a:t>
            </a:r>
            <a:endParaRPr lang="en-US" altLang="zh-CN" sz="2000" i="1">
              <a:latin typeface="Times New Roman" panose="02020603050405020304" pitchFamily="18" charset="0"/>
            </a:endParaRPr>
          </a:p>
        </p:txBody>
      </p:sp>
      <p:sp>
        <p:nvSpPr>
          <p:cNvPr id="42" name="Text Box 40"/>
          <p:cNvSpPr txBox="1">
            <a:spLocks noChangeArrowheads="1"/>
          </p:cNvSpPr>
          <p:nvPr/>
        </p:nvSpPr>
        <p:spPr bwMode="auto">
          <a:xfrm>
            <a:off x="3200400" y="3200400"/>
            <a:ext cx="838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 i="1">
                <a:latin typeface="Times New Roman" panose="02020603050405020304" pitchFamily="18" charset="0"/>
              </a:rPr>
              <a:t>e</a:t>
            </a:r>
            <a:r>
              <a:rPr lang="en-US" altLang="zh-CN" sz="2000" baseline="-25000">
                <a:latin typeface="Times New Roman" panose="02020603050405020304" pitchFamily="18" charset="0"/>
              </a:rPr>
              <a:t>2,4</a:t>
            </a:r>
            <a:endParaRPr lang="en-US" altLang="zh-CN" sz="2000" i="1">
              <a:latin typeface="Times New Roman" panose="02020603050405020304" pitchFamily="18" charset="0"/>
            </a:endParaRPr>
          </a:p>
        </p:txBody>
      </p:sp>
      <p:sp>
        <p:nvSpPr>
          <p:cNvPr id="43" name="Text Box 41"/>
          <p:cNvSpPr txBox="1">
            <a:spLocks noChangeArrowheads="1"/>
          </p:cNvSpPr>
          <p:nvPr/>
        </p:nvSpPr>
        <p:spPr bwMode="auto">
          <a:xfrm>
            <a:off x="3886200" y="2362200"/>
            <a:ext cx="762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 i="1">
                <a:latin typeface="Times New Roman" panose="02020603050405020304" pitchFamily="18" charset="0"/>
              </a:rPr>
              <a:t>e</a:t>
            </a:r>
            <a:r>
              <a:rPr lang="en-US" altLang="zh-CN" sz="2000" baseline="-25000">
                <a:latin typeface="Times New Roman" panose="02020603050405020304" pitchFamily="18" charset="0"/>
              </a:rPr>
              <a:t>4,5</a:t>
            </a:r>
            <a:endParaRPr lang="en-US" altLang="zh-CN" sz="2000" i="1">
              <a:latin typeface="Times New Roman" panose="02020603050405020304" pitchFamily="18" charset="0"/>
            </a:endParaRPr>
          </a:p>
        </p:txBody>
      </p:sp>
      <p:sp>
        <p:nvSpPr>
          <p:cNvPr id="44" name="Text Box 42"/>
          <p:cNvSpPr txBox="1">
            <a:spLocks noChangeArrowheads="1"/>
          </p:cNvSpPr>
          <p:nvPr/>
        </p:nvSpPr>
        <p:spPr bwMode="auto">
          <a:xfrm>
            <a:off x="5562600" y="2819400"/>
            <a:ext cx="762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 i="1">
                <a:latin typeface="Times New Roman" panose="02020603050405020304" pitchFamily="18" charset="0"/>
              </a:rPr>
              <a:t>e</a:t>
            </a:r>
            <a:r>
              <a:rPr lang="en-US" altLang="zh-CN" sz="2000" baseline="-25000">
                <a:latin typeface="Times New Roman" panose="02020603050405020304" pitchFamily="18" charset="0"/>
              </a:rPr>
              <a:t>5,6</a:t>
            </a:r>
            <a:endParaRPr lang="en-US" altLang="zh-CN" sz="2000" i="1">
              <a:latin typeface="Times New Roman" panose="02020603050405020304" pitchFamily="18" charset="0"/>
            </a:endParaRPr>
          </a:p>
        </p:txBody>
      </p:sp>
      <p:sp>
        <p:nvSpPr>
          <p:cNvPr id="45" name="Text Box 43"/>
          <p:cNvSpPr txBox="1">
            <a:spLocks noChangeArrowheads="1"/>
          </p:cNvSpPr>
          <p:nvPr/>
        </p:nvSpPr>
        <p:spPr bwMode="auto">
          <a:xfrm>
            <a:off x="2590800" y="3352800"/>
            <a:ext cx="762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20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4,2</a:t>
            </a:r>
            <a:endParaRPr lang="en-US" altLang="zh-CN" sz="2000" i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6" name="Text Box 44"/>
          <p:cNvSpPr txBox="1">
            <a:spLocks noChangeArrowheads="1"/>
          </p:cNvSpPr>
          <p:nvPr/>
        </p:nvSpPr>
        <p:spPr bwMode="auto">
          <a:xfrm>
            <a:off x="6172200" y="4038600"/>
            <a:ext cx="762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20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6,3</a:t>
            </a:r>
            <a:endParaRPr lang="en-US" altLang="zh-CN" sz="2000" i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7" name="Text Box 45"/>
          <p:cNvSpPr txBox="1">
            <a:spLocks noChangeArrowheads="1"/>
          </p:cNvSpPr>
          <p:nvPr/>
        </p:nvSpPr>
        <p:spPr bwMode="auto">
          <a:xfrm>
            <a:off x="3886200" y="4648200"/>
            <a:ext cx="762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20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3,2</a:t>
            </a:r>
            <a:endParaRPr lang="en-US" altLang="zh-CN" sz="2000" i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8" name="Text Box 46"/>
          <p:cNvSpPr txBox="1">
            <a:spLocks noChangeArrowheads="1"/>
          </p:cNvSpPr>
          <p:nvPr/>
        </p:nvSpPr>
        <p:spPr bwMode="auto">
          <a:xfrm>
            <a:off x="1828800" y="4114800"/>
            <a:ext cx="762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20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2,1</a:t>
            </a:r>
            <a:endParaRPr lang="en-US" altLang="zh-CN" sz="2000" i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9" name="Text Box 47"/>
          <p:cNvSpPr txBox="1">
            <a:spLocks noChangeArrowheads="1"/>
          </p:cNvSpPr>
          <p:nvPr/>
        </p:nvSpPr>
        <p:spPr bwMode="auto">
          <a:xfrm>
            <a:off x="5943600" y="2514600"/>
            <a:ext cx="762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20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6,5</a:t>
            </a:r>
            <a:endParaRPr lang="en-US" altLang="zh-CN" sz="2000" i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0" name="Text Box 48"/>
          <p:cNvSpPr txBox="1">
            <a:spLocks noChangeArrowheads="1"/>
          </p:cNvSpPr>
          <p:nvPr/>
        </p:nvSpPr>
        <p:spPr bwMode="auto">
          <a:xfrm>
            <a:off x="3886200" y="1905000"/>
            <a:ext cx="762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20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4,5</a:t>
            </a:r>
            <a:endParaRPr lang="en-US" altLang="zh-CN" sz="2000" i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1" name="Text Box 49"/>
          <p:cNvSpPr txBox="1">
            <a:spLocks noChangeArrowheads="1"/>
          </p:cNvSpPr>
          <p:nvPr/>
        </p:nvSpPr>
        <p:spPr bwMode="auto">
          <a:xfrm>
            <a:off x="1752600" y="2514600"/>
            <a:ext cx="762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20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4,1</a:t>
            </a:r>
            <a:endParaRPr lang="en-US" altLang="zh-CN" sz="2000" i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2" name="Text Box 50"/>
          <p:cNvSpPr txBox="1">
            <a:spLocks noChangeArrowheads="1"/>
          </p:cNvSpPr>
          <p:nvPr/>
        </p:nvSpPr>
        <p:spPr bwMode="auto">
          <a:xfrm>
            <a:off x="3733800" y="2971800"/>
            <a:ext cx="762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20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5,2</a:t>
            </a:r>
            <a:endParaRPr lang="en-US" altLang="zh-CN" sz="2000" i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3" name="Text Box 51"/>
          <p:cNvSpPr txBox="1">
            <a:spLocks noChangeArrowheads="1"/>
          </p:cNvSpPr>
          <p:nvPr/>
        </p:nvSpPr>
        <p:spPr bwMode="auto">
          <a:xfrm>
            <a:off x="6738937" y="1649412"/>
            <a:ext cx="2133600" cy="1246188"/>
          </a:xfrm>
          <a:prstGeom prst="rect">
            <a:avLst/>
          </a:prstGeom>
          <a:solidFill>
            <a:srgbClr val="FFFF99"/>
          </a:solidFill>
          <a:ln w="57150" cmpd="thickThin">
            <a:solidFill>
              <a:srgbClr val="FFCC00"/>
            </a:solidFill>
            <a:miter lim="800000"/>
            <a:headEnd/>
            <a:tailEnd/>
          </a:ln>
          <a:effectLst>
            <a:outerShdw blurRad="63500" dist="107763" dir="18900000" algn="ctr" rotWithShape="0">
              <a:schemeClr val="bg2">
                <a:alpha val="74998"/>
              </a:schemeClr>
            </a:outerShdw>
          </a:effec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kumimoji="1" lang="en-US" altLang="zh-CN" sz="2000" dirty="0">
                <a:latin typeface="Times New Roman" charset="0"/>
              </a:rPr>
              <a:t>Excess capacity:</a:t>
            </a:r>
          </a:p>
          <a:p>
            <a:pPr eaLnBrk="1" hangingPunct="1">
              <a:spcBef>
                <a:spcPct val="50000"/>
              </a:spcBef>
              <a:defRPr/>
            </a:pPr>
            <a:r>
              <a:rPr kumimoji="1" lang="en-US" altLang="zh-CN" sz="2000" i="1" dirty="0" err="1">
                <a:latin typeface="Times New Roman" charset="0"/>
              </a:rPr>
              <a:t>e</a:t>
            </a:r>
            <a:r>
              <a:rPr kumimoji="1" lang="en-US" altLang="zh-CN" sz="2000" baseline="-25000" dirty="0" err="1">
                <a:latin typeface="Times New Roman" charset="0"/>
              </a:rPr>
              <a:t>i,j</a:t>
            </a:r>
            <a:r>
              <a:rPr kumimoji="1" lang="en-US" altLang="zh-CN" sz="2000" dirty="0">
                <a:latin typeface="Times New Roman" charset="0"/>
              </a:rPr>
              <a:t>=</a:t>
            </a:r>
            <a:r>
              <a:rPr kumimoji="1" lang="en-US" altLang="zh-CN" sz="2000" i="1" dirty="0" err="1">
                <a:latin typeface="Times New Roman" charset="0"/>
              </a:rPr>
              <a:t>C</a:t>
            </a:r>
            <a:r>
              <a:rPr kumimoji="1" lang="en-US" altLang="zh-CN" sz="2000" baseline="-25000" dirty="0" err="1">
                <a:latin typeface="Times New Roman" charset="0"/>
              </a:rPr>
              <a:t>i,j</a:t>
            </a:r>
            <a:r>
              <a:rPr kumimoji="1" lang="en-US" altLang="zh-CN" sz="2000" dirty="0" err="1">
                <a:latin typeface="Times New Roman" charset="0"/>
              </a:rPr>
              <a:t>-</a:t>
            </a:r>
            <a:r>
              <a:rPr kumimoji="1" lang="en-US" altLang="zh-CN" sz="2000" i="1" dirty="0" err="1">
                <a:latin typeface="Times New Roman" charset="0"/>
              </a:rPr>
              <a:t>F</a:t>
            </a:r>
            <a:r>
              <a:rPr kumimoji="1" lang="en-US" altLang="zh-CN" sz="2000" baseline="-25000" dirty="0" err="1">
                <a:latin typeface="Times New Roman" charset="0"/>
              </a:rPr>
              <a:t>i,j</a:t>
            </a:r>
            <a:r>
              <a:rPr kumimoji="1" lang="en-US" altLang="zh-CN" sz="2000" dirty="0">
                <a:latin typeface="Times New Roman" charset="0"/>
              </a:rPr>
              <a:t> </a:t>
            </a:r>
          </a:p>
          <a:p>
            <a:pPr eaLnBrk="1" hangingPunct="1">
              <a:spcBef>
                <a:spcPct val="10000"/>
              </a:spcBef>
              <a:defRPr/>
            </a:pPr>
            <a:r>
              <a:rPr kumimoji="1" lang="en-US" altLang="zh-CN" sz="2000" i="1" dirty="0" err="1">
                <a:solidFill>
                  <a:srgbClr val="FF0000"/>
                </a:solidFill>
                <a:latin typeface="Times New Roman" charset="0"/>
              </a:rPr>
              <a:t>e</a:t>
            </a:r>
            <a:r>
              <a:rPr kumimoji="1" lang="en-US" altLang="zh-CN" sz="2000" baseline="-25000" dirty="0" err="1">
                <a:solidFill>
                  <a:srgbClr val="FF0000"/>
                </a:solidFill>
                <a:latin typeface="Times New Roman" charset="0"/>
              </a:rPr>
              <a:t>j,i</a:t>
            </a:r>
            <a:r>
              <a:rPr kumimoji="1" lang="en-US" altLang="zh-CN" sz="2000" dirty="0">
                <a:solidFill>
                  <a:srgbClr val="FF0000"/>
                </a:solidFill>
                <a:latin typeface="Times New Roman" charset="0"/>
              </a:rPr>
              <a:t>=</a:t>
            </a:r>
            <a:r>
              <a:rPr kumimoji="1" lang="en-US" altLang="zh-CN" sz="2000" i="1" dirty="0" err="1">
                <a:solidFill>
                  <a:srgbClr val="FF0000"/>
                </a:solidFill>
                <a:latin typeface="Times New Roman" charset="0"/>
              </a:rPr>
              <a:t>F</a:t>
            </a:r>
            <a:r>
              <a:rPr kumimoji="1" lang="en-US" altLang="zh-CN" sz="2000" baseline="-25000" dirty="0" err="1">
                <a:solidFill>
                  <a:srgbClr val="FF0000"/>
                </a:solidFill>
                <a:latin typeface="Times New Roman" charset="0"/>
              </a:rPr>
              <a:t>i,j</a:t>
            </a:r>
            <a:r>
              <a:rPr kumimoji="1" lang="en-US" altLang="zh-CN" sz="2000" dirty="0">
                <a:solidFill>
                  <a:srgbClr val="FF0000"/>
                </a:solidFill>
                <a:latin typeface="Times New Roman" charset="0"/>
              </a:rPr>
              <a:t>  if </a:t>
            </a:r>
            <a:r>
              <a:rPr kumimoji="1" lang="en-US" altLang="zh-CN" sz="2000" i="1" dirty="0" err="1">
                <a:solidFill>
                  <a:srgbClr val="FF0000"/>
                </a:solidFill>
                <a:latin typeface="Times New Roman" charset="0"/>
              </a:rPr>
              <a:t>F</a:t>
            </a:r>
            <a:r>
              <a:rPr kumimoji="1" lang="en-US" altLang="zh-CN" sz="2000" baseline="-25000" dirty="0" err="1">
                <a:solidFill>
                  <a:srgbClr val="FF0000"/>
                </a:solidFill>
                <a:latin typeface="Times New Roman" charset="0"/>
              </a:rPr>
              <a:t>i,j</a:t>
            </a:r>
            <a:r>
              <a:rPr kumimoji="1" lang="en-US" altLang="zh-CN" sz="2000" dirty="0">
                <a:solidFill>
                  <a:srgbClr val="FF0000"/>
                </a:solidFill>
                <a:latin typeface="Times New Roman" charset="0"/>
              </a:rPr>
              <a:t>&gt;0</a:t>
            </a:r>
          </a:p>
        </p:txBody>
      </p:sp>
    </p:spTree>
    <p:extLst>
      <p:ext uri="{BB962C8B-B14F-4D97-AF65-F5344CB8AC3E}">
        <p14:creationId xmlns:p14="http://schemas.microsoft.com/office/powerpoint/2010/main" val="90580793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>
                <a:latin typeface="+mn-ea"/>
                <a:ea typeface="+mn-ea"/>
              </a:rPr>
              <a:t>Labeling Algorithm (Ford &amp; </a:t>
            </a:r>
            <a:r>
              <a:rPr lang="en-US" altLang="zh-CN" dirty="0" err="1">
                <a:latin typeface="+mn-ea"/>
                <a:ea typeface="+mn-ea"/>
              </a:rPr>
              <a:t>Fulkson</a:t>
            </a:r>
            <a:r>
              <a:rPr lang="en-US" altLang="zh-CN" dirty="0">
                <a:latin typeface="+mn-ea"/>
                <a:ea typeface="+mn-ea"/>
              </a:rPr>
              <a:t>)</a:t>
            </a:r>
            <a:endParaRPr lang="zh-CN" altLang="en-US" dirty="0">
              <a:latin typeface="+mn-ea"/>
              <a:ea typeface="+mn-ea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45</a:t>
            </a:fld>
            <a:endParaRPr lang="zh-CN" altLang="en-US" dirty="0"/>
          </a:p>
        </p:txBody>
      </p:sp>
      <p:sp>
        <p:nvSpPr>
          <p:cNvPr id="5" name="Rectangle 2" descr="蓝色砂纸"/>
          <p:cNvSpPr>
            <a:spLocks noChangeArrowheads="1"/>
          </p:cNvSpPr>
          <p:nvPr/>
        </p:nvSpPr>
        <p:spPr bwMode="auto">
          <a:xfrm>
            <a:off x="533400" y="3352800"/>
            <a:ext cx="2819400" cy="243840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6" name="Oval 3" descr="粉色砂纸"/>
          <p:cNvSpPr>
            <a:spLocks noChangeArrowheads="1"/>
          </p:cNvSpPr>
          <p:nvPr/>
        </p:nvSpPr>
        <p:spPr bwMode="auto">
          <a:xfrm>
            <a:off x="4648200" y="3276600"/>
            <a:ext cx="1371600" cy="3200400"/>
          </a:xfrm>
          <a:prstGeom prst="ellipse">
            <a:avLst/>
          </a:prstGeom>
          <a:blipFill dpi="0" rotWithShape="0">
            <a:blip r:embed="rId4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7" name="Oval 5"/>
          <p:cNvSpPr>
            <a:spLocks noChangeArrowheads="1"/>
          </p:cNvSpPr>
          <p:nvPr/>
        </p:nvSpPr>
        <p:spPr bwMode="auto">
          <a:xfrm>
            <a:off x="3505200" y="4570413"/>
            <a:ext cx="644525" cy="660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8" name="Oval 6"/>
          <p:cNvSpPr>
            <a:spLocks noChangeArrowheads="1"/>
          </p:cNvSpPr>
          <p:nvPr/>
        </p:nvSpPr>
        <p:spPr bwMode="auto">
          <a:xfrm>
            <a:off x="5019675" y="3732213"/>
            <a:ext cx="644525" cy="660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9" name="Oval 7"/>
          <p:cNvSpPr>
            <a:spLocks noChangeArrowheads="1"/>
          </p:cNvSpPr>
          <p:nvPr/>
        </p:nvSpPr>
        <p:spPr bwMode="auto">
          <a:xfrm>
            <a:off x="6534150" y="3732213"/>
            <a:ext cx="644525" cy="660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10" name="Oval 8"/>
          <p:cNvSpPr>
            <a:spLocks noChangeArrowheads="1"/>
          </p:cNvSpPr>
          <p:nvPr/>
        </p:nvSpPr>
        <p:spPr bwMode="auto">
          <a:xfrm>
            <a:off x="5019675" y="5408613"/>
            <a:ext cx="644525" cy="660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11" name="Oval 9"/>
          <p:cNvSpPr>
            <a:spLocks noChangeArrowheads="1"/>
          </p:cNvSpPr>
          <p:nvPr/>
        </p:nvSpPr>
        <p:spPr bwMode="auto">
          <a:xfrm>
            <a:off x="6534150" y="5408613"/>
            <a:ext cx="644525" cy="660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12" name="Oval 10"/>
          <p:cNvSpPr>
            <a:spLocks noChangeArrowheads="1"/>
          </p:cNvSpPr>
          <p:nvPr/>
        </p:nvSpPr>
        <p:spPr bwMode="auto">
          <a:xfrm>
            <a:off x="8048625" y="4570413"/>
            <a:ext cx="644525" cy="660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6669088" y="3767138"/>
            <a:ext cx="6365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400">
                <a:latin typeface="Times New Roman" panose="02020603050405020304" pitchFamily="18" charset="0"/>
              </a:rPr>
              <a:t>5</a:t>
            </a:r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5181600" y="3797300"/>
            <a:ext cx="63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400"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15" name="Text Box 13"/>
          <p:cNvSpPr txBox="1">
            <a:spLocks noChangeArrowheads="1"/>
          </p:cNvSpPr>
          <p:nvPr/>
        </p:nvSpPr>
        <p:spPr bwMode="auto">
          <a:xfrm>
            <a:off x="6691313" y="5484813"/>
            <a:ext cx="6365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400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16" name="Text Box 14"/>
          <p:cNvSpPr txBox="1">
            <a:spLocks noChangeArrowheads="1"/>
          </p:cNvSpPr>
          <p:nvPr/>
        </p:nvSpPr>
        <p:spPr bwMode="auto">
          <a:xfrm>
            <a:off x="5153025" y="5461000"/>
            <a:ext cx="63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400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17" name="Text Box 15"/>
          <p:cNvSpPr txBox="1">
            <a:spLocks noChangeArrowheads="1"/>
          </p:cNvSpPr>
          <p:nvPr/>
        </p:nvSpPr>
        <p:spPr bwMode="auto">
          <a:xfrm>
            <a:off x="3663950" y="4652963"/>
            <a:ext cx="6365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400"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18" name="Line 16"/>
          <p:cNvSpPr>
            <a:spLocks noChangeShapeType="1"/>
          </p:cNvSpPr>
          <p:nvPr/>
        </p:nvSpPr>
        <p:spPr bwMode="auto">
          <a:xfrm flipV="1">
            <a:off x="4106863" y="4221163"/>
            <a:ext cx="938212" cy="523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9" name="Line 17"/>
          <p:cNvSpPr>
            <a:spLocks noChangeShapeType="1"/>
          </p:cNvSpPr>
          <p:nvPr/>
        </p:nvSpPr>
        <p:spPr bwMode="auto">
          <a:xfrm>
            <a:off x="4073525" y="5111750"/>
            <a:ext cx="971550" cy="488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0" name="Line 18"/>
          <p:cNvSpPr>
            <a:spLocks noChangeShapeType="1"/>
          </p:cNvSpPr>
          <p:nvPr/>
        </p:nvSpPr>
        <p:spPr bwMode="auto">
          <a:xfrm>
            <a:off x="5640388" y="4029075"/>
            <a:ext cx="9032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1" name="Line 19"/>
          <p:cNvSpPr>
            <a:spLocks noChangeShapeType="1"/>
          </p:cNvSpPr>
          <p:nvPr/>
        </p:nvSpPr>
        <p:spPr bwMode="auto">
          <a:xfrm>
            <a:off x="5640388" y="5722938"/>
            <a:ext cx="8874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2" name="Line 20"/>
          <p:cNvSpPr>
            <a:spLocks noChangeShapeType="1"/>
          </p:cNvSpPr>
          <p:nvPr/>
        </p:nvSpPr>
        <p:spPr bwMode="auto">
          <a:xfrm flipV="1">
            <a:off x="5556250" y="4360863"/>
            <a:ext cx="1106488" cy="11350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3" name="Line 21"/>
          <p:cNvSpPr>
            <a:spLocks noChangeShapeType="1"/>
          </p:cNvSpPr>
          <p:nvPr/>
        </p:nvSpPr>
        <p:spPr bwMode="auto">
          <a:xfrm>
            <a:off x="7158038" y="4168775"/>
            <a:ext cx="936625" cy="55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4" name="Line 22"/>
          <p:cNvSpPr>
            <a:spLocks noChangeShapeType="1"/>
          </p:cNvSpPr>
          <p:nvPr/>
        </p:nvSpPr>
        <p:spPr bwMode="auto">
          <a:xfrm flipV="1">
            <a:off x="7158038" y="5094288"/>
            <a:ext cx="954087" cy="6286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5" name="Line 23"/>
          <p:cNvSpPr>
            <a:spLocks noChangeShapeType="1"/>
          </p:cNvSpPr>
          <p:nvPr/>
        </p:nvSpPr>
        <p:spPr bwMode="auto">
          <a:xfrm flipV="1">
            <a:off x="5334000" y="4395788"/>
            <a:ext cx="0" cy="1012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6" name="Text Box 24"/>
          <p:cNvSpPr txBox="1">
            <a:spLocks noChangeArrowheads="1"/>
          </p:cNvSpPr>
          <p:nvPr/>
        </p:nvSpPr>
        <p:spPr bwMode="auto">
          <a:xfrm>
            <a:off x="5049838" y="4757738"/>
            <a:ext cx="63658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27" name="Text Box 25"/>
          <p:cNvSpPr txBox="1">
            <a:spLocks noChangeArrowheads="1"/>
          </p:cNvSpPr>
          <p:nvPr/>
        </p:nvSpPr>
        <p:spPr bwMode="auto">
          <a:xfrm>
            <a:off x="5776913" y="4570413"/>
            <a:ext cx="63658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28" name="Text Box 26"/>
          <p:cNvSpPr txBox="1">
            <a:spLocks noChangeArrowheads="1"/>
          </p:cNvSpPr>
          <p:nvPr/>
        </p:nvSpPr>
        <p:spPr bwMode="auto">
          <a:xfrm>
            <a:off x="5867400" y="5618163"/>
            <a:ext cx="636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29" name="Text Box 27"/>
          <p:cNvSpPr txBox="1">
            <a:spLocks noChangeArrowheads="1"/>
          </p:cNvSpPr>
          <p:nvPr/>
        </p:nvSpPr>
        <p:spPr bwMode="auto">
          <a:xfrm>
            <a:off x="7583488" y="5316538"/>
            <a:ext cx="63658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30" name="Text Box 28"/>
          <p:cNvSpPr txBox="1">
            <a:spLocks noChangeArrowheads="1"/>
          </p:cNvSpPr>
          <p:nvPr/>
        </p:nvSpPr>
        <p:spPr bwMode="auto">
          <a:xfrm>
            <a:off x="5754688" y="3581400"/>
            <a:ext cx="687387" cy="39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31" name="Text Box 29"/>
          <p:cNvSpPr txBox="1">
            <a:spLocks noChangeArrowheads="1"/>
          </p:cNvSpPr>
          <p:nvPr/>
        </p:nvSpPr>
        <p:spPr bwMode="auto">
          <a:xfrm>
            <a:off x="4343400" y="4419600"/>
            <a:ext cx="636588" cy="39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32" name="Text Box 30"/>
          <p:cNvSpPr txBox="1">
            <a:spLocks noChangeArrowheads="1"/>
          </p:cNvSpPr>
          <p:nvPr/>
        </p:nvSpPr>
        <p:spPr bwMode="auto">
          <a:xfrm>
            <a:off x="7418388" y="3994150"/>
            <a:ext cx="63658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33" name="Text Box 31"/>
          <p:cNvSpPr txBox="1">
            <a:spLocks noChangeArrowheads="1"/>
          </p:cNvSpPr>
          <p:nvPr/>
        </p:nvSpPr>
        <p:spPr bwMode="auto">
          <a:xfrm>
            <a:off x="4419600" y="5029200"/>
            <a:ext cx="636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5</a:t>
            </a:r>
          </a:p>
        </p:txBody>
      </p:sp>
      <p:sp>
        <p:nvSpPr>
          <p:cNvPr id="34" name="Text Box 32"/>
          <p:cNvSpPr txBox="1">
            <a:spLocks noChangeArrowheads="1"/>
          </p:cNvSpPr>
          <p:nvPr/>
        </p:nvSpPr>
        <p:spPr bwMode="auto">
          <a:xfrm>
            <a:off x="457200" y="1828800"/>
            <a:ext cx="5181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>
                <a:latin typeface="Times New Roman" panose="02020603050405020304" pitchFamily="18" charset="0"/>
              </a:rPr>
              <a:t> Initialization: set all flow to 0</a:t>
            </a:r>
          </a:p>
        </p:txBody>
      </p:sp>
      <p:sp>
        <p:nvSpPr>
          <p:cNvPr id="35" name="Text Box 33"/>
          <p:cNvSpPr txBox="1">
            <a:spLocks noChangeArrowheads="1"/>
          </p:cNvSpPr>
          <p:nvPr/>
        </p:nvSpPr>
        <p:spPr bwMode="auto">
          <a:xfrm>
            <a:off x="8153400" y="4648200"/>
            <a:ext cx="609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400">
                <a:latin typeface="Times New Roman" panose="02020603050405020304" pitchFamily="18" charset="0"/>
              </a:rPr>
              <a:t>6</a:t>
            </a:r>
          </a:p>
        </p:txBody>
      </p:sp>
      <p:sp>
        <p:nvSpPr>
          <p:cNvPr id="36" name="Text Box 34"/>
          <p:cNvSpPr txBox="1">
            <a:spLocks noChangeArrowheads="1"/>
          </p:cNvSpPr>
          <p:nvPr/>
        </p:nvSpPr>
        <p:spPr bwMode="auto">
          <a:xfrm>
            <a:off x="533400" y="2362200"/>
            <a:ext cx="449580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 dirty="0">
                <a:latin typeface="Times New Roman" panose="02020603050405020304" pitchFamily="18" charset="0"/>
              </a:rPr>
              <a:t>Step 1: (1) Identify </a:t>
            </a:r>
            <a:r>
              <a:rPr lang="en-US" altLang="zh-CN" sz="2000" i="1" dirty="0">
                <a:latin typeface="Times New Roman" panose="02020603050405020304" pitchFamily="18" charset="0"/>
              </a:rPr>
              <a:t>N</a:t>
            </a:r>
            <a:r>
              <a:rPr lang="en-US" altLang="zh-CN" sz="2000" baseline="-25000" dirty="0">
                <a:latin typeface="Times New Roman" panose="02020603050405020304" pitchFamily="18" charset="0"/>
              </a:rPr>
              <a:t>1</a:t>
            </a:r>
            <a:endParaRPr lang="en-US" altLang="zh-CN" sz="2000" dirty="0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 dirty="0">
                <a:latin typeface="Times New Roman" panose="02020603050405020304" pitchFamily="18" charset="0"/>
              </a:rPr>
              <a:t>            (2) Label nodes in </a:t>
            </a:r>
            <a:r>
              <a:rPr lang="en-US" altLang="zh-CN" sz="2000" i="1" dirty="0">
                <a:latin typeface="Times New Roman" panose="02020603050405020304" pitchFamily="18" charset="0"/>
              </a:rPr>
              <a:t>N</a:t>
            </a:r>
            <a:r>
              <a:rPr lang="en-US" altLang="zh-CN" sz="2000" baseline="-25000" dirty="0">
                <a:latin typeface="Times New Roman" panose="02020603050405020304" pitchFamily="18" charset="0"/>
              </a:rPr>
              <a:t>1</a:t>
            </a:r>
            <a:r>
              <a:rPr lang="en-US" altLang="zh-CN" sz="2000" dirty="0">
                <a:latin typeface="Times New Roman" panose="02020603050405020304" pitchFamily="18" charset="0"/>
              </a:rPr>
              <a:t> as follows</a:t>
            </a:r>
            <a:endParaRPr lang="en-US" altLang="zh-CN" sz="2000" baseline="-25000" dirty="0">
              <a:latin typeface="Times New Roman" panose="02020603050405020304" pitchFamily="18" charset="0"/>
            </a:endParaRPr>
          </a:p>
        </p:txBody>
      </p:sp>
      <p:sp>
        <p:nvSpPr>
          <p:cNvPr id="37" name="Text Box 35"/>
          <p:cNvSpPr txBox="1">
            <a:spLocks noChangeArrowheads="1"/>
          </p:cNvSpPr>
          <p:nvPr/>
        </p:nvSpPr>
        <p:spPr bwMode="auto">
          <a:xfrm>
            <a:off x="5562600" y="1981200"/>
            <a:ext cx="32004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 i="1">
                <a:latin typeface="Times New Roman" panose="02020603050405020304" pitchFamily="18" charset="0"/>
              </a:rPr>
              <a:t>N</a:t>
            </a:r>
            <a:r>
              <a:rPr lang="en-US" altLang="zh-CN" sz="2000" baseline="-25000">
                <a:latin typeface="Times New Roman" panose="02020603050405020304" pitchFamily="18" charset="0"/>
              </a:rPr>
              <a:t>1</a:t>
            </a:r>
            <a:r>
              <a:rPr lang="en-US" altLang="zh-CN" sz="2000">
                <a:latin typeface="Times New Roman" panose="02020603050405020304" pitchFamily="18" charset="0"/>
              </a:rPr>
              <a:t>, all nodes connected to the source by an edge with positive excess capacity</a:t>
            </a:r>
            <a:endParaRPr lang="zh-CN" altLang="en-US" sz="2000">
              <a:latin typeface="Times New Roman" panose="02020603050405020304" pitchFamily="18" charset="0"/>
            </a:endParaRPr>
          </a:p>
        </p:txBody>
      </p:sp>
      <p:sp>
        <p:nvSpPr>
          <p:cNvPr id="38" name="Line 36"/>
          <p:cNvSpPr>
            <a:spLocks noChangeShapeType="1"/>
          </p:cNvSpPr>
          <p:nvPr/>
        </p:nvSpPr>
        <p:spPr bwMode="auto">
          <a:xfrm flipH="1">
            <a:off x="5410200" y="2971800"/>
            <a:ext cx="381000" cy="609600"/>
          </a:xfrm>
          <a:prstGeom prst="line">
            <a:avLst/>
          </a:prstGeom>
          <a:noFill/>
          <a:ln w="9525">
            <a:solidFill>
              <a:srgbClr val="99CC00"/>
            </a:solidFill>
            <a:prstDash val="lg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39" name="Text Box 37"/>
          <p:cNvSpPr txBox="1">
            <a:spLocks noChangeArrowheads="1"/>
          </p:cNvSpPr>
          <p:nvPr/>
        </p:nvSpPr>
        <p:spPr bwMode="auto">
          <a:xfrm>
            <a:off x="3962400" y="3886200"/>
            <a:ext cx="990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1600" i="1"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latin typeface="Times New Roman" panose="02020603050405020304" pitchFamily="18" charset="0"/>
              </a:rPr>
              <a:t>1,4</a:t>
            </a:r>
            <a:r>
              <a:rPr lang="en-US" altLang="zh-CN" sz="1600">
                <a:latin typeface="Times New Roman" panose="02020603050405020304" pitchFamily="18" charset="0"/>
              </a:rPr>
              <a:t>= 4 </a:t>
            </a:r>
            <a:r>
              <a:rPr lang="en-US" altLang="zh-CN" sz="16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4,1</a:t>
            </a:r>
            <a:r>
              <a:rPr lang="en-US" altLang="zh-CN" sz="1600">
                <a:solidFill>
                  <a:srgbClr val="FF0000"/>
                </a:solidFill>
                <a:latin typeface="Times New Roman" panose="02020603050405020304" pitchFamily="18" charset="0"/>
              </a:rPr>
              <a:t>= 0</a:t>
            </a:r>
          </a:p>
        </p:txBody>
      </p:sp>
      <p:sp>
        <p:nvSpPr>
          <p:cNvPr id="40" name="Text Box 38"/>
          <p:cNvSpPr txBox="1">
            <a:spLocks noChangeArrowheads="1"/>
          </p:cNvSpPr>
          <p:nvPr/>
        </p:nvSpPr>
        <p:spPr bwMode="auto">
          <a:xfrm>
            <a:off x="3810000" y="5257800"/>
            <a:ext cx="990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1600" i="1"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latin typeface="Times New Roman" panose="02020603050405020304" pitchFamily="18" charset="0"/>
              </a:rPr>
              <a:t>1,2</a:t>
            </a:r>
            <a:r>
              <a:rPr lang="en-US" altLang="zh-CN" sz="1600">
                <a:latin typeface="Times New Roman" panose="02020603050405020304" pitchFamily="18" charset="0"/>
              </a:rPr>
              <a:t>= 5 </a:t>
            </a:r>
            <a:r>
              <a:rPr lang="en-US" altLang="zh-CN" sz="16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2,1</a:t>
            </a:r>
            <a:r>
              <a:rPr lang="en-US" altLang="zh-CN" sz="1600">
                <a:solidFill>
                  <a:srgbClr val="FF0000"/>
                </a:solidFill>
                <a:latin typeface="Times New Roman" panose="02020603050405020304" pitchFamily="18" charset="0"/>
              </a:rPr>
              <a:t>= 0</a:t>
            </a:r>
          </a:p>
        </p:txBody>
      </p:sp>
      <p:sp>
        <p:nvSpPr>
          <p:cNvPr id="41" name="Text Box 39"/>
          <p:cNvSpPr txBox="1">
            <a:spLocks noChangeArrowheads="1"/>
          </p:cNvSpPr>
          <p:nvPr/>
        </p:nvSpPr>
        <p:spPr bwMode="auto">
          <a:xfrm>
            <a:off x="1600200" y="4038600"/>
            <a:ext cx="14478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800">
                <a:solidFill>
                  <a:srgbClr val="3366CC"/>
                </a:solidFill>
                <a:latin typeface="Times New Roman" panose="02020603050405020304" pitchFamily="18" charset="0"/>
              </a:rPr>
              <a:t>[</a:t>
            </a:r>
            <a:r>
              <a:rPr lang="en-US" altLang="zh-CN" sz="2800" i="1">
                <a:solidFill>
                  <a:srgbClr val="3366CC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2800" i="1" baseline="-25000">
                <a:solidFill>
                  <a:srgbClr val="3366CC"/>
                </a:solidFill>
                <a:latin typeface="Times New Roman" panose="02020603050405020304" pitchFamily="18" charset="0"/>
              </a:rPr>
              <a:t>j</a:t>
            </a:r>
            <a:r>
              <a:rPr lang="en-US" altLang="zh-CN" sz="2800">
                <a:solidFill>
                  <a:srgbClr val="3366CC"/>
                </a:solidFill>
                <a:latin typeface="Times New Roman" panose="02020603050405020304" pitchFamily="18" charset="0"/>
              </a:rPr>
              <a:t>, 1]</a:t>
            </a:r>
          </a:p>
        </p:txBody>
      </p:sp>
      <p:sp>
        <p:nvSpPr>
          <p:cNvPr id="42" name="Text Box 40"/>
          <p:cNvSpPr txBox="1">
            <a:spLocks noChangeArrowheads="1"/>
          </p:cNvSpPr>
          <p:nvPr/>
        </p:nvSpPr>
        <p:spPr bwMode="auto">
          <a:xfrm>
            <a:off x="762000" y="3505200"/>
            <a:ext cx="3048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>
                <a:latin typeface="Times New Roman" panose="02020603050405020304" pitchFamily="18" charset="0"/>
              </a:rPr>
              <a:t>Excess capacity of (1,</a:t>
            </a:r>
            <a:r>
              <a:rPr lang="en-US" altLang="zh-CN" sz="2000" i="1">
                <a:latin typeface="Times New Roman" panose="02020603050405020304" pitchFamily="18" charset="0"/>
              </a:rPr>
              <a:t>j</a:t>
            </a:r>
            <a:r>
              <a:rPr lang="en-US" altLang="zh-CN" sz="2000">
                <a:latin typeface="Times New Roman" panose="02020603050405020304" pitchFamily="18" charset="0"/>
              </a:rPr>
              <a:t>)</a:t>
            </a:r>
          </a:p>
        </p:txBody>
      </p:sp>
      <p:sp>
        <p:nvSpPr>
          <p:cNvPr id="43" name="Text Box 41"/>
          <p:cNvSpPr txBox="1">
            <a:spLocks noChangeArrowheads="1"/>
          </p:cNvSpPr>
          <p:nvPr/>
        </p:nvSpPr>
        <p:spPr bwMode="auto">
          <a:xfrm>
            <a:off x="1295400" y="5181600"/>
            <a:ext cx="1981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>
                <a:latin typeface="Times New Roman" panose="02020603050405020304" pitchFamily="18" charset="0"/>
              </a:rPr>
              <a:t>Denoting node 1</a:t>
            </a:r>
          </a:p>
        </p:txBody>
      </p:sp>
      <p:sp>
        <p:nvSpPr>
          <p:cNvPr id="44" name="Line 42"/>
          <p:cNvSpPr>
            <a:spLocks noChangeShapeType="1"/>
          </p:cNvSpPr>
          <p:nvPr/>
        </p:nvSpPr>
        <p:spPr bwMode="auto">
          <a:xfrm flipV="1">
            <a:off x="2057400" y="4495800"/>
            <a:ext cx="228600" cy="685800"/>
          </a:xfrm>
          <a:prstGeom prst="line">
            <a:avLst/>
          </a:prstGeom>
          <a:noFill/>
          <a:ln w="9525">
            <a:solidFill>
              <a:srgbClr val="FF6600"/>
            </a:solidFill>
            <a:prstDash val="lg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45" name="Line 43"/>
          <p:cNvSpPr>
            <a:spLocks noChangeShapeType="1"/>
          </p:cNvSpPr>
          <p:nvPr/>
        </p:nvSpPr>
        <p:spPr bwMode="auto">
          <a:xfrm flipH="1">
            <a:off x="1905000" y="3810000"/>
            <a:ext cx="76200" cy="304800"/>
          </a:xfrm>
          <a:prstGeom prst="line">
            <a:avLst/>
          </a:prstGeom>
          <a:noFill/>
          <a:ln w="9525">
            <a:solidFill>
              <a:srgbClr val="FF6600"/>
            </a:solidFill>
            <a:prstDash val="lg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46" name="Text Box 44"/>
          <p:cNvSpPr txBox="1">
            <a:spLocks noChangeArrowheads="1"/>
          </p:cNvSpPr>
          <p:nvPr/>
        </p:nvSpPr>
        <p:spPr bwMode="auto">
          <a:xfrm>
            <a:off x="4648200" y="3429000"/>
            <a:ext cx="914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 b="1">
                <a:solidFill>
                  <a:srgbClr val="3366CC"/>
                </a:solidFill>
                <a:latin typeface="Times New Roman" panose="02020603050405020304" pitchFamily="18" charset="0"/>
              </a:rPr>
              <a:t>[4,1]</a:t>
            </a:r>
          </a:p>
        </p:txBody>
      </p:sp>
      <p:sp>
        <p:nvSpPr>
          <p:cNvPr id="47" name="Text Box 45"/>
          <p:cNvSpPr txBox="1">
            <a:spLocks noChangeArrowheads="1"/>
          </p:cNvSpPr>
          <p:nvPr/>
        </p:nvSpPr>
        <p:spPr bwMode="auto">
          <a:xfrm>
            <a:off x="4572000" y="5943600"/>
            <a:ext cx="914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 b="1">
                <a:solidFill>
                  <a:srgbClr val="3366CC"/>
                </a:solidFill>
                <a:latin typeface="Times New Roman" panose="02020603050405020304" pitchFamily="18" charset="0"/>
              </a:rPr>
              <a:t>[5,1]</a:t>
            </a:r>
          </a:p>
        </p:txBody>
      </p:sp>
    </p:spTree>
    <p:extLst>
      <p:ext uri="{BB962C8B-B14F-4D97-AF65-F5344CB8AC3E}">
        <p14:creationId xmlns:p14="http://schemas.microsoft.com/office/powerpoint/2010/main" val="204358932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>
                <a:latin typeface="+mn-ea"/>
              </a:rPr>
              <a:t>Labeling Algorithm (Ford &amp; </a:t>
            </a:r>
            <a:r>
              <a:rPr lang="en-US" altLang="zh-CN" dirty="0" err="1">
                <a:latin typeface="+mn-ea"/>
              </a:rPr>
              <a:t>Fulkson</a:t>
            </a:r>
            <a:r>
              <a:rPr lang="en-US" altLang="zh-CN" dirty="0">
                <a:latin typeface="+mn-ea"/>
              </a:rPr>
              <a:t>)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46</a:t>
            </a:fld>
            <a:endParaRPr lang="zh-CN" altLang="en-US" dirty="0"/>
          </a:p>
        </p:txBody>
      </p:sp>
      <p:sp>
        <p:nvSpPr>
          <p:cNvPr id="5" name="Oval 2" descr="粉色砂纸"/>
          <p:cNvSpPr>
            <a:spLocks noChangeArrowheads="1"/>
          </p:cNvSpPr>
          <p:nvPr/>
        </p:nvSpPr>
        <p:spPr bwMode="auto">
          <a:xfrm>
            <a:off x="4648200" y="3276600"/>
            <a:ext cx="1371600" cy="3200400"/>
          </a:xfrm>
          <a:prstGeom prst="ellips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6" name="Oval 3"/>
          <p:cNvSpPr>
            <a:spLocks noChangeArrowheads="1"/>
          </p:cNvSpPr>
          <p:nvPr/>
        </p:nvSpPr>
        <p:spPr bwMode="auto">
          <a:xfrm rot="42943">
            <a:off x="6172200" y="3276600"/>
            <a:ext cx="1371600" cy="3200400"/>
          </a:xfrm>
          <a:prstGeom prst="ellipse">
            <a:avLst/>
          </a:prstGeom>
          <a:solidFill>
            <a:srgbClr val="99CC0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7" name="Rectangle 4" descr="蓝色砂纸"/>
          <p:cNvSpPr>
            <a:spLocks noChangeArrowheads="1"/>
          </p:cNvSpPr>
          <p:nvPr/>
        </p:nvSpPr>
        <p:spPr bwMode="auto">
          <a:xfrm>
            <a:off x="609600" y="2971800"/>
            <a:ext cx="3505200" cy="2057400"/>
          </a:xfrm>
          <a:prstGeom prst="rect">
            <a:avLst/>
          </a:prstGeom>
          <a:blipFill dpi="0" rotWithShape="0">
            <a:blip r:embed="rId4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8" name="Oval 6"/>
          <p:cNvSpPr>
            <a:spLocks noChangeArrowheads="1"/>
          </p:cNvSpPr>
          <p:nvPr/>
        </p:nvSpPr>
        <p:spPr bwMode="auto">
          <a:xfrm>
            <a:off x="3505200" y="4570413"/>
            <a:ext cx="644525" cy="660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9" name="Oval 7"/>
          <p:cNvSpPr>
            <a:spLocks noChangeArrowheads="1"/>
          </p:cNvSpPr>
          <p:nvPr/>
        </p:nvSpPr>
        <p:spPr bwMode="auto">
          <a:xfrm>
            <a:off x="5019675" y="3732213"/>
            <a:ext cx="644525" cy="660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10" name="Oval 8"/>
          <p:cNvSpPr>
            <a:spLocks noChangeArrowheads="1"/>
          </p:cNvSpPr>
          <p:nvPr/>
        </p:nvSpPr>
        <p:spPr bwMode="auto">
          <a:xfrm>
            <a:off x="6534150" y="3732213"/>
            <a:ext cx="644525" cy="660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11" name="Oval 9"/>
          <p:cNvSpPr>
            <a:spLocks noChangeArrowheads="1"/>
          </p:cNvSpPr>
          <p:nvPr/>
        </p:nvSpPr>
        <p:spPr bwMode="auto">
          <a:xfrm>
            <a:off x="5019675" y="5408613"/>
            <a:ext cx="644525" cy="660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12" name="Oval 10"/>
          <p:cNvSpPr>
            <a:spLocks noChangeArrowheads="1"/>
          </p:cNvSpPr>
          <p:nvPr/>
        </p:nvSpPr>
        <p:spPr bwMode="auto">
          <a:xfrm>
            <a:off x="6534150" y="5408613"/>
            <a:ext cx="644525" cy="660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13" name="Oval 11"/>
          <p:cNvSpPr>
            <a:spLocks noChangeArrowheads="1"/>
          </p:cNvSpPr>
          <p:nvPr/>
        </p:nvSpPr>
        <p:spPr bwMode="auto">
          <a:xfrm>
            <a:off x="8048625" y="4570413"/>
            <a:ext cx="644525" cy="660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6669088" y="3767138"/>
            <a:ext cx="6365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400">
                <a:latin typeface="Times New Roman" panose="02020603050405020304" pitchFamily="18" charset="0"/>
              </a:rPr>
              <a:t>5</a:t>
            </a:r>
          </a:p>
        </p:txBody>
      </p:sp>
      <p:sp>
        <p:nvSpPr>
          <p:cNvPr id="15" name="Text Box 13"/>
          <p:cNvSpPr txBox="1">
            <a:spLocks noChangeArrowheads="1"/>
          </p:cNvSpPr>
          <p:nvPr/>
        </p:nvSpPr>
        <p:spPr bwMode="auto">
          <a:xfrm>
            <a:off x="5181600" y="3797300"/>
            <a:ext cx="63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400"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16" name="Text Box 14"/>
          <p:cNvSpPr txBox="1">
            <a:spLocks noChangeArrowheads="1"/>
          </p:cNvSpPr>
          <p:nvPr/>
        </p:nvSpPr>
        <p:spPr bwMode="auto">
          <a:xfrm>
            <a:off x="6691313" y="5484813"/>
            <a:ext cx="6365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400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17" name="Text Box 15"/>
          <p:cNvSpPr txBox="1">
            <a:spLocks noChangeArrowheads="1"/>
          </p:cNvSpPr>
          <p:nvPr/>
        </p:nvSpPr>
        <p:spPr bwMode="auto">
          <a:xfrm>
            <a:off x="5153025" y="5461000"/>
            <a:ext cx="63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400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18" name="Text Box 16"/>
          <p:cNvSpPr txBox="1">
            <a:spLocks noChangeArrowheads="1"/>
          </p:cNvSpPr>
          <p:nvPr/>
        </p:nvSpPr>
        <p:spPr bwMode="auto">
          <a:xfrm>
            <a:off x="3663950" y="4652963"/>
            <a:ext cx="6365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400"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19" name="Line 17"/>
          <p:cNvSpPr>
            <a:spLocks noChangeShapeType="1"/>
          </p:cNvSpPr>
          <p:nvPr/>
        </p:nvSpPr>
        <p:spPr bwMode="auto">
          <a:xfrm flipV="1">
            <a:off x="4106863" y="4221163"/>
            <a:ext cx="938212" cy="523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0" name="Line 18"/>
          <p:cNvSpPr>
            <a:spLocks noChangeShapeType="1"/>
          </p:cNvSpPr>
          <p:nvPr/>
        </p:nvSpPr>
        <p:spPr bwMode="auto">
          <a:xfrm>
            <a:off x="4073525" y="5111750"/>
            <a:ext cx="971550" cy="488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1" name="Line 19"/>
          <p:cNvSpPr>
            <a:spLocks noChangeShapeType="1"/>
          </p:cNvSpPr>
          <p:nvPr/>
        </p:nvSpPr>
        <p:spPr bwMode="auto">
          <a:xfrm>
            <a:off x="5640388" y="4029075"/>
            <a:ext cx="9032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2" name="Line 20"/>
          <p:cNvSpPr>
            <a:spLocks noChangeShapeType="1"/>
          </p:cNvSpPr>
          <p:nvPr/>
        </p:nvSpPr>
        <p:spPr bwMode="auto">
          <a:xfrm>
            <a:off x="5640388" y="5722938"/>
            <a:ext cx="8874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3" name="Line 21"/>
          <p:cNvSpPr>
            <a:spLocks noChangeShapeType="1"/>
          </p:cNvSpPr>
          <p:nvPr/>
        </p:nvSpPr>
        <p:spPr bwMode="auto">
          <a:xfrm flipV="1">
            <a:off x="5556250" y="4360863"/>
            <a:ext cx="1106488" cy="11350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4" name="Line 22"/>
          <p:cNvSpPr>
            <a:spLocks noChangeShapeType="1"/>
          </p:cNvSpPr>
          <p:nvPr/>
        </p:nvSpPr>
        <p:spPr bwMode="auto">
          <a:xfrm>
            <a:off x="7158038" y="4168775"/>
            <a:ext cx="936625" cy="55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5" name="Line 23"/>
          <p:cNvSpPr>
            <a:spLocks noChangeShapeType="1"/>
          </p:cNvSpPr>
          <p:nvPr/>
        </p:nvSpPr>
        <p:spPr bwMode="auto">
          <a:xfrm flipV="1">
            <a:off x="7158038" y="5094288"/>
            <a:ext cx="954087" cy="6286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6" name="Line 24"/>
          <p:cNvSpPr>
            <a:spLocks noChangeShapeType="1"/>
          </p:cNvSpPr>
          <p:nvPr/>
        </p:nvSpPr>
        <p:spPr bwMode="auto">
          <a:xfrm flipV="1">
            <a:off x="5334000" y="4395788"/>
            <a:ext cx="0" cy="1012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7" name="Text Box 25"/>
          <p:cNvSpPr txBox="1">
            <a:spLocks noChangeArrowheads="1"/>
          </p:cNvSpPr>
          <p:nvPr/>
        </p:nvSpPr>
        <p:spPr bwMode="auto">
          <a:xfrm>
            <a:off x="5049838" y="4757738"/>
            <a:ext cx="63658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28" name="Text Box 26"/>
          <p:cNvSpPr txBox="1">
            <a:spLocks noChangeArrowheads="1"/>
          </p:cNvSpPr>
          <p:nvPr/>
        </p:nvSpPr>
        <p:spPr bwMode="auto">
          <a:xfrm>
            <a:off x="5776913" y="4570413"/>
            <a:ext cx="63658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29" name="Text Box 27"/>
          <p:cNvSpPr txBox="1">
            <a:spLocks noChangeArrowheads="1"/>
          </p:cNvSpPr>
          <p:nvPr/>
        </p:nvSpPr>
        <p:spPr bwMode="auto">
          <a:xfrm>
            <a:off x="5943600" y="5410200"/>
            <a:ext cx="636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30" name="Text Box 28"/>
          <p:cNvSpPr txBox="1">
            <a:spLocks noChangeArrowheads="1"/>
          </p:cNvSpPr>
          <p:nvPr/>
        </p:nvSpPr>
        <p:spPr bwMode="auto">
          <a:xfrm>
            <a:off x="7583488" y="5316538"/>
            <a:ext cx="63658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31" name="Text Box 29"/>
          <p:cNvSpPr txBox="1">
            <a:spLocks noChangeArrowheads="1"/>
          </p:cNvSpPr>
          <p:nvPr/>
        </p:nvSpPr>
        <p:spPr bwMode="auto">
          <a:xfrm>
            <a:off x="5943600" y="3962400"/>
            <a:ext cx="687388" cy="39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32" name="Text Box 30"/>
          <p:cNvSpPr txBox="1">
            <a:spLocks noChangeArrowheads="1"/>
          </p:cNvSpPr>
          <p:nvPr/>
        </p:nvSpPr>
        <p:spPr bwMode="auto">
          <a:xfrm>
            <a:off x="4343400" y="4419600"/>
            <a:ext cx="636588" cy="39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33" name="Text Box 31"/>
          <p:cNvSpPr txBox="1">
            <a:spLocks noChangeArrowheads="1"/>
          </p:cNvSpPr>
          <p:nvPr/>
        </p:nvSpPr>
        <p:spPr bwMode="auto">
          <a:xfrm>
            <a:off x="7418388" y="3994150"/>
            <a:ext cx="63658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34" name="Text Box 32"/>
          <p:cNvSpPr txBox="1">
            <a:spLocks noChangeArrowheads="1"/>
          </p:cNvSpPr>
          <p:nvPr/>
        </p:nvSpPr>
        <p:spPr bwMode="auto">
          <a:xfrm>
            <a:off x="4419600" y="5029200"/>
            <a:ext cx="636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5</a:t>
            </a:r>
          </a:p>
        </p:txBody>
      </p:sp>
      <p:sp>
        <p:nvSpPr>
          <p:cNvPr id="35" name="Text Box 33"/>
          <p:cNvSpPr txBox="1">
            <a:spLocks noChangeArrowheads="1"/>
          </p:cNvSpPr>
          <p:nvPr/>
        </p:nvSpPr>
        <p:spPr bwMode="auto">
          <a:xfrm>
            <a:off x="8153400" y="4648200"/>
            <a:ext cx="609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400">
                <a:latin typeface="Times New Roman" panose="02020603050405020304" pitchFamily="18" charset="0"/>
              </a:rPr>
              <a:t>6</a:t>
            </a:r>
          </a:p>
        </p:txBody>
      </p:sp>
      <p:sp>
        <p:nvSpPr>
          <p:cNvPr id="36" name="Text Box 34"/>
          <p:cNvSpPr txBox="1">
            <a:spLocks noChangeArrowheads="1"/>
          </p:cNvSpPr>
          <p:nvPr/>
        </p:nvSpPr>
        <p:spPr bwMode="auto">
          <a:xfrm>
            <a:off x="109538" y="1833563"/>
            <a:ext cx="4724400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ClrTx/>
              <a:buSzTx/>
              <a:buFontTx/>
              <a:buNone/>
            </a:pPr>
            <a:r>
              <a:rPr lang="en-US" altLang="zh-CN" sz="2000">
                <a:latin typeface="Times New Roman" panose="02020603050405020304" pitchFamily="18" charset="0"/>
              </a:rPr>
              <a:t>Step 2: (1) Identify </a:t>
            </a:r>
            <a:r>
              <a:rPr lang="en-US" altLang="zh-CN" sz="2000" i="1">
                <a:latin typeface="Times New Roman" panose="02020603050405020304" pitchFamily="18" charset="0"/>
              </a:rPr>
              <a:t>N</a:t>
            </a:r>
            <a:r>
              <a:rPr lang="en-US" altLang="zh-CN" sz="2000" baseline="-25000">
                <a:latin typeface="Times New Roman" panose="02020603050405020304" pitchFamily="18" charset="0"/>
              </a:rPr>
              <a:t>2</a:t>
            </a:r>
            <a:r>
              <a:rPr lang="en-US" altLang="zh-CN" sz="2000">
                <a:latin typeface="Times New Roman" panose="02020603050405020304" pitchFamily="18" charset="0"/>
              </a:rPr>
              <a:t>(</a:t>
            </a:r>
            <a:r>
              <a:rPr lang="en-US" altLang="zh-CN" sz="2000" i="1">
                <a:latin typeface="Times New Roman" panose="02020603050405020304" pitchFamily="18" charset="0"/>
              </a:rPr>
              <a:t>j</a:t>
            </a:r>
            <a:r>
              <a:rPr lang="en-US" altLang="zh-CN" sz="2000">
                <a:latin typeface="Times New Roman" panose="02020603050405020304" pitchFamily="18" charset="0"/>
              </a:rPr>
              <a:t>), based on the node 	   </a:t>
            </a:r>
            <a:r>
              <a:rPr lang="en-US" altLang="zh-CN" sz="2000" i="1">
                <a:latin typeface="Times New Roman" panose="02020603050405020304" pitchFamily="18" charset="0"/>
              </a:rPr>
              <a:t>j</a:t>
            </a:r>
            <a:r>
              <a:rPr lang="en-US" altLang="zh-CN" sz="2000">
                <a:latin typeface="Times New Roman" panose="02020603050405020304" pitchFamily="18" charset="0"/>
              </a:rPr>
              <a:t>, with the smallest number, in </a:t>
            </a:r>
            <a:r>
              <a:rPr lang="en-US" altLang="zh-CN" sz="2000" i="1">
                <a:latin typeface="Times New Roman" panose="02020603050405020304" pitchFamily="18" charset="0"/>
              </a:rPr>
              <a:t>N</a:t>
            </a:r>
            <a:r>
              <a:rPr lang="en-US" altLang="zh-CN" sz="2000" baseline="-25000">
                <a:latin typeface="Times New Roman" panose="02020603050405020304" pitchFamily="18" charset="0"/>
              </a:rPr>
              <a:t>1</a:t>
            </a:r>
            <a:endParaRPr lang="en-US" altLang="zh-CN" sz="2000">
              <a:latin typeface="Times New Roman" panose="02020603050405020304" pitchFamily="18" charset="0"/>
            </a:endParaRPr>
          </a:p>
          <a:p>
            <a:pPr eaLnBrk="1" hangingPunct="1">
              <a:buClrTx/>
              <a:buSzTx/>
              <a:buFontTx/>
              <a:buNone/>
            </a:pPr>
            <a:r>
              <a:rPr lang="en-US" altLang="zh-CN" sz="2000">
                <a:latin typeface="Times New Roman" panose="02020603050405020304" pitchFamily="18" charset="0"/>
              </a:rPr>
              <a:t>            (2) Label nodes in </a:t>
            </a:r>
            <a:r>
              <a:rPr lang="en-US" altLang="zh-CN" sz="2000" i="1">
                <a:latin typeface="Times New Roman" panose="02020603050405020304" pitchFamily="18" charset="0"/>
              </a:rPr>
              <a:t>N</a:t>
            </a:r>
            <a:r>
              <a:rPr lang="en-US" altLang="zh-CN" sz="2000" baseline="-25000">
                <a:latin typeface="Times New Roman" panose="02020603050405020304" pitchFamily="18" charset="0"/>
              </a:rPr>
              <a:t>2</a:t>
            </a:r>
            <a:r>
              <a:rPr lang="en-US" altLang="zh-CN" sz="2000">
                <a:latin typeface="Times New Roman" panose="02020603050405020304" pitchFamily="18" charset="0"/>
              </a:rPr>
              <a:t>(</a:t>
            </a:r>
            <a:r>
              <a:rPr lang="en-US" altLang="zh-CN" sz="2000" i="1">
                <a:latin typeface="Times New Roman" panose="02020603050405020304" pitchFamily="18" charset="0"/>
              </a:rPr>
              <a:t>j</a:t>
            </a:r>
            <a:r>
              <a:rPr lang="en-US" altLang="zh-CN" sz="2000">
                <a:latin typeface="Times New Roman" panose="02020603050405020304" pitchFamily="18" charset="0"/>
              </a:rPr>
              <a:t>) as follows</a:t>
            </a:r>
          </a:p>
          <a:p>
            <a:pPr eaLnBrk="1" hangingPunct="1">
              <a:buClrTx/>
              <a:buSzTx/>
              <a:buFontTx/>
              <a:buNone/>
            </a:pPr>
            <a:r>
              <a:rPr lang="en-US" altLang="zh-CN" sz="2000">
                <a:latin typeface="Times New Roman" panose="02020603050405020304" pitchFamily="18" charset="0"/>
              </a:rPr>
              <a:t>            </a:t>
            </a:r>
            <a:endParaRPr lang="en-US" altLang="zh-CN" sz="2000" baseline="-25000">
              <a:latin typeface="Times New Roman" panose="02020603050405020304" pitchFamily="18" charset="0"/>
            </a:endParaRPr>
          </a:p>
        </p:txBody>
      </p:sp>
      <p:sp>
        <p:nvSpPr>
          <p:cNvPr id="37" name="Text Box 35"/>
          <p:cNvSpPr txBox="1">
            <a:spLocks noChangeArrowheads="1"/>
          </p:cNvSpPr>
          <p:nvPr/>
        </p:nvSpPr>
        <p:spPr bwMode="auto">
          <a:xfrm>
            <a:off x="5029200" y="1600200"/>
            <a:ext cx="3200400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 i="1">
                <a:latin typeface="Times New Roman" panose="02020603050405020304" pitchFamily="18" charset="0"/>
              </a:rPr>
              <a:t>N</a:t>
            </a:r>
            <a:r>
              <a:rPr lang="en-US" altLang="zh-CN" sz="2000" baseline="-25000">
                <a:latin typeface="Times New Roman" panose="02020603050405020304" pitchFamily="18" charset="0"/>
              </a:rPr>
              <a:t>2</a:t>
            </a:r>
            <a:r>
              <a:rPr lang="en-US" altLang="zh-CN" sz="2000">
                <a:latin typeface="Times New Roman" panose="02020603050405020304" pitchFamily="18" charset="0"/>
              </a:rPr>
              <a:t>(</a:t>
            </a:r>
            <a:r>
              <a:rPr lang="en-US" altLang="zh-CN" sz="2000" i="1">
                <a:latin typeface="Times New Roman" panose="02020603050405020304" pitchFamily="18" charset="0"/>
              </a:rPr>
              <a:t>j</a:t>
            </a:r>
            <a:r>
              <a:rPr lang="en-US" altLang="zh-CN" sz="2000">
                <a:latin typeface="Times New Roman" panose="02020603050405020304" pitchFamily="18" charset="0"/>
              </a:rPr>
              <a:t>), all unlabelled nodes connected to node </a:t>
            </a:r>
            <a:r>
              <a:rPr lang="en-US" altLang="zh-CN" sz="2000" i="1">
                <a:latin typeface="Times New Roman" panose="02020603050405020304" pitchFamily="18" charset="0"/>
              </a:rPr>
              <a:t>j</a:t>
            </a:r>
            <a:r>
              <a:rPr lang="en-US" altLang="zh-CN" sz="2000">
                <a:latin typeface="Times New Roman" panose="02020603050405020304" pitchFamily="18" charset="0"/>
              </a:rPr>
              <a:t>  by an edge with positive excess capacity</a:t>
            </a:r>
            <a:endParaRPr lang="zh-CN" altLang="en-US" sz="2000">
              <a:latin typeface="Times New Roman" panose="02020603050405020304" pitchFamily="18" charset="0"/>
            </a:endParaRPr>
          </a:p>
        </p:txBody>
      </p:sp>
      <p:sp>
        <p:nvSpPr>
          <p:cNvPr id="38" name="Text Box 36"/>
          <p:cNvSpPr txBox="1">
            <a:spLocks noChangeArrowheads="1"/>
          </p:cNvSpPr>
          <p:nvPr/>
        </p:nvSpPr>
        <p:spPr bwMode="auto">
          <a:xfrm>
            <a:off x="3962400" y="3886200"/>
            <a:ext cx="990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1600" i="1"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latin typeface="Times New Roman" panose="02020603050405020304" pitchFamily="18" charset="0"/>
              </a:rPr>
              <a:t>1,4</a:t>
            </a:r>
            <a:r>
              <a:rPr lang="en-US" altLang="zh-CN" sz="1600">
                <a:latin typeface="Times New Roman" panose="02020603050405020304" pitchFamily="18" charset="0"/>
              </a:rPr>
              <a:t>= 4 </a:t>
            </a:r>
            <a:r>
              <a:rPr lang="en-US" altLang="zh-CN" sz="16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4,1</a:t>
            </a:r>
            <a:r>
              <a:rPr lang="en-US" altLang="zh-CN" sz="1600">
                <a:solidFill>
                  <a:srgbClr val="FF0000"/>
                </a:solidFill>
                <a:latin typeface="Times New Roman" panose="02020603050405020304" pitchFamily="18" charset="0"/>
              </a:rPr>
              <a:t>= 0</a:t>
            </a:r>
          </a:p>
        </p:txBody>
      </p:sp>
      <p:sp>
        <p:nvSpPr>
          <p:cNvPr id="39" name="Text Box 37"/>
          <p:cNvSpPr txBox="1">
            <a:spLocks noChangeArrowheads="1"/>
          </p:cNvSpPr>
          <p:nvPr/>
        </p:nvSpPr>
        <p:spPr bwMode="auto">
          <a:xfrm>
            <a:off x="3810000" y="5257800"/>
            <a:ext cx="990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1600" i="1"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latin typeface="Times New Roman" panose="02020603050405020304" pitchFamily="18" charset="0"/>
              </a:rPr>
              <a:t>1,2</a:t>
            </a:r>
            <a:r>
              <a:rPr lang="en-US" altLang="zh-CN" sz="1600">
                <a:latin typeface="Times New Roman" panose="02020603050405020304" pitchFamily="18" charset="0"/>
              </a:rPr>
              <a:t>= 5 </a:t>
            </a:r>
            <a:r>
              <a:rPr lang="en-US" altLang="zh-CN" sz="16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2,1</a:t>
            </a:r>
            <a:r>
              <a:rPr lang="en-US" altLang="zh-CN" sz="1600">
                <a:solidFill>
                  <a:srgbClr val="FF0000"/>
                </a:solidFill>
                <a:latin typeface="Times New Roman" panose="02020603050405020304" pitchFamily="18" charset="0"/>
              </a:rPr>
              <a:t>= 0</a:t>
            </a:r>
          </a:p>
        </p:txBody>
      </p:sp>
      <p:sp>
        <p:nvSpPr>
          <p:cNvPr id="40" name="Text Box 38"/>
          <p:cNvSpPr txBox="1">
            <a:spLocks noChangeArrowheads="1"/>
          </p:cNvSpPr>
          <p:nvPr/>
        </p:nvSpPr>
        <p:spPr bwMode="auto">
          <a:xfrm>
            <a:off x="1524000" y="3657600"/>
            <a:ext cx="14478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800">
                <a:solidFill>
                  <a:srgbClr val="339933"/>
                </a:solidFill>
                <a:latin typeface="Times New Roman" panose="02020603050405020304" pitchFamily="18" charset="0"/>
              </a:rPr>
              <a:t>[</a:t>
            </a:r>
            <a:r>
              <a:rPr lang="en-US" altLang="zh-CN" sz="2800" i="1">
                <a:solidFill>
                  <a:srgbClr val="339933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2800" i="1" baseline="-25000">
                <a:solidFill>
                  <a:srgbClr val="339933"/>
                </a:solidFill>
                <a:latin typeface="Times New Roman" panose="02020603050405020304" pitchFamily="18" charset="0"/>
              </a:rPr>
              <a:t>k</a:t>
            </a:r>
            <a:r>
              <a:rPr lang="en-US" altLang="zh-CN" sz="2800">
                <a:solidFill>
                  <a:srgbClr val="339933"/>
                </a:solidFill>
                <a:latin typeface="Times New Roman" panose="02020603050405020304" pitchFamily="18" charset="0"/>
              </a:rPr>
              <a:t>, </a:t>
            </a:r>
            <a:r>
              <a:rPr lang="en-US" altLang="zh-CN" sz="2800" i="1">
                <a:solidFill>
                  <a:srgbClr val="339933"/>
                </a:solidFill>
                <a:latin typeface="Times New Roman" panose="02020603050405020304" pitchFamily="18" charset="0"/>
              </a:rPr>
              <a:t>j</a:t>
            </a:r>
            <a:r>
              <a:rPr lang="en-US" altLang="zh-CN" sz="2800">
                <a:solidFill>
                  <a:srgbClr val="339933"/>
                </a:solidFill>
                <a:latin typeface="Times New Roman" panose="02020603050405020304" pitchFamily="18" charset="0"/>
              </a:rPr>
              <a:t>]</a:t>
            </a:r>
          </a:p>
        </p:txBody>
      </p:sp>
      <p:sp>
        <p:nvSpPr>
          <p:cNvPr id="41" name="Text Box 39"/>
          <p:cNvSpPr txBox="1">
            <a:spLocks noChangeArrowheads="1"/>
          </p:cNvSpPr>
          <p:nvPr/>
        </p:nvSpPr>
        <p:spPr bwMode="auto">
          <a:xfrm>
            <a:off x="685800" y="3048000"/>
            <a:ext cx="3429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>
                <a:latin typeface="Times New Roman" panose="02020603050405020304" pitchFamily="18" charset="0"/>
              </a:rPr>
              <a:t>min{</a:t>
            </a:r>
            <a:r>
              <a:rPr lang="en-US" altLang="zh-CN" sz="2000" i="1">
                <a:latin typeface="Times New Roman" panose="02020603050405020304" pitchFamily="18" charset="0"/>
              </a:rPr>
              <a:t>E</a:t>
            </a:r>
            <a:r>
              <a:rPr lang="en-US" altLang="zh-CN" sz="2000" i="1" baseline="-25000">
                <a:latin typeface="Times New Roman" panose="02020603050405020304" pitchFamily="18" charset="0"/>
              </a:rPr>
              <a:t>j</a:t>
            </a:r>
            <a:r>
              <a:rPr lang="en-US" altLang="zh-CN" sz="2000">
                <a:latin typeface="Times New Roman" panose="02020603050405020304" pitchFamily="18" charset="0"/>
              </a:rPr>
              <a:t>, Excess capacity of (</a:t>
            </a:r>
            <a:r>
              <a:rPr lang="en-US" altLang="zh-CN" sz="2000" i="1">
                <a:latin typeface="Times New Roman" panose="02020603050405020304" pitchFamily="18" charset="0"/>
              </a:rPr>
              <a:t>j</a:t>
            </a:r>
            <a:r>
              <a:rPr lang="en-US" altLang="zh-CN" sz="2000">
                <a:latin typeface="Times New Roman" panose="02020603050405020304" pitchFamily="18" charset="0"/>
              </a:rPr>
              <a:t>,</a:t>
            </a:r>
            <a:r>
              <a:rPr lang="en-US" altLang="zh-CN" sz="2000" i="1">
                <a:latin typeface="Times New Roman" panose="02020603050405020304" pitchFamily="18" charset="0"/>
              </a:rPr>
              <a:t>k</a:t>
            </a:r>
            <a:r>
              <a:rPr lang="en-US" altLang="zh-CN" sz="2000">
                <a:latin typeface="Times New Roman" panose="02020603050405020304" pitchFamily="18" charset="0"/>
              </a:rPr>
              <a:t>)}</a:t>
            </a:r>
          </a:p>
        </p:txBody>
      </p:sp>
      <p:sp>
        <p:nvSpPr>
          <p:cNvPr id="42" name="Text Box 40"/>
          <p:cNvSpPr txBox="1">
            <a:spLocks noChangeArrowheads="1"/>
          </p:cNvSpPr>
          <p:nvPr/>
        </p:nvSpPr>
        <p:spPr bwMode="auto">
          <a:xfrm>
            <a:off x="1295400" y="4495800"/>
            <a:ext cx="1981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>
                <a:latin typeface="Times New Roman" panose="02020603050405020304" pitchFamily="18" charset="0"/>
              </a:rPr>
              <a:t>Denoting node </a:t>
            </a:r>
            <a:r>
              <a:rPr lang="en-US" altLang="zh-CN" sz="2000" i="1">
                <a:latin typeface="Times New Roman" panose="02020603050405020304" pitchFamily="18" charset="0"/>
              </a:rPr>
              <a:t>j</a:t>
            </a:r>
          </a:p>
        </p:txBody>
      </p:sp>
      <p:sp>
        <p:nvSpPr>
          <p:cNvPr id="43" name="Line 41"/>
          <p:cNvSpPr>
            <a:spLocks noChangeShapeType="1"/>
          </p:cNvSpPr>
          <p:nvPr/>
        </p:nvSpPr>
        <p:spPr bwMode="auto">
          <a:xfrm flipV="1">
            <a:off x="1985963" y="4124325"/>
            <a:ext cx="157162" cy="433388"/>
          </a:xfrm>
          <a:prstGeom prst="line">
            <a:avLst/>
          </a:prstGeom>
          <a:noFill/>
          <a:ln w="9525">
            <a:solidFill>
              <a:srgbClr val="FF6600"/>
            </a:solidFill>
            <a:prstDash val="lg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44" name="Line 42"/>
          <p:cNvSpPr>
            <a:spLocks noChangeShapeType="1"/>
          </p:cNvSpPr>
          <p:nvPr/>
        </p:nvSpPr>
        <p:spPr bwMode="auto">
          <a:xfrm flipH="1">
            <a:off x="1828800" y="3429000"/>
            <a:ext cx="76200" cy="304800"/>
          </a:xfrm>
          <a:prstGeom prst="line">
            <a:avLst/>
          </a:prstGeom>
          <a:noFill/>
          <a:ln w="9525">
            <a:solidFill>
              <a:srgbClr val="FF6600"/>
            </a:solidFill>
            <a:prstDash val="lg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45" name="Text Box 43"/>
          <p:cNvSpPr txBox="1">
            <a:spLocks noChangeArrowheads="1"/>
          </p:cNvSpPr>
          <p:nvPr/>
        </p:nvSpPr>
        <p:spPr bwMode="auto">
          <a:xfrm>
            <a:off x="4648200" y="3429000"/>
            <a:ext cx="914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 b="1">
                <a:solidFill>
                  <a:srgbClr val="3366CC"/>
                </a:solidFill>
                <a:latin typeface="Times New Roman" panose="02020603050405020304" pitchFamily="18" charset="0"/>
              </a:rPr>
              <a:t>[4,1]</a:t>
            </a:r>
          </a:p>
        </p:txBody>
      </p:sp>
      <p:sp>
        <p:nvSpPr>
          <p:cNvPr id="46" name="Text Box 44"/>
          <p:cNvSpPr txBox="1">
            <a:spLocks noChangeArrowheads="1"/>
          </p:cNvSpPr>
          <p:nvPr/>
        </p:nvSpPr>
        <p:spPr bwMode="auto">
          <a:xfrm>
            <a:off x="4572000" y="5943600"/>
            <a:ext cx="914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 b="1">
                <a:solidFill>
                  <a:srgbClr val="3366CC"/>
                </a:solidFill>
                <a:latin typeface="Times New Roman" panose="02020603050405020304" pitchFamily="18" charset="0"/>
              </a:rPr>
              <a:t>[5,1]</a:t>
            </a:r>
          </a:p>
        </p:txBody>
      </p:sp>
      <p:sp>
        <p:nvSpPr>
          <p:cNvPr id="47" name="Line 45"/>
          <p:cNvSpPr>
            <a:spLocks noChangeShapeType="1"/>
          </p:cNvSpPr>
          <p:nvPr/>
        </p:nvSpPr>
        <p:spPr bwMode="auto">
          <a:xfrm>
            <a:off x="6024563" y="2643188"/>
            <a:ext cx="681037" cy="862012"/>
          </a:xfrm>
          <a:prstGeom prst="line">
            <a:avLst/>
          </a:prstGeom>
          <a:noFill/>
          <a:ln w="9525">
            <a:solidFill>
              <a:srgbClr val="FF6600"/>
            </a:solidFill>
            <a:prstDash val="lg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48" name="Oval 46"/>
          <p:cNvSpPr>
            <a:spLocks noChangeArrowheads="1"/>
          </p:cNvSpPr>
          <p:nvPr/>
        </p:nvSpPr>
        <p:spPr bwMode="auto">
          <a:xfrm>
            <a:off x="4891088" y="5300663"/>
            <a:ext cx="914400" cy="914400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49" name="Text Box 47"/>
          <p:cNvSpPr txBox="1">
            <a:spLocks noChangeArrowheads="1"/>
          </p:cNvSpPr>
          <p:nvPr/>
        </p:nvSpPr>
        <p:spPr bwMode="auto">
          <a:xfrm>
            <a:off x="5410200" y="609600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pitchFamily="18" charset="0"/>
              </a:rPr>
              <a:t>j</a:t>
            </a:r>
          </a:p>
        </p:txBody>
      </p:sp>
      <p:sp>
        <p:nvSpPr>
          <p:cNvPr id="50" name="Text Box 48"/>
          <p:cNvSpPr txBox="1">
            <a:spLocks noChangeArrowheads="1"/>
          </p:cNvSpPr>
          <p:nvPr/>
        </p:nvSpPr>
        <p:spPr bwMode="auto">
          <a:xfrm>
            <a:off x="6858000" y="3429000"/>
            <a:ext cx="914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 b="1">
                <a:solidFill>
                  <a:srgbClr val="339933"/>
                </a:solidFill>
                <a:latin typeface="Times New Roman" panose="02020603050405020304" pitchFamily="18" charset="0"/>
              </a:rPr>
              <a:t>[2,2]</a:t>
            </a:r>
          </a:p>
        </p:txBody>
      </p:sp>
      <p:sp>
        <p:nvSpPr>
          <p:cNvPr id="51" name="Text Box 49"/>
          <p:cNvSpPr txBox="1">
            <a:spLocks noChangeArrowheads="1"/>
          </p:cNvSpPr>
          <p:nvPr/>
        </p:nvSpPr>
        <p:spPr bwMode="auto">
          <a:xfrm>
            <a:off x="7010400" y="5791200"/>
            <a:ext cx="914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 b="1">
                <a:solidFill>
                  <a:srgbClr val="339933"/>
                </a:solidFill>
                <a:latin typeface="Times New Roman" panose="02020603050405020304" pitchFamily="18" charset="0"/>
              </a:rPr>
              <a:t>[3,2]</a:t>
            </a:r>
          </a:p>
        </p:txBody>
      </p:sp>
      <p:sp>
        <p:nvSpPr>
          <p:cNvPr id="52" name="Oval 50"/>
          <p:cNvSpPr>
            <a:spLocks noChangeArrowheads="1"/>
          </p:cNvSpPr>
          <p:nvPr/>
        </p:nvSpPr>
        <p:spPr bwMode="auto">
          <a:xfrm>
            <a:off x="4872038" y="3595688"/>
            <a:ext cx="914400" cy="914400"/>
          </a:xfrm>
          <a:prstGeom prst="ellipse">
            <a:avLst/>
          </a:prstGeom>
          <a:noFill/>
          <a:ln w="38100">
            <a:solidFill>
              <a:srgbClr val="339933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53" name="Text Box 51"/>
          <p:cNvSpPr txBox="1">
            <a:spLocks noChangeArrowheads="1"/>
          </p:cNvSpPr>
          <p:nvPr/>
        </p:nvSpPr>
        <p:spPr bwMode="auto">
          <a:xfrm>
            <a:off x="6629400" y="2819400"/>
            <a:ext cx="2286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>
                <a:solidFill>
                  <a:schemeClr val="tx2"/>
                </a:solidFill>
                <a:latin typeface="Times New Roman" panose="02020603050405020304" pitchFamily="18" charset="0"/>
              </a:rPr>
              <a:t>Also </a:t>
            </a:r>
            <a:r>
              <a:rPr lang="en-US" altLang="zh-CN" sz="2000" i="1">
                <a:solidFill>
                  <a:schemeClr val="tx2"/>
                </a:solidFill>
                <a:latin typeface="Times New Roman" panose="02020603050405020304" pitchFamily="18" charset="0"/>
              </a:rPr>
              <a:t>N</a:t>
            </a:r>
            <a:r>
              <a:rPr lang="en-US" altLang="zh-CN" sz="2000" baseline="-25000">
                <a:solidFill>
                  <a:schemeClr val="tx2"/>
                </a:solidFill>
                <a:latin typeface="Times New Roman" panose="02020603050405020304" pitchFamily="18" charset="0"/>
              </a:rPr>
              <a:t>2</a:t>
            </a:r>
            <a:r>
              <a:rPr lang="en-US" altLang="zh-CN" sz="2000">
                <a:solidFill>
                  <a:schemeClr val="tx2"/>
                </a:solidFill>
                <a:latin typeface="Times New Roman" panose="02020603050405020304" pitchFamily="18" charset="0"/>
              </a:rPr>
              <a:t>, in this case</a:t>
            </a:r>
          </a:p>
        </p:txBody>
      </p:sp>
      <p:sp>
        <p:nvSpPr>
          <p:cNvPr id="54" name="Line 52"/>
          <p:cNvSpPr>
            <a:spLocks noChangeShapeType="1"/>
          </p:cNvSpPr>
          <p:nvPr/>
        </p:nvSpPr>
        <p:spPr bwMode="auto">
          <a:xfrm flipH="1">
            <a:off x="6781800" y="3124200"/>
            <a:ext cx="304800" cy="381000"/>
          </a:xfrm>
          <a:prstGeom prst="line">
            <a:avLst/>
          </a:prstGeom>
          <a:noFill/>
          <a:ln w="9525">
            <a:solidFill>
              <a:srgbClr val="FF6600"/>
            </a:solidFill>
            <a:prstDash val="lg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5" name="Text Box 53"/>
          <p:cNvSpPr txBox="1">
            <a:spLocks noChangeArrowheads="1"/>
          </p:cNvSpPr>
          <p:nvPr/>
        </p:nvSpPr>
        <p:spPr bwMode="auto">
          <a:xfrm>
            <a:off x="914400" y="5029200"/>
            <a:ext cx="2743200" cy="1309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ClrTx/>
              <a:buSzTx/>
              <a:buFontTx/>
              <a:buNone/>
            </a:pPr>
            <a:r>
              <a:rPr lang="en-US" altLang="zh-CN" sz="2000">
                <a:latin typeface="Times New Roman" panose="02020603050405020304" pitchFamily="18" charset="0"/>
              </a:rPr>
              <a:t>(3) Do as above for all </a:t>
            </a:r>
            <a:r>
              <a:rPr lang="en-US" altLang="zh-CN" sz="2000" i="1">
                <a:latin typeface="Times New Roman" panose="02020603050405020304" pitchFamily="18" charset="0"/>
              </a:rPr>
              <a:t>j</a:t>
            </a:r>
            <a:r>
              <a:rPr lang="en-US" altLang="zh-CN" sz="2000">
                <a:latin typeface="Times New Roman" panose="02020603050405020304" pitchFamily="18" charset="0"/>
              </a:rPr>
              <a:t>  </a:t>
            </a:r>
          </a:p>
          <a:p>
            <a:pPr eaLnBrk="1" hangingPunct="1">
              <a:buClrTx/>
              <a:buSzTx/>
              <a:buFontTx/>
              <a:buNone/>
            </a:pPr>
            <a:r>
              <a:rPr lang="en-US" altLang="zh-CN" sz="2000">
                <a:latin typeface="Times New Roman" panose="02020603050405020304" pitchFamily="18" charset="0"/>
              </a:rPr>
              <a:t>      in </a:t>
            </a:r>
            <a:r>
              <a:rPr lang="en-US" altLang="zh-CN" sz="2000" i="1">
                <a:latin typeface="Times New Roman" panose="02020603050405020304" pitchFamily="18" charset="0"/>
              </a:rPr>
              <a:t>N</a:t>
            </a:r>
            <a:r>
              <a:rPr lang="en-US" altLang="zh-CN" sz="2000" baseline="-25000">
                <a:latin typeface="Times New Roman" panose="02020603050405020304" pitchFamily="18" charset="0"/>
              </a:rPr>
              <a:t>1</a:t>
            </a:r>
            <a:r>
              <a:rPr lang="en-US" altLang="zh-CN" sz="2000">
                <a:latin typeface="Times New Roman" panose="02020603050405020304" pitchFamily="18" charset="0"/>
              </a:rPr>
              <a:t>, and let </a:t>
            </a:r>
            <a:endParaRPr lang="en-US" altLang="zh-CN" sz="2000" baseline="-25000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400">
              <a:latin typeface="Times New Roman" panose="02020603050405020304" pitchFamily="18" charset="0"/>
            </a:endParaRPr>
          </a:p>
        </p:txBody>
      </p:sp>
      <p:graphicFrame>
        <p:nvGraphicFramePr>
          <p:cNvPr id="56" name="Object 54"/>
          <p:cNvGraphicFramePr>
            <a:graphicFrameLocks noChangeAspect="1"/>
          </p:cNvGraphicFramePr>
          <p:nvPr/>
        </p:nvGraphicFramePr>
        <p:xfrm>
          <a:off x="1524000" y="5791200"/>
          <a:ext cx="17526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8" name="Equation" r:id="rId5" imgW="18211800" imgH="4171950" progId="Equation.3">
                  <p:embed/>
                </p:oleObj>
              </mc:Choice>
              <mc:Fallback>
                <p:oleObj name="Equation" r:id="rId5" imgW="18211800" imgH="4171950" progId="Equation.3">
                  <p:embed/>
                  <p:pic>
                    <p:nvPicPr>
                      <p:cNvPr id="43062" name="Object 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5791200"/>
                        <a:ext cx="17526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Text Box 55"/>
          <p:cNvSpPr txBox="1">
            <a:spLocks noChangeArrowheads="1"/>
          </p:cNvSpPr>
          <p:nvPr/>
        </p:nvSpPr>
        <p:spPr bwMode="auto">
          <a:xfrm>
            <a:off x="5791200" y="3429000"/>
            <a:ext cx="990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1600" i="1"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latin typeface="Times New Roman" panose="02020603050405020304" pitchFamily="18" charset="0"/>
              </a:rPr>
              <a:t>4,5</a:t>
            </a:r>
            <a:r>
              <a:rPr lang="en-US" altLang="zh-CN" sz="1600">
                <a:latin typeface="Times New Roman" panose="02020603050405020304" pitchFamily="18" charset="0"/>
              </a:rPr>
              <a:t>= 3 </a:t>
            </a:r>
            <a:r>
              <a:rPr lang="en-US" altLang="zh-CN" sz="16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5,4</a:t>
            </a:r>
            <a:r>
              <a:rPr lang="en-US" altLang="zh-CN" sz="1600">
                <a:solidFill>
                  <a:srgbClr val="FF0000"/>
                </a:solidFill>
                <a:latin typeface="Times New Roman" panose="02020603050405020304" pitchFamily="18" charset="0"/>
              </a:rPr>
              <a:t>= 0</a:t>
            </a:r>
          </a:p>
        </p:txBody>
      </p:sp>
      <p:sp>
        <p:nvSpPr>
          <p:cNvPr id="58" name="Text Box 56"/>
          <p:cNvSpPr txBox="1">
            <a:spLocks noChangeArrowheads="1"/>
          </p:cNvSpPr>
          <p:nvPr/>
        </p:nvSpPr>
        <p:spPr bwMode="auto">
          <a:xfrm>
            <a:off x="5791200" y="5638800"/>
            <a:ext cx="990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1600" i="1"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latin typeface="Times New Roman" panose="02020603050405020304" pitchFamily="18" charset="0"/>
              </a:rPr>
              <a:t>2,3</a:t>
            </a:r>
            <a:r>
              <a:rPr lang="en-US" altLang="zh-CN" sz="1600">
                <a:latin typeface="Times New Roman" panose="02020603050405020304" pitchFamily="18" charset="0"/>
              </a:rPr>
              <a:t>= 3 </a:t>
            </a:r>
            <a:r>
              <a:rPr lang="en-US" altLang="zh-CN" sz="16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3,2</a:t>
            </a:r>
            <a:r>
              <a:rPr lang="en-US" altLang="zh-CN" sz="1600">
                <a:solidFill>
                  <a:srgbClr val="FF0000"/>
                </a:solidFill>
                <a:latin typeface="Times New Roman" panose="02020603050405020304" pitchFamily="18" charset="0"/>
              </a:rPr>
              <a:t>= 0</a:t>
            </a:r>
          </a:p>
        </p:txBody>
      </p:sp>
      <p:sp>
        <p:nvSpPr>
          <p:cNvPr id="59" name="Text Box 57"/>
          <p:cNvSpPr txBox="1">
            <a:spLocks noChangeArrowheads="1"/>
          </p:cNvSpPr>
          <p:nvPr/>
        </p:nvSpPr>
        <p:spPr bwMode="auto">
          <a:xfrm>
            <a:off x="6096000" y="4648200"/>
            <a:ext cx="990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1600" i="1"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latin typeface="Times New Roman" panose="02020603050405020304" pitchFamily="18" charset="0"/>
              </a:rPr>
              <a:t>2,5</a:t>
            </a:r>
            <a:r>
              <a:rPr lang="en-US" altLang="zh-CN" sz="1600">
                <a:latin typeface="Times New Roman" panose="02020603050405020304" pitchFamily="18" charset="0"/>
              </a:rPr>
              <a:t>= 2 </a:t>
            </a:r>
            <a:r>
              <a:rPr lang="en-US" altLang="zh-CN" sz="16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5,2</a:t>
            </a:r>
            <a:r>
              <a:rPr lang="en-US" altLang="zh-CN" sz="1600">
                <a:solidFill>
                  <a:srgbClr val="FF0000"/>
                </a:solidFill>
                <a:latin typeface="Times New Roman" panose="02020603050405020304" pitchFamily="18" charset="0"/>
              </a:rPr>
              <a:t>= 0</a:t>
            </a:r>
          </a:p>
        </p:txBody>
      </p:sp>
    </p:spTree>
    <p:extLst>
      <p:ext uri="{BB962C8B-B14F-4D97-AF65-F5344CB8AC3E}">
        <p14:creationId xmlns:p14="http://schemas.microsoft.com/office/powerpoint/2010/main" val="112273154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>
                <a:latin typeface="+mn-ea"/>
              </a:rPr>
              <a:t>Labeling Algorithm (Ford &amp; </a:t>
            </a:r>
            <a:r>
              <a:rPr lang="en-US" altLang="zh-CN" dirty="0" err="1">
                <a:latin typeface="+mn-ea"/>
              </a:rPr>
              <a:t>Fulkson</a:t>
            </a:r>
            <a:r>
              <a:rPr lang="en-US" altLang="zh-CN" dirty="0">
                <a:latin typeface="+mn-ea"/>
              </a:rPr>
              <a:t>)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47</a:t>
            </a:fld>
            <a:endParaRPr lang="zh-CN" altLang="en-US" dirty="0"/>
          </a:p>
        </p:txBody>
      </p:sp>
      <p:sp>
        <p:nvSpPr>
          <p:cNvPr id="5" name="Oval 2" descr="蓝色砂纸"/>
          <p:cNvSpPr>
            <a:spLocks noChangeArrowheads="1"/>
          </p:cNvSpPr>
          <p:nvPr/>
        </p:nvSpPr>
        <p:spPr bwMode="auto">
          <a:xfrm>
            <a:off x="7924800" y="4191000"/>
            <a:ext cx="914400" cy="1447800"/>
          </a:xfrm>
          <a:prstGeom prst="ellipse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6" name="Oval 3" descr="粉色砂纸"/>
          <p:cNvSpPr>
            <a:spLocks noChangeArrowheads="1"/>
          </p:cNvSpPr>
          <p:nvPr/>
        </p:nvSpPr>
        <p:spPr bwMode="auto">
          <a:xfrm>
            <a:off x="4648200" y="3276600"/>
            <a:ext cx="1371600" cy="3200400"/>
          </a:xfrm>
          <a:prstGeom prst="ellips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7" name="Oval 4"/>
          <p:cNvSpPr>
            <a:spLocks noChangeArrowheads="1"/>
          </p:cNvSpPr>
          <p:nvPr/>
        </p:nvSpPr>
        <p:spPr bwMode="auto">
          <a:xfrm rot="42943">
            <a:off x="6172200" y="3276600"/>
            <a:ext cx="1371600" cy="3200400"/>
          </a:xfrm>
          <a:prstGeom prst="ellipse">
            <a:avLst/>
          </a:prstGeom>
          <a:solidFill>
            <a:srgbClr val="99CC0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8" name="Oval 6"/>
          <p:cNvSpPr>
            <a:spLocks noChangeArrowheads="1"/>
          </p:cNvSpPr>
          <p:nvPr/>
        </p:nvSpPr>
        <p:spPr bwMode="auto">
          <a:xfrm>
            <a:off x="3505200" y="4570413"/>
            <a:ext cx="644525" cy="660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9" name="Oval 7"/>
          <p:cNvSpPr>
            <a:spLocks noChangeArrowheads="1"/>
          </p:cNvSpPr>
          <p:nvPr/>
        </p:nvSpPr>
        <p:spPr bwMode="auto">
          <a:xfrm>
            <a:off x="5019675" y="3732213"/>
            <a:ext cx="644525" cy="660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10" name="Oval 8"/>
          <p:cNvSpPr>
            <a:spLocks noChangeArrowheads="1"/>
          </p:cNvSpPr>
          <p:nvPr/>
        </p:nvSpPr>
        <p:spPr bwMode="auto">
          <a:xfrm>
            <a:off x="6534150" y="3732213"/>
            <a:ext cx="644525" cy="660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11" name="Oval 9"/>
          <p:cNvSpPr>
            <a:spLocks noChangeArrowheads="1"/>
          </p:cNvSpPr>
          <p:nvPr/>
        </p:nvSpPr>
        <p:spPr bwMode="auto">
          <a:xfrm>
            <a:off x="5019675" y="5408613"/>
            <a:ext cx="644525" cy="660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12" name="Oval 10"/>
          <p:cNvSpPr>
            <a:spLocks noChangeArrowheads="1"/>
          </p:cNvSpPr>
          <p:nvPr/>
        </p:nvSpPr>
        <p:spPr bwMode="auto">
          <a:xfrm>
            <a:off x="6534150" y="5408613"/>
            <a:ext cx="644525" cy="660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13" name="Oval 11"/>
          <p:cNvSpPr>
            <a:spLocks noChangeArrowheads="1"/>
          </p:cNvSpPr>
          <p:nvPr/>
        </p:nvSpPr>
        <p:spPr bwMode="auto">
          <a:xfrm>
            <a:off x="8048625" y="4570413"/>
            <a:ext cx="644525" cy="660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6669088" y="3767138"/>
            <a:ext cx="6365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400">
                <a:latin typeface="Times New Roman" panose="02020603050405020304" pitchFamily="18" charset="0"/>
              </a:rPr>
              <a:t>5</a:t>
            </a:r>
          </a:p>
        </p:txBody>
      </p:sp>
      <p:sp>
        <p:nvSpPr>
          <p:cNvPr id="15" name="Text Box 13"/>
          <p:cNvSpPr txBox="1">
            <a:spLocks noChangeArrowheads="1"/>
          </p:cNvSpPr>
          <p:nvPr/>
        </p:nvSpPr>
        <p:spPr bwMode="auto">
          <a:xfrm>
            <a:off x="5181600" y="3797300"/>
            <a:ext cx="63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400"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16" name="Text Box 14"/>
          <p:cNvSpPr txBox="1">
            <a:spLocks noChangeArrowheads="1"/>
          </p:cNvSpPr>
          <p:nvPr/>
        </p:nvSpPr>
        <p:spPr bwMode="auto">
          <a:xfrm>
            <a:off x="6691313" y="5484813"/>
            <a:ext cx="6365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400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17" name="Text Box 15"/>
          <p:cNvSpPr txBox="1">
            <a:spLocks noChangeArrowheads="1"/>
          </p:cNvSpPr>
          <p:nvPr/>
        </p:nvSpPr>
        <p:spPr bwMode="auto">
          <a:xfrm>
            <a:off x="5153025" y="5461000"/>
            <a:ext cx="63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400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18" name="Text Box 16"/>
          <p:cNvSpPr txBox="1">
            <a:spLocks noChangeArrowheads="1"/>
          </p:cNvSpPr>
          <p:nvPr/>
        </p:nvSpPr>
        <p:spPr bwMode="auto">
          <a:xfrm>
            <a:off x="3663950" y="4652963"/>
            <a:ext cx="6365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400"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19" name="Line 17"/>
          <p:cNvSpPr>
            <a:spLocks noChangeShapeType="1"/>
          </p:cNvSpPr>
          <p:nvPr/>
        </p:nvSpPr>
        <p:spPr bwMode="auto">
          <a:xfrm flipV="1">
            <a:off x="4106863" y="4221163"/>
            <a:ext cx="938212" cy="523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0" name="Line 18"/>
          <p:cNvSpPr>
            <a:spLocks noChangeShapeType="1"/>
          </p:cNvSpPr>
          <p:nvPr/>
        </p:nvSpPr>
        <p:spPr bwMode="auto">
          <a:xfrm>
            <a:off x="4073525" y="5111750"/>
            <a:ext cx="971550" cy="488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1" name="Line 19"/>
          <p:cNvSpPr>
            <a:spLocks noChangeShapeType="1"/>
          </p:cNvSpPr>
          <p:nvPr/>
        </p:nvSpPr>
        <p:spPr bwMode="auto">
          <a:xfrm>
            <a:off x="5640388" y="4029075"/>
            <a:ext cx="9032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2" name="Line 20"/>
          <p:cNvSpPr>
            <a:spLocks noChangeShapeType="1"/>
          </p:cNvSpPr>
          <p:nvPr/>
        </p:nvSpPr>
        <p:spPr bwMode="auto">
          <a:xfrm>
            <a:off x="5640388" y="5722938"/>
            <a:ext cx="8874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3" name="Line 21"/>
          <p:cNvSpPr>
            <a:spLocks noChangeShapeType="1"/>
          </p:cNvSpPr>
          <p:nvPr/>
        </p:nvSpPr>
        <p:spPr bwMode="auto">
          <a:xfrm flipV="1">
            <a:off x="5556250" y="4360863"/>
            <a:ext cx="1106488" cy="11350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4" name="Line 22"/>
          <p:cNvSpPr>
            <a:spLocks noChangeShapeType="1"/>
          </p:cNvSpPr>
          <p:nvPr/>
        </p:nvSpPr>
        <p:spPr bwMode="auto">
          <a:xfrm>
            <a:off x="7158038" y="4168775"/>
            <a:ext cx="936625" cy="55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5" name="Line 23"/>
          <p:cNvSpPr>
            <a:spLocks noChangeShapeType="1"/>
          </p:cNvSpPr>
          <p:nvPr/>
        </p:nvSpPr>
        <p:spPr bwMode="auto">
          <a:xfrm flipV="1">
            <a:off x="7158038" y="5094288"/>
            <a:ext cx="954087" cy="6286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6" name="Line 24"/>
          <p:cNvSpPr>
            <a:spLocks noChangeShapeType="1"/>
          </p:cNvSpPr>
          <p:nvPr/>
        </p:nvSpPr>
        <p:spPr bwMode="auto">
          <a:xfrm flipV="1">
            <a:off x="5334000" y="4395788"/>
            <a:ext cx="0" cy="1012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7" name="Text Box 25"/>
          <p:cNvSpPr txBox="1">
            <a:spLocks noChangeArrowheads="1"/>
          </p:cNvSpPr>
          <p:nvPr/>
        </p:nvSpPr>
        <p:spPr bwMode="auto">
          <a:xfrm>
            <a:off x="5049838" y="4757738"/>
            <a:ext cx="63658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28" name="Text Box 26"/>
          <p:cNvSpPr txBox="1">
            <a:spLocks noChangeArrowheads="1"/>
          </p:cNvSpPr>
          <p:nvPr/>
        </p:nvSpPr>
        <p:spPr bwMode="auto">
          <a:xfrm>
            <a:off x="5776913" y="4570413"/>
            <a:ext cx="63658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29" name="Text Box 27"/>
          <p:cNvSpPr txBox="1">
            <a:spLocks noChangeArrowheads="1"/>
          </p:cNvSpPr>
          <p:nvPr/>
        </p:nvSpPr>
        <p:spPr bwMode="auto">
          <a:xfrm>
            <a:off x="5943600" y="5410200"/>
            <a:ext cx="636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30" name="Text Box 28"/>
          <p:cNvSpPr txBox="1">
            <a:spLocks noChangeArrowheads="1"/>
          </p:cNvSpPr>
          <p:nvPr/>
        </p:nvSpPr>
        <p:spPr bwMode="auto">
          <a:xfrm>
            <a:off x="7391400" y="5105400"/>
            <a:ext cx="636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31" name="Text Box 29"/>
          <p:cNvSpPr txBox="1">
            <a:spLocks noChangeArrowheads="1"/>
          </p:cNvSpPr>
          <p:nvPr/>
        </p:nvSpPr>
        <p:spPr bwMode="auto">
          <a:xfrm>
            <a:off x="5943600" y="3962400"/>
            <a:ext cx="687388" cy="39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32" name="Text Box 30"/>
          <p:cNvSpPr txBox="1">
            <a:spLocks noChangeArrowheads="1"/>
          </p:cNvSpPr>
          <p:nvPr/>
        </p:nvSpPr>
        <p:spPr bwMode="auto">
          <a:xfrm>
            <a:off x="4343400" y="4419600"/>
            <a:ext cx="636588" cy="39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33" name="Text Box 31"/>
          <p:cNvSpPr txBox="1">
            <a:spLocks noChangeArrowheads="1"/>
          </p:cNvSpPr>
          <p:nvPr/>
        </p:nvSpPr>
        <p:spPr bwMode="auto">
          <a:xfrm>
            <a:off x="7418388" y="3994150"/>
            <a:ext cx="63658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34" name="Text Box 32"/>
          <p:cNvSpPr txBox="1">
            <a:spLocks noChangeArrowheads="1"/>
          </p:cNvSpPr>
          <p:nvPr/>
        </p:nvSpPr>
        <p:spPr bwMode="auto">
          <a:xfrm>
            <a:off x="4419600" y="5029200"/>
            <a:ext cx="636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5</a:t>
            </a:r>
          </a:p>
        </p:txBody>
      </p:sp>
      <p:sp>
        <p:nvSpPr>
          <p:cNvPr id="35" name="Text Box 33"/>
          <p:cNvSpPr txBox="1">
            <a:spLocks noChangeArrowheads="1"/>
          </p:cNvSpPr>
          <p:nvPr/>
        </p:nvSpPr>
        <p:spPr bwMode="auto">
          <a:xfrm>
            <a:off x="8153400" y="4648200"/>
            <a:ext cx="609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400">
                <a:latin typeface="Times New Roman" panose="02020603050405020304" pitchFamily="18" charset="0"/>
              </a:rPr>
              <a:t>6</a:t>
            </a:r>
          </a:p>
        </p:txBody>
      </p:sp>
      <p:sp>
        <p:nvSpPr>
          <p:cNvPr id="36" name="Text Box 34"/>
          <p:cNvSpPr txBox="1">
            <a:spLocks noChangeArrowheads="1"/>
          </p:cNvSpPr>
          <p:nvPr/>
        </p:nvSpPr>
        <p:spPr bwMode="auto">
          <a:xfrm>
            <a:off x="228600" y="1838325"/>
            <a:ext cx="3343275" cy="40941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ClrTx/>
              <a:buSzTx/>
              <a:buFontTx/>
              <a:buNone/>
              <a:defRPr/>
            </a:pPr>
            <a:r>
              <a:rPr lang="en-US" altLang="zh-CN" sz="2000" dirty="0">
                <a:latin typeface="Times New Roman" panose="02020603050405020304" pitchFamily="18" charset="0"/>
              </a:rPr>
              <a:t>Step 3: Continue as in step 2, forming </a:t>
            </a:r>
            <a:r>
              <a:rPr lang="en-US" altLang="zh-CN" sz="2000" i="1" dirty="0">
                <a:latin typeface="Times New Roman" panose="02020603050405020304" pitchFamily="18" charset="0"/>
              </a:rPr>
              <a:t>N</a:t>
            </a:r>
            <a:r>
              <a:rPr lang="en-US" altLang="zh-CN" sz="2000" baseline="-25000" dirty="0">
                <a:latin typeface="Times New Roman" panose="02020603050405020304" pitchFamily="18" charset="0"/>
              </a:rPr>
              <a:t>3</a:t>
            </a:r>
            <a:r>
              <a:rPr lang="en-US" altLang="zh-CN" sz="2000" dirty="0">
                <a:latin typeface="Times New Roman" panose="02020603050405020304" pitchFamily="18" charset="0"/>
              </a:rPr>
              <a:t>, </a:t>
            </a:r>
            <a:r>
              <a:rPr lang="en-US" altLang="zh-CN" sz="2000" i="1" dirty="0">
                <a:latin typeface="Times New Roman" panose="02020603050405020304" pitchFamily="18" charset="0"/>
              </a:rPr>
              <a:t>N</a:t>
            </a:r>
            <a:r>
              <a:rPr lang="en-US" altLang="zh-CN" sz="2000" baseline="-25000" dirty="0">
                <a:latin typeface="Times New Roman" panose="02020603050405020304" pitchFamily="18" charset="0"/>
              </a:rPr>
              <a:t>4</a:t>
            </a:r>
            <a:r>
              <a:rPr lang="en-US" altLang="zh-CN" sz="2000" dirty="0">
                <a:latin typeface="Times New Roman" panose="02020603050405020304" pitchFamily="18" charset="0"/>
              </a:rPr>
              <a:t>, </a:t>
            </a:r>
            <a:r>
              <a:rPr lang="en-US" altLang="zh-CN" sz="2000" i="1" dirty="0">
                <a:latin typeface="Times New Roman" panose="02020603050405020304" pitchFamily="18" charset="0"/>
              </a:rPr>
              <a:t>N</a:t>
            </a:r>
            <a:r>
              <a:rPr lang="en-US" altLang="zh-CN" sz="2000" baseline="-25000" dirty="0">
                <a:latin typeface="Times New Roman" panose="02020603050405020304" pitchFamily="18" charset="0"/>
              </a:rPr>
              <a:t>5</a:t>
            </a:r>
            <a:r>
              <a:rPr lang="en-US" altLang="zh-CN" sz="2000" dirty="0">
                <a:latin typeface="Times New Roman" panose="02020603050405020304" pitchFamily="18" charset="0"/>
              </a:rPr>
              <a:t>, ..., until:  </a:t>
            </a:r>
          </a:p>
          <a:p>
            <a:pPr marL="514350" indent="-514350" eaLnBrk="1" hangingPunct="1">
              <a:buClrTx/>
              <a:buSzTx/>
              <a:buFont typeface="+mj-lt"/>
              <a:buAutoNum type="romanLcPeriod"/>
              <a:defRPr/>
            </a:pPr>
            <a:r>
              <a:rPr lang="en-US" altLang="zh-CN" sz="2000" dirty="0">
                <a:latin typeface="Times New Roman" panose="02020603050405020304" pitchFamily="18" charset="0"/>
              </a:rPr>
              <a:t>the sink has been</a:t>
            </a:r>
            <a:r>
              <a:rPr lang="zh-CN" altLang="en-US" sz="2000" dirty="0">
                <a:latin typeface="Times New Roman" panose="02020603050405020304" pitchFamily="18" charset="0"/>
              </a:rPr>
              <a:t> </a:t>
            </a:r>
            <a:r>
              <a:rPr lang="en-US" altLang="zh-CN" sz="2000" dirty="0">
                <a:latin typeface="Times New Roman" panose="02020603050405020304" pitchFamily="18" charset="0"/>
              </a:rPr>
              <a:t>labeled,</a:t>
            </a:r>
            <a:r>
              <a:rPr lang="zh-CN" altLang="en-US" sz="2000" dirty="0">
                <a:latin typeface="Times New Roman" panose="02020603050405020304" pitchFamily="18" charset="0"/>
              </a:rPr>
              <a:t> </a:t>
            </a:r>
            <a:r>
              <a:rPr lang="en-US" altLang="zh-CN" sz="2000" dirty="0">
                <a:latin typeface="Times New Roman" panose="02020603050405020304" pitchFamily="18" charset="0"/>
              </a:rPr>
              <a:t>(</a:t>
            </a:r>
            <a:r>
              <a:rPr lang="en-US" altLang="zh-CN" sz="2000" dirty="0" err="1">
                <a:latin typeface="Times New Roman" panose="02020603050405020304" pitchFamily="18" charset="0"/>
              </a:rPr>
              <a:t>goto</a:t>
            </a:r>
            <a:r>
              <a:rPr lang="zh-CN" altLang="en-US" sz="2000" dirty="0">
                <a:latin typeface="Times New Roman" panose="02020603050405020304" pitchFamily="18" charset="0"/>
              </a:rPr>
              <a:t> </a:t>
            </a:r>
            <a:r>
              <a:rPr lang="en-US" altLang="zh-CN" sz="2000" dirty="0">
                <a:latin typeface="Times New Roman" panose="02020603050405020304" pitchFamily="18" charset="0"/>
              </a:rPr>
              <a:t>step 4)</a:t>
            </a:r>
          </a:p>
          <a:p>
            <a:pPr marL="514350" indent="-514350" eaLnBrk="1" hangingPunct="1">
              <a:buClrTx/>
              <a:buSzTx/>
              <a:buFont typeface="+mj-lt"/>
              <a:buAutoNum type="romanLcPeriod"/>
              <a:defRPr/>
            </a:pPr>
            <a:r>
              <a:rPr lang="en-US" altLang="zh-CN" sz="2000" dirty="0">
                <a:latin typeface="Times New Roman" panose="02020603050405020304" pitchFamily="18" charset="0"/>
              </a:rPr>
              <a:t>the sink has not been labeled, and no other nodes can be labeled</a:t>
            </a:r>
            <a:r>
              <a:rPr lang="zh-CN" altLang="en-US" sz="2000" dirty="0">
                <a:latin typeface="Times New Roman" panose="02020603050405020304" pitchFamily="18" charset="0"/>
              </a:rPr>
              <a:t> </a:t>
            </a:r>
            <a:r>
              <a:rPr lang="en-US" altLang="zh-CN" sz="2000" dirty="0">
                <a:latin typeface="Times New Roman" panose="02020603050405020304" pitchFamily="18" charset="0"/>
              </a:rPr>
              <a:t>according to the rules (algorithm ends, and </a:t>
            </a:r>
            <a:r>
              <a:rPr lang="en-US" altLang="zh-CN" sz="2000" dirty="0">
                <a:solidFill>
                  <a:srgbClr val="009900"/>
                </a:solidFill>
                <a:latin typeface="Times New Roman" panose="02020603050405020304" pitchFamily="18" charset="0"/>
              </a:rPr>
              <a:t>the total flow is the maximum flow</a:t>
            </a:r>
            <a:r>
              <a:rPr lang="en-US" altLang="zh-CN" sz="2000" dirty="0">
                <a:latin typeface="Times New Roman" panose="02020603050405020304" pitchFamily="18" charset="0"/>
              </a:rPr>
              <a:t>)</a:t>
            </a:r>
          </a:p>
          <a:p>
            <a:pPr eaLnBrk="1" hangingPunct="1">
              <a:spcBef>
                <a:spcPct val="60000"/>
              </a:spcBef>
              <a:buClrTx/>
              <a:buSzTx/>
              <a:buFontTx/>
              <a:buNone/>
              <a:defRPr/>
            </a:pPr>
            <a:r>
              <a:rPr lang="en-US" altLang="zh-CN" sz="2000" dirty="0">
                <a:latin typeface="Times New Roman" panose="02020603050405020304" pitchFamily="18" charset="0"/>
              </a:rPr>
              <a:t>  </a:t>
            </a:r>
            <a:r>
              <a:rPr lang="en-US" altLang="zh-CN" sz="1800" b="1" dirty="0">
                <a:solidFill>
                  <a:schemeClr val="tx2"/>
                </a:solidFill>
                <a:latin typeface="Times New Roman" panose="02020603050405020304" pitchFamily="18" charset="0"/>
              </a:rPr>
              <a:t>(note: the source is not labeled)</a:t>
            </a:r>
          </a:p>
        </p:txBody>
      </p:sp>
      <p:sp>
        <p:nvSpPr>
          <p:cNvPr id="37" name="Text Box 35"/>
          <p:cNvSpPr txBox="1">
            <a:spLocks noChangeArrowheads="1"/>
          </p:cNvSpPr>
          <p:nvPr/>
        </p:nvSpPr>
        <p:spPr bwMode="auto">
          <a:xfrm>
            <a:off x="3962400" y="3886200"/>
            <a:ext cx="990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1600" i="1"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latin typeface="Times New Roman" panose="02020603050405020304" pitchFamily="18" charset="0"/>
              </a:rPr>
              <a:t>1,4</a:t>
            </a:r>
            <a:r>
              <a:rPr lang="en-US" altLang="zh-CN" sz="1600">
                <a:latin typeface="Times New Roman" panose="02020603050405020304" pitchFamily="18" charset="0"/>
              </a:rPr>
              <a:t>= 4 </a:t>
            </a:r>
            <a:r>
              <a:rPr lang="en-US" altLang="zh-CN" sz="16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4,1</a:t>
            </a:r>
            <a:r>
              <a:rPr lang="en-US" altLang="zh-CN" sz="1600">
                <a:solidFill>
                  <a:srgbClr val="FF0000"/>
                </a:solidFill>
                <a:latin typeface="Times New Roman" panose="02020603050405020304" pitchFamily="18" charset="0"/>
              </a:rPr>
              <a:t>= 0</a:t>
            </a:r>
          </a:p>
        </p:txBody>
      </p:sp>
      <p:sp>
        <p:nvSpPr>
          <p:cNvPr id="38" name="Text Box 36"/>
          <p:cNvSpPr txBox="1">
            <a:spLocks noChangeArrowheads="1"/>
          </p:cNvSpPr>
          <p:nvPr/>
        </p:nvSpPr>
        <p:spPr bwMode="auto">
          <a:xfrm>
            <a:off x="3810000" y="5257800"/>
            <a:ext cx="990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1600" i="1"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latin typeface="Times New Roman" panose="02020603050405020304" pitchFamily="18" charset="0"/>
              </a:rPr>
              <a:t>1,2</a:t>
            </a:r>
            <a:r>
              <a:rPr lang="en-US" altLang="zh-CN" sz="1600">
                <a:latin typeface="Times New Roman" panose="02020603050405020304" pitchFamily="18" charset="0"/>
              </a:rPr>
              <a:t>= 5 </a:t>
            </a:r>
            <a:r>
              <a:rPr lang="en-US" altLang="zh-CN" sz="16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2,1</a:t>
            </a:r>
            <a:r>
              <a:rPr lang="en-US" altLang="zh-CN" sz="1600">
                <a:solidFill>
                  <a:srgbClr val="FF0000"/>
                </a:solidFill>
                <a:latin typeface="Times New Roman" panose="02020603050405020304" pitchFamily="18" charset="0"/>
              </a:rPr>
              <a:t>= 0</a:t>
            </a:r>
          </a:p>
        </p:txBody>
      </p:sp>
      <p:sp>
        <p:nvSpPr>
          <p:cNvPr id="39" name="Text Box 37"/>
          <p:cNvSpPr txBox="1">
            <a:spLocks noChangeArrowheads="1"/>
          </p:cNvSpPr>
          <p:nvPr/>
        </p:nvSpPr>
        <p:spPr bwMode="auto">
          <a:xfrm>
            <a:off x="4648200" y="3429000"/>
            <a:ext cx="914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 b="1">
                <a:solidFill>
                  <a:srgbClr val="3366CC"/>
                </a:solidFill>
                <a:latin typeface="Times New Roman" panose="02020603050405020304" pitchFamily="18" charset="0"/>
              </a:rPr>
              <a:t>[4,1]</a:t>
            </a:r>
          </a:p>
        </p:txBody>
      </p:sp>
      <p:sp>
        <p:nvSpPr>
          <p:cNvPr id="40" name="Text Box 38"/>
          <p:cNvSpPr txBox="1">
            <a:spLocks noChangeArrowheads="1"/>
          </p:cNvSpPr>
          <p:nvPr/>
        </p:nvSpPr>
        <p:spPr bwMode="auto">
          <a:xfrm>
            <a:off x="4572000" y="5943600"/>
            <a:ext cx="914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 b="1">
                <a:solidFill>
                  <a:srgbClr val="3366CC"/>
                </a:solidFill>
                <a:latin typeface="Times New Roman" panose="02020603050405020304" pitchFamily="18" charset="0"/>
              </a:rPr>
              <a:t>[5,1]</a:t>
            </a:r>
          </a:p>
        </p:txBody>
      </p:sp>
      <p:sp>
        <p:nvSpPr>
          <p:cNvPr id="41" name="Oval 39"/>
          <p:cNvSpPr>
            <a:spLocks noChangeArrowheads="1"/>
          </p:cNvSpPr>
          <p:nvPr/>
        </p:nvSpPr>
        <p:spPr bwMode="auto">
          <a:xfrm>
            <a:off x="4891088" y="5300663"/>
            <a:ext cx="914400" cy="914400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42" name="Text Box 40"/>
          <p:cNvSpPr txBox="1">
            <a:spLocks noChangeArrowheads="1"/>
          </p:cNvSpPr>
          <p:nvPr/>
        </p:nvSpPr>
        <p:spPr bwMode="auto">
          <a:xfrm>
            <a:off x="5410200" y="609600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pitchFamily="18" charset="0"/>
              </a:rPr>
              <a:t>j</a:t>
            </a:r>
          </a:p>
        </p:txBody>
      </p:sp>
      <p:sp>
        <p:nvSpPr>
          <p:cNvPr id="43" name="Text Box 41"/>
          <p:cNvSpPr txBox="1">
            <a:spLocks noChangeArrowheads="1"/>
          </p:cNvSpPr>
          <p:nvPr/>
        </p:nvSpPr>
        <p:spPr bwMode="auto">
          <a:xfrm>
            <a:off x="6858000" y="3429000"/>
            <a:ext cx="914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 b="1">
                <a:solidFill>
                  <a:srgbClr val="339933"/>
                </a:solidFill>
                <a:latin typeface="Times New Roman" panose="02020603050405020304" pitchFamily="18" charset="0"/>
              </a:rPr>
              <a:t>[2,2]</a:t>
            </a:r>
          </a:p>
        </p:txBody>
      </p:sp>
      <p:sp>
        <p:nvSpPr>
          <p:cNvPr id="44" name="Text Box 42"/>
          <p:cNvSpPr txBox="1">
            <a:spLocks noChangeArrowheads="1"/>
          </p:cNvSpPr>
          <p:nvPr/>
        </p:nvSpPr>
        <p:spPr bwMode="auto">
          <a:xfrm>
            <a:off x="7010400" y="5791200"/>
            <a:ext cx="914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 b="1">
                <a:solidFill>
                  <a:srgbClr val="339933"/>
                </a:solidFill>
                <a:latin typeface="Times New Roman" panose="02020603050405020304" pitchFamily="18" charset="0"/>
              </a:rPr>
              <a:t>[3,2]</a:t>
            </a:r>
          </a:p>
        </p:txBody>
      </p:sp>
      <p:sp>
        <p:nvSpPr>
          <p:cNvPr id="45" name="Oval 43"/>
          <p:cNvSpPr>
            <a:spLocks noChangeArrowheads="1"/>
          </p:cNvSpPr>
          <p:nvPr/>
        </p:nvSpPr>
        <p:spPr bwMode="auto">
          <a:xfrm>
            <a:off x="4872038" y="3595688"/>
            <a:ext cx="914400" cy="914400"/>
          </a:xfrm>
          <a:prstGeom prst="ellipse">
            <a:avLst/>
          </a:prstGeom>
          <a:noFill/>
          <a:ln w="38100">
            <a:solidFill>
              <a:srgbClr val="339933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46" name="Text Box 44"/>
          <p:cNvSpPr txBox="1">
            <a:spLocks noChangeArrowheads="1"/>
          </p:cNvSpPr>
          <p:nvPr/>
        </p:nvSpPr>
        <p:spPr bwMode="auto">
          <a:xfrm>
            <a:off x="5791200" y="3429000"/>
            <a:ext cx="990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1600" i="1"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latin typeface="Times New Roman" panose="02020603050405020304" pitchFamily="18" charset="0"/>
              </a:rPr>
              <a:t>4,5</a:t>
            </a:r>
            <a:r>
              <a:rPr lang="en-US" altLang="zh-CN" sz="1600">
                <a:latin typeface="Times New Roman" panose="02020603050405020304" pitchFamily="18" charset="0"/>
              </a:rPr>
              <a:t>= 3 </a:t>
            </a:r>
            <a:r>
              <a:rPr lang="en-US" altLang="zh-CN" sz="16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5,4</a:t>
            </a:r>
            <a:r>
              <a:rPr lang="en-US" altLang="zh-CN" sz="1600">
                <a:solidFill>
                  <a:srgbClr val="FF0000"/>
                </a:solidFill>
                <a:latin typeface="Times New Roman" panose="02020603050405020304" pitchFamily="18" charset="0"/>
              </a:rPr>
              <a:t>= 0</a:t>
            </a:r>
          </a:p>
        </p:txBody>
      </p:sp>
      <p:sp>
        <p:nvSpPr>
          <p:cNvPr id="47" name="Text Box 45"/>
          <p:cNvSpPr txBox="1">
            <a:spLocks noChangeArrowheads="1"/>
          </p:cNvSpPr>
          <p:nvPr/>
        </p:nvSpPr>
        <p:spPr bwMode="auto">
          <a:xfrm>
            <a:off x="5791200" y="5638800"/>
            <a:ext cx="990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1600" i="1"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latin typeface="Times New Roman" panose="02020603050405020304" pitchFamily="18" charset="0"/>
              </a:rPr>
              <a:t>2,3</a:t>
            </a:r>
            <a:r>
              <a:rPr lang="en-US" altLang="zh-CN" sz="1600">
                <a:latin typeface="Times New Roman" panose="02020603050405020304" pitchFamily="18" charset="0"/>
              </a:rPr>
              <a:t>= 3 </a:t>
            </a:r>
            <a:r>
              <a:rPr lang="en-US" altLang="zh-CN" sz="16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3,2</a:t>
            </a:r>
            <a:r>
              <a:rPr lang="en-US" altLang="zh-CN" sz="1600">
                <a:solidFill>
                  <a:srgbClr val="FF0000"/>
                </a:solidFill>
                <a:latin typeface="Times New Roman" panose="02020603050405020304" pitchFamily="18" charset="0"/>
              </a:rPr>
              <a:t>= 0</a:t>
            </a:r>
          </a:p>
        </p:txBody>
      </p:sp>
      <p:sp>
        <p:nvSpPr>
          <p:cNvPr id="48" name="Text Box 46"/>
          <p:cNvSpPr txBox="1">
            <a:spLocks noChangeArrowheads="1"/>
          </p:cNvSpPr>
          <p:nvPr/>
        </p:nvSpPr>
        <p:spPr bwMode="auto">
          <a:xfrm>
            <a:off x="6096000" y="4648200"/>
            <a:ext cx="990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1600" i="1"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latin typeface="Times New Roman" panose="02020603050405020304" pitchFamily="18" charset="0"/>
              </a:rPr>
              <a:t>2,5</a:t>
            </a:r>
            <a:r>
              <a:rPr lang="en-US" altLang="zh-CN" sz="1600">
                <a:latin typeface="Times New Roman" panose="02020603050405020304" pitchFamily="18" charset="0"/>
              </a:rPr>
              <a:t>= 2 </a:t>
            </a:r>
            <a:r>
              <a:rPr lang="en-US" altLang="zh-CN" sz="16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5,2</a:t>
            </a:r>
            <a:r>
              <a:rPr lang="en-US" altLang="zh-CN" sz="1600">
                <a:solidFill>
                  <a:srgbClr val="FF0000"/>
                </a:solidFill>
                <a:latin typeface="Times New Roman" panose="02020603050405020304" pitchFamily="18" charset="0"/>
              </a:rPr>
              <a:t>= 0</a:t>
            </a:r>
          </a:p>
        </p:txBody>
      </p:sp>
      <p:sp>
        <p:nvSpPr>
          <p:cNvPr id="49" name="Text Box 47"/>
          <p:cNvSpPr txBox="1">
            <a:spLocks noChangeArrowheads="1"/>
          </p:cNvSpPr>
          <p:nvPr/>
        </p:nvSpPr>
        <p:spPr bwMode="auto">
          <a:xfrm>
            <a:off x="7620000" y="5257800"/>
            <a:ext cx="990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1600" i="1"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latin typeface="Times New Roman" panose="02020603050405020304" pitchFamily="18" charset="0"/>
              </a:rPr>
              <a:t>3,6</a:t>
            </a:r>
            <a:r>
              <a:rPr lang="en-US" altLang="zh-CN" sz="1600">
                <a:latin typeface="Times New Roman" panose="02020603050405020304" pitchFamily="18" charset="0"/>
              </a:rPr>
              <a:t>= 3 </a:t>
            </a:r>
            <a:r>
              <a:rPr lang="en-US" altLang="zh-CN" sz="16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6,3</a:t>
            </a:r>
            <a:r>
              <a:rPr lang="en-US" altLang="zh-CN" sz="1600">
                <a:solidFill>
                  <a:srgbClr val="FF0000"/>
                </a:solidFill>
                <a:latin typeface="Times New Roman" panose="02020603050405020304" pitchFamily="18" charset="0"/>
              </a:rPr>
              <a:t>= 0</a:t>
            </a:r>
          </a:p>
        </p:txBody>
      </p:sp>
      <p:sp>
        <p:nvSpPr>
          <p:cNvPr id="50" name="Text Box 48"/>
          <p:cNvSpPr txBox="1">
            <a:spLocks noChangeArrowheads="1"/>
          </p:cNvSpPr>
          <p:nvPr/>
        </p:nvSpPr>
        <p:spPr bwMode="auto">
          <a:xfrm>
            <a:off x="6629400" y="2209800"/>
            <a:ext cx="21336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 i="1">
                <a:latin typeface="Times New Roman" panose="02020603050405020304" pitchFamily="18" charset="0"/>
              </a:rPr>
              <a:t>N</a:t>
            </a:r>
            <a:r>
              <a:rPr lang="en-US" altLang="zh-CN" sz="2000" baseline="-25000">
                <a:latin typeface="Times New Roman" panose="02020603050405020304" pitchFamily="18" charset="0"/>
              </a:rPr>
              <a:t>3</a:t>
            </a:r>
            <a:r>
              <a:rPr lang="en-US" altLang="zh-CN" sz="2000">
                <a:latin typeface="Times New Roman" panose="02020603050405020304" pitchFamily="18" charset="0"/>
              </a:rPr>
              <a:t>, the sink has been labeled</a:t>
            </a:r>
            <a:endParaRPr lang="en-US" altLang="zh-CN" sz="2000" i="1">
              <a:latin typeface="Times New Roman" panose="02020603050405020304" pitchFamily="18" charset="0"/>
            </a:endParaRPr>
          </a:p>
        </p:txBody>
      </p:sp>
      <p:sp>
        <p:nvSpPr>
          <p:cNvPr id="51" name="Line 49"/>
          <p:cNvSpPr>
            <a:spLocks noChangeShapeType="1"/>
          </p:cNvSpPr>
          <p:nvPr/>
        </p:nvSpPr>
        <p:spPr bwMode="auto">
          <a:xfrm>
            <a:off x="7315200" y="2819400"/>
            <a:ext cx="838200" cy="1600200"/>
          </a:xfrm>
          <a:prstGeom prst="line">
            <a:avLst/>
          </a:prstGeom>
          <a:noFill/>
          <a:ln w="9525">
            <a:solidFill>
              <a:srgbClr val="FF6600"/>
            </a:solidFill>
            <a:prstDash val="lg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2" name="Text Box 50"/>
          <p:cNvSpPr txBox="1">
            <a:spLocks noChangeArrowheads="1"/>
          </p:cNvSpPr>
          <p:nvPr/>
        </p:nvSpPr>
        <p:spPr bwMode="auto">
          <a:xfrm>
            <a:off x="8305800" y="4267200"/>
            <a:ext cx="838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 b="1">
                <a:solidFill>
                  <a:srgbClr val="FF0000"/>
                </a:solidFill>
                <a:latin typeface="Times New Roman" panose="02020603050405020304" pitchFamily="18" charset="0"/>
              </a:rPr>
              <a:t>[3,3]</a:t>
            </a:r>
          </a:p>
        </p:txBody>
      </p:sp>
    </p:spTree>
    <p:extLst>
      <p:ext uri="{BB962C8B-B14F-4D97-AF65-F5344CB8AC3E}">
        <p14:creationId xmlns:p14="http://schemas.microsoft.com/office/powerpoint/2010/main" val="262536272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>
                <a:latin typeface="+mn-ea"/>
              </a:rPr>
              <a:t>Labeling Algorithm (Ford &amp; </a:t>
            </a:r>
            <a:r>
              <a:rPr lang="en-US" altLang="zh-CN" dirty="0" err="1">
                <a:latin typeface="+mn-ea"/>
              </a:rPr>
              <a:t>Fulkson</a:t>
            </a:r>
            <a:r>
              <a:rPr lang="en-US" altLang="zh-CN" dirty="0">
                <a:latin typeface="+mn-ea"/>
              </a:rPr>
              <a:t>)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48</a:t>
            </a:fld>
            <a:endParaRPr lang="zh-CN" altLang="en-US" dirty="0"/>
          </a:p>
        </p:txBody>
      </p:sp>
      <p:sp>
        <p:nvSpPr>
          <p:cNvPr id="5" name="Oval 3" descr="蓝色砂纸"/>
          <p:cNvSpPr>
            <a:spLocks noChangeArrowheads="1"/>
          </p:cNvSpPr>
          <p:nvPr/>
        </p:nvSpPr>
        <p:spPr bwMode="auto">
          <a:xfrm>
            <a:off x="7924800" y="4191000"/>
            <a:ext cx="914400" cy="1447800"/>
          </a:xfrm>
          <a:prstGeom prst="ellipse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6" name="Oval 4" descr="粉色砂纸"/>
          <p:cNvSpPr>
            <a:spLocks noChangeArrowheads="1"/>
          </p:cNvSpPr>
          <p:nvPr/>
        </p:nvSpPr>
        <p:spPr bwMode="auto">
          <a:xfrm>
            <a:off x="4648200" y="3276600"/>
            <a:ext cx="1371600" cy="3200400"/>
          </a:xfrm>
          <a:prstGeom prst="ellips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7" name="Oval 5"/>
          <p:cNvSpPr>
            <a:spLocks noChangeArrowheads="1"/>
          </p:cNvSpPr>
          <p:nvPr/>
        </p:nvSpPr>
        <p:spPr bwMode="auto">
          <a:xfrm rot="42943">
            <a:off x="6172200" y="3276600"/>
            <a:ext cx="1371600" cy="3200400"/>
          </a:xfrm>
          <a:prstGeom prst="ellipse">
            <a:avLst/>
          </a:prstGeom>
          <a:solidFill>
            <a:srgbClr val="99CC0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8" name="Oval 7"/>
          <p:cNvSpPr>
            <a:spLocks noChangeArrowheads="1"/>
          </p:cNvSpPr>
          <p:nvPr/>
        </p:nvSpPr>
        <p:spPr bwMode="auto">
          <a:xfrm>
            <a:off x="3505200" y="4570413"/>
            <a:ext cx="644525" cy="660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9" name="Oval 8"/>
          <p:cNvSpPr>
            <a:spLocks noChangeArrowheads="1"/>
          </p:cNvSpPr>
          <p:nvPr/>
        </p:nvSpPr>
        <p:spPr bwMode="auto">
          <a:xfrm>
            <a:off x="5019675" y="3732213"/>
            <a:ext cx="644525" cy="660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10" name="Oval 9"/>
          <p:cNvSpPr>
            <a:spLocks noChangeArrowheads="1"/>
          </p:cNvSpPr>
          <p:nvPr/>
        </p:nvSpPr>
        <p:spPr bwMode="auto">
          <a:xfrm>
            <a:off x="6534150" y="3732213"/>
            <a:ext cx="644525" cy="660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11" name="Oval 10"/>
          <p:cNvSpPr>
            <a:spLocks noChangeArrowheads="1"/>
          </p:cNvSpPr>
          <p:nvPr/>
        </p:nvSpPr>
        <p:spPr bwMode="auto">
          <a:xfrm>
            <a:off x="5019675" y="5408613"/>
            <a:ext cx="644525" cy="660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12" name="Oval 11"/>
          <p:cNvSpPr>
            <a:spLocks noChangeArrowheads="1"/>
          </p:cNvSpPr>
          <p:nvPr/>
        </p:nvSpPr>
        <p:spPr bwMode="auto">
          <a:xfrm>
            <a:off x="6534150" y="5408613"/>
            <a:ext cx="644525" cy="660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13" name="Oval 12"/>
          <p:cNvSpPr>
            <a:spLocks noChangeArrowheads="1"/>
          </p:cNvSpPr>
          <p:nvPr/>
        </p:nvSpPr>
        <p:spPr bwMode="auto">
          <a:xfrm>
            <a:off x="8048625" y="4570413"/>
            <a:ext cx="644525" cy="660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6669088" y="3767138"/>
            <a:ext cx="6365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400">
                <a:latin typeface="Times New Roman" panose="02020603050405020304" pitchFamily="18" charset="0"/>
              </a:rPr>
              <a:t>5</a:t>
            </a:r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5181600" y="3797300"/>
            <a:ext cx="63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400"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16" name="Text Box 15"/>
          <p:cNvSpPr txBox="1">
            <a:spLocks noChangeArrowheads="1"/>
          </p:cNvSpPr>
          <p:nvPr/>
        </p:nvSpPr>
        <p:spPr bwMode="auto">
          <a:xfrm>
            <a:off x="6691313" y="5484813"/>
            <a:ext cx="6365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400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17" name="Text Box 16"/>
          <p:cNvSpPr txBox="1">
            <a:spLocks noChangeArrowheads="1"/>
          </p:cNvSpPr>
          <p:nvPr/>
        </p:nvSpPr>
        <p:spPr bwMode="auto">
          <a:xfrm>
            <a:off x="5153025" y="5461000"/>
            <a:ext cx="63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400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18" name="Text Box 17"/>
          <p:cNvSpPr txBox="1">
            <a:spLocks noChangeArrowheads="1"/>
          </p:cNvSpPr>
          <p:nvPr/>
        </p:nvSpPr>
        <p:spPr bwMode="auto">
          <a:xfrm>
            <a:off x="3663950" y="4652963"/>
            <a:ext cx="6365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400"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19" name="Line 18"/>
          <p:cNvSpPr>
            <a:spLocks noChangeShapeType="1"/>
          </p:cNvSpPr>
          <p:nvPr/>
        </p:nvSpPr>
        <p:spPr bwMode="auto">
          <a:xfrm flipV="1">
            <a:off x="4106863" y="4221163"/>
            <a:ext cx="938212" cy="523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0" name="Line 19"/>
          <p:cNvSpPr>
            <a:spLocks noChangeShapeType="1"/>
          </p:cNvSpPr>
          <p:nvPr/>
        </p:nvSpPr>
        <p:spPr bwMode="auto">
          <a:xfrm>
            <a:off x="4073525" y="5111750"/>
            <a:ext cx="971550" cy="48895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1" name="Line 20"/>
          <p:cNvSpPr>
            <a:spLocks noChangeShapeType="1"/>
          </p:cNvSpPr>
          <p:nvPr/>
        </p:nvSpPr>
        <p:spPr bwMode="auto">
          <a:xfrm>
            <a:off x="5640388" y="4029075"/>
            <a:ext cx="9032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2" name="Line 21"/>
          <p:cNvSpPr>
            <a:spLocks noChangeShapeType="1"/>
          </p:cNvSpPr>
          <p:nvPr/>
        </p:nvSpPr>
        <p:spPr bwMode="auto">
          <a:xfrm>
            <a:off x="5640388" y="5722938"/>
            <a:ext cx="887412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3" name="Line 22"/>
          <p:cNvSpPr>
            <a:spLocks noChangeShapeType="1"/>
          </p:cNvSpPr>
          <p:nvPr/>
        </p:nvSpPr>
        <p:spPr bwMode="auto">
          <a:xfrm flipV="1">
            <a:off x="5556250" y="4360863"/>
            <a:ext cx="1149350" cy="11350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4" name="Line 23"/>
          <p:cNvSpPr>
            <a:spLocks noChangeShapeType="1"/>
          </p:cNvSpPr>
          <p:nvPr/>
        </p:nvSpPr>
        <p:spPr bwMode="auto">
          <a:xfrm>
            <a:off x="7158038" y="4168775"/>
            <a:ext cx="936625" cy="55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5" name="Line 24"/>
          <p:cNvSpPr>
            <a:spLocks noChangeShapeType="1"/>
          </p:cNvSpPr>
          <p:nvPr/>
        </p:nvSpPr>
        <p:spPr bwMode="auto">
          <a:xfrm flipV="1">
            <a:off x="7158038" y="5094288"/>
            <a:ext cx="954087" cy="62865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6" name="Line 25"/>
          <p:cNvSpPr>
            <a:spLocks noChangeShapeType="1"/>
          </p:cNvSpPr>
          <p:nvPr/>
        </p:nvSpPr>
        <p:spPr bwMode="auto">
          <a:xfrm flipV="1">
            <a:off x="5334000" y="4395788"/>
            <a:ext cx="0" cy="1012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7" name="Text Box 26"/>
          <p:cNvSpPr txBox="1">
            <a:spLocks noChangeArrowheads="1"/>
          </p:cNvSpPr>
          <p:nvPr/>
        </p:nvSpPr>
        <p:spPr bwMode="auto">
          <a:xfrm>
            <a:off x="5049838" y="4757738"/>
            <a:ext cx="63658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28" name="Text Box 27"/>
          <p:cNvSpPr txBox="1">
            <a:spLocks noChangeArrowheads="1"/>
          </p:cNvSpPr>
          <p:nvPr/>
        </p:nvSpPr>
        <p:spPr bwMode="auto">
          <a:xfrm>
            <a:off x="5776913" y="4570413"/>
            <a:ext cx="63658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29" name="Text Box 28"/>
          <p:cNvSpPr txBox="1">
            <a:spLocks noChangeArrowheads="1"/>
          </p:cNvSpPr>
          <p:nvPr/>
        </p:nvSpPr>
        <p:spPr bwMode="auto">
          <a:xfrm>
            <a:off x="5943600" y="5410200"/>
            <a:ext cx="636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30" name="Text Box 29"/>
          <p:cNvSpPr txBox="1">
            <a:spLocks noChangeArrowheads="1"/>
          </p:cNvSpPr>
          <p:nvPr/>
        </p:nvSpPr>
        <p:spPr bwMode="auto">
          <a:xfrm>
            <a:off x="7391400" y="5105400"/>
            <a:ext cx="636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31" name="Text Box 30"/>
          <p:cNvSpPr txBox="1">
            <a:spLocks noChangeArrowheads="1"/>
          </p:cNvSpPr>
          <p:nvPr/>
        </p:nvSpPr>
        <p:spPr bwMode="auto">
          <a:xfrm>
            <a:off x="5943600" y="3962400"/>
            <a:ext cx="687388" cy="39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32" name="Text Box 31"/>
          <p:cNvSpPr txBox="1">
            <a:spLocks noChangeArrowheads="1"/>
          </p:cNvSpPr>
          <p:nvPr/>
        </p:nvSpPr>
        <p:spPr bwMode="auto">
          <a:xfrm>
            <a:off x="4343400" y="4419600"/>
            <a:ext cx="636588" cy="39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33" name="Text Box 32"/>
          <p:cNvSpPr txBox="1">
            <a:spLocks noChangeArrowheads="1"/>
          </p:cNvSpPr>
          <p:nvPr/>
        </p:nvSpPr>
        <p:spPr bwMode="auto">
          <a:xfrm>
            <a:off x="7418388" y="3994150"/>
            <a:ext cx="63658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34" name="Text Box 33"/>
          <p:cNvSpPr txBox="1">
            <a:spLocks noChangeArrowheads="1"/>
          </p:cNvSpPr>
          <p:nvPr/>
        </p:nvSpPr>
        <p:spPr bwMode="auto">
          <a:xfrm>
            <a:off x="4419600" y="5029200"/>
            <a:ext cx="636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5</a:t>
            </a:r>
          </a:p>
        </p:txBody>
      </p:sp>
      <p:sp>
        <p:nvSpPr>
          <p:cNvPr id="35" name="Text Box 34"/>
          <p:cNvSpPr txBox="1">
            <a:spLocks noChangeArrowheads="1"/>
          </p:cNvSpPr>
          <p:nvPr/>
        </p:nvSpPr>
        <p:spPr bwMode="auto">
          <a:xfrm>
            <a:off x="8153400" y="4648200"/>
            <a:ext cx="609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400">
                <a:latin typeface="Times New Roman" panose="02020603050405020304" pitchFamily="18" charset="0"/>
              </a:rPr>
              <a:t>6</a:t>
            </a:r>
          </a:p>
        </p:txBody>
      </p:sp>
      <p:sp>
        <p:nvSpPr>
          <p:cNvPr id="36" name="Text Box 35"/>
          <p:cNvSpPr txBox="1">
            <a:spLocks noChangeArrowheads="1"/>
          </p:cNvSpPr>
          <p:nvPr/>
        </p:nvSpPr>
        <p:spPr bwMode="auto">
          <a:xfrm>
            <a:off x="3810000" y="5257800"/>
            <a:ext cx="990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1600" i="1"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latin typeface="Times New Roman" panose="02020603050405020304" pitchFamily="18" charset="0"/>
              </a:rPr>
              <a:t>1,2</a:t>
            </a:r>
            <a:r>
              <a:rPr lang="en-US" altLang="zh-CN" sz="1600">
                <a:latin typeface="Times New Roman" panose="02020603050405020304" pitchFamily="18" charset="0"/>
              </a:rPr>
              <a:t>= 2 </a:t>
            </a:r>
            <a:r>
              <a:rPr lang="en-US" altLang="zh-CN" sz="16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2,1</a:t>
            </a:r>
            <a:r>
              <a:rPr lang="en-US" altLang="zh-CN" sz="1600">
                <a:solidFill>
                  <a:srgbClr val="FF0000"/>
                </a:solidFill>
                <a:latin typeface="Times New Roman" panose="02020603050405020304" pitchFamily="18" charset="0"/>
              </a:rPr>
              <a:t>= 3</a:t>
            </a:r>
          </a:p>
        </p:txBody>
      </p:sp>
      <p:sp>
        <p:nvSpPr>
          <p:cNvPr id="37" name="Text Box 36"/>
          <p:cNvSpPr txBox="1">
            <a:spLocks noChangeArrowheads="1"/>
          </p:cNvSpPr>
          <p:nvPr/>
        </p:nvSpPr>
        <p:spPr bwMode="auto">
          <a:xfrm>
            <a:off x="4648200" y="3429000"/>
            <a:ext cx="914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 b="1">
                <a:solidFill>
                  <a:srgbClr val="3366CC"/>
                </a:solidFill>
                <a:latin typeface="Times New Roman" panose="02020603050405020304" pitchFamily="18" charset="0"/>
              </a:rPr>
              <a:t>[4,1]</a:t>
            </a:r>
          </a:p>
        </p:txBody>
      </p:sp>
      <p:sp>
        <p:nvSpPr>
          <p:cNvPr id="38" name="Text Box 37"/>
          <p:cNvSpPr txBox="1">
            <a:spLocks noChangeArrowheads="1"/>
          </p:cNvSpPr>
          <p:nvPr/>
        </p:nvSpPr>
        <p:spPr bwMode="auto">
          <a:xfrm>
            <a:off x="4572000" y="5943600"/>
            <a:ext cx="914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 b="1">
                <a:solidFill>
                  <a:srgbClr val="3366CC"/>
                </a:solidFill>
                <a:latin typeface="Times New Roman" panose="02020603050405020304" pitchFamily="18" charset="0"/>
              </a:rPr>
              <a:t>[5,1]</a:t>
            </a:r>
          </a:p>
        </p:txBody>
      </p:sp>
      <p:sp>
        <p:nvSpPr>
          <p:cNvPr id="39" name="Oval 38"/>
          <p:cNvSpPr>
            <a:spLocks noChangeArrowheads="1"/>
          </p:cNvSpPr>
          <p:nvPr/>
        </p:nvSpPr>
        <p:spPr bwMode="auto">
          <a:xfrm>
            <a:off x="4891088" y="5300663"/>
            <a:ext cx="914400" cy="914400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40" name="Text Box 39"/>
          <p:cNvSpPr txBox="1">
            <a:spLocks noChangeArrowheads="1"/>
          </p:cNvSpPr>
          <p:nvPr/>
        </p:nvSpPr>
        <p:spPr bwMode="auto">
          <a:xfrm>
            <a:off x="5410200" y="609600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pitchFamily="18" charset="0"/>
              </a:rPr>
              <a:t>j</a:t>
            </a:r>
          </a:p>
        </p:txBody>
      </p:sp>
      <p:sp>
        <p:nvSpPr>
          <p:cNvPr id="41" name="Text Box 40"/>
          <p:cNvSpPr txBox="1">
            <a:spLocks noChangeArrowheads="1"/>
          </p:cNvSpPr>
          <p:nvPr/>
        </p:nvSpPr>
        <p:spPr bwMode="auto">
          <a:xfrm>
            <a:off x="6858000" y="3429000"/>
            <a:ext cx="914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 b="1">
                <a:solidFill>
                  <a:srgbClr val="339933"/>
                </a:solidFill>
                <a:latin typeface="Times New Roman" panose="02020603050405020304" pitchFamily="18" charset="0"/>
              </a:rPr>
              <a:t>[2,2]</a:t>
            </a:r>
          </a:p>
        </p:txBody>
      </p:sp>
      <p:sp>
        <p:nvSpPr>
          <p:cNvPr id="42" name="Text Box 41"/>
          <p:cNvSpPr txBox="1">
            <a:spLocks noChangeArrowheads="1"/>
          </p:cNvSpPr>
          <p:nvPr/>
        </p:nvSpPr>
        <p:spPr bwMode="auto">
          <a:xfrm>
            <a:off x="7010400" y="5791200"/>
            <a:ext cx="914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 b="1">
                <a:solidFill>
                  <a:srgbClr val="339933"/>
                </a:solidFill>
                <a:latin typeface="Times New Roman" panose="02020603050405020304" pitchFamily="18" charset="0"/>
              </a:rPr>
              <a:t>[3,2]</a:t>
            </a:r>
          </a:p>
        </p:txBody>
      </p:sp>
      <p:sp>
        <p:nvSpPr>
          <p:cNvPr id="43" name="Text Box 42"/>
          <p:cNvSpPr txBox="1">
            <a:spLocks noChangeArrowheads="1"/>
          </p:cNvSpPr>
          <p:nvPr/>
        </p:nvSpPr>
        <p:spPr bwMode="auto">
          <a:xfrm>
            <a:off x="5791200" y="5724525"/>
            <a:ext cx="990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1600" i="1"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latin typeface="Times New Roman" panose="02020603050405020304" pitchFamily="18" charset="0"/>
              </a:rPr>
              <a:t>2,3</a:t>
            </a:r>
            <a:r>
              <a:rPr lang="en-US" altLang="zh-CN" sz="1600">
                <a:latin typeface="Times New Roman" panose="02020603050405020304" pitchFamily="18" charset="0"/>
              </a:rPr>
              <a:t>= 0 </a:t>
            </a:r>
            <a:r>
              <a:rPr lang="en-US" altLang="zh-CN" sz="16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3,2</a:t>
            </a:r>
            <a:r>
              <a:rPr lang="en-US" altLang="zh-CN" sz="1600">
                <a:solidFill>
                  <a:srgbClr val="FF0000"/>
                </a:solidFill>
                <a:latin typeface="Times New Roman" panose="02020603050405020304" pitchFamily="18" charset="0"/>
              </a:rPr>
              <a:t>= 3</a:t>
            </a:r>
          </a:p>
        </p:txBody>
      </p:sp>
      <p:sp>
        <p:nvSpPr>
          <p:cNvPr id="44" name="Text Box 43"/>
          <p:cNvSpPr txBox="1">
            <a:spLocks noChangeArrowheads="1"/>
          </p:cNvSpPr>
          <p:nvPr/>
        </p:nvSpPr>
        <p:spPr bwMode="auto">
          <a:xfrm>
            <a:off x="7620000" y="5257800"/>
            <a:ext cx="990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1600" i="1"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latin typeface="Times New Roman" panose="02020603050405020304" pitchFamily="18" charset="0"/>
              </a:rPr>
              <a:t>3,6</a:t>
            </a:r>
            <a:r>
              <a:rPr lang="en-US" altLang="zh-CN" sz="1600">
                <a:latin typeface="Times New Roman" panose="02020603050405020304" pitchFamily="18" charset="0"/>
              </a:rPr>
              <a:t>= 0 </a:t>
            </a:r>
            <a:r>
              <a:rPr lang="en-US" altLang="zh-CN" sz="16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6,3</a:t>
            </a:r>
            <a:r>
              <a:rPr lang="en-US" altLang="zh-CN" sz="1600">
                <a:solidFill>
                  <a:srgbClr val="FF0000"/>
                </a:solidFill>
                <a:latin typeface="Times New Roman" panose="02020603050405020304" pitchFamily="18" charset="0"/>
              </a:rPr>
              <a:t>= 3</a:t>
            </a:r>
          </a:p>
        </p:txBody>
      </p:sp>
      <p:sp>
        <p:nvSpPr>
          <p:cNvPr id="45" name="Text Box 44"/>
          <p:cNvSpPr txBox="1">
            <a:spLocks noChangeArrowheads="1"/>
          </p:cNvSpPr>
          <p:nvPr/>
        </p:nvSpPr>
        <p:spPr bwMode="auto">
          <a:xfrm>
            <a:off x="8305800" y="4267200"/>
            <a:ext cx="838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 b="1">
                <a:solidFill>
                  <a:srgbClr val="FF0000"/>
                </a:solidFill>
                <a:latin typeface="Times New Roman" panose="02020603050405020304" pitchFamily="18" charset="0"/>
              </a:rPr>
              <a:t>[3,3]</a:t>
            </a:r>
          </a:p>
        </p:txBody>
      </p:sp>
      <p:sp>
        <p:nvSpPr>
          <p:cNvPr id="46" name="Text Box 46"/>
          <p:cNvSpPr txBox="1">
            <a:spLocks noChangeArrowheads="1"/>
          </p:cNvSpPr>
          <p:nvPr/>
        </p:nvSpPr>
        <p:spPr bwMode="auto">
          <a:xfrm>
            <a:off x="309563" y="1911350"/>
            <a:ext cx="2998787" cy="3478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>
                <a:latin typeface="Times New Roman" panose="02020603050405020304" pitchFamily="18" charset="0"/>
              </a:rPr>
              <a:t>Step 4: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>
                <a:latin typeface="Times New Roman" panose="02020603050405020304" pitchFamily="18" charset="0"/>
              </a:rPr>
              <a:t>The label of sink is [</a:t>
            </a:r>
            <a:r>
              <a:rPr lang="en-US" altLang="zh-CN" sz="2000" i="1">
                <a:latin typeface="Times New Roman" panose="02020603050405020304" pitchFamily="18" charset="0"/>
              </a:rPr>
              <a:t>E</a:t>
            </a:r>
            <a:r>
              <a:rPr lang="en-US" altLang="zh-CN" sz="2000" baseline="-25000">
                <a:latin typeface="Times New Roman" panose="02020603050405020304" pitchFamily="18" charset="0"/>
              </a:rPr>
              <a:t>n</a:t>
            </a:r>
            <a:r>
              <a:rPr lang="en-US" altLang="zh-CN" sz="2000">
                <a:latin typeface="Times New Roman" panose="02020603050405020304" pitchFamily="18" charset="0"/>
              </a:rPr>
              <a:t>, </a:t>
            </a:r>
            <a:r>
              <a:rPr lang="en-US" altLang="zh-CN" sz="2000" i="1">
                <a:latin typeface="Times New Roman" panose="02020603050405020304" pitchFamily="18" charset="0"/>
              </a:rPr>
              <a:t>m</a:t>
            </a:r>
            <a:r>
              <a:rPr lang="en-US" altLang="zh-CN" sz="2000">
                <a:latin typeface="Times New Roman" panose="02020603050405020304" pitchFamily="18" charset="0"/>
              </a:rPr>
              <a:t>] (here, [3,3]), where </a:t>
            </a:r>
            <a:r>
              <a:rPr lang="en-US" altLang="zh-CN" sz="2000" i="1">
                <a:latin typeface="Times New Roman" panose="02020603050405020304" pitchFamily="18" charset="0"/>
              </a:rPr>
              <a:t>E</a:t>
            </a:r>
            <a:r>
              <a:rPr lang="en-US" altLang="zh-CN" sz="2000" baseline="-25000">
                <a:latin typeface="Times New Roman" panose="02020603050405020304" pitchFamily="18" charset="0"/>
              </a:rPr>
              <a:t>n</a:t>
            </a:r>
            <a:r>
              <a:rPr lang="en-US" altLang="zh-CN" sz="2000">
                <a:latin typeface="Times New Roman" panose="02020603050405020304" pitchFamily="18" charset="0"/>
              </a:rPr>
              <a:t> is the amount of extra flow that can be made to reach the sink through a path </a:t>
            </a:r>
            <a:r>
              <a:rPr lang="en-US" altLang="zh-CN" sz="2000">
                <a:latin typeface="Times New Roman" panose="02020603050405020304" pitchFamily="18" charset="0"/>
                <a:sym typeface="Symbol" panose="05050102010706020507" pitchFamily="18" charset="2"/>
              </a:rPr>
              <a:t>, and the path can be traced backward by node </a:t>
            </a:r>
            <a:r>
              <a:rPr lang="en-US" altLang="zh-CN" sz="2000" i="1">
                <a:latin typeface="Times New Roman" panose="02020603050405020304" pitchFamily="18" charset="0"/>
                <a:sym typeface="Symbol" panose="05050102010706020507" pitchFamily="18" charset="2"/>
              </a:rPr>
              <a:t>m</a:t>
            </a:r>
          </a:p>
          <a:p>
            <a:pPr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2000">
                <a:latin typeface="Times New Roman" panose="02020603050405020304" pitchFamily="18" charset="0"/>
                <a:sym typeface="Symbol" panose="05050102010706020507" pitchFamily="18" charset="2"/>
              </a:rPr>
              <a:t>Update</a:t>
            </a:r>
            <a:r>
              <a:rPr lang="zh-CN" altLang="en-US" sz="2000">
                <a:latin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altLang="zh-CN" sz="2000" i="1">
                <a:latin typeface="Times New Roman" panose="02020603050405020304" pitchFamily="18" charset="0"/>
              </a:rPr>
              <a:t>e</a:t>
            </a:r>
            <a:r>
              <a:rPr lang="en-US" altLang="zh-CN" sz="2000" baseline="-25000">
                <a:latin typeface="Times New Roman" panose="02020603050405020304" pitchFamily="18" charset="0"/>
              </a:rPr>
              <a:t>i,j</a:t>
            </a:r>
            <a:r>
              <a:rPr lang="en-US" altLang="zh-CN" sz="2000">
                <a:latin typeface="Times New Roman" panose="02020603050405020304" pitchFamily="18" charset="0"/>
              </a:rPr>
              <a:t>,</a:t>
            </a:r>
            <a:r>
              <a:rPr lang="zh-CN" altLang="en-US" sz="2000">
                <a:latin typeface="Times New Roman" panose="02020603050405020304" pitchFamily="18" charset="0"/>
              </a:rPr>
              <a:t> </a:t>
            </a:r>
            <a:r>
              <a:rPr lang="en-US" altLang="zh-CN" sz="20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20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j,i</a:t>
            </a:r>
            <a:r>
              <a:rPr lang="en-US" altLang="zh-CN" sz="2000">
                <a:latin typeface="Times New Roman" panose="02020603050405020304" pitchFamily="18" charset="0"/>
              </a:rPr>
              <a:t> accordingly, </a:t>
            </a:r>
            <a:r>
              <a:rPr lang="en-US" altLang="zh-CN" sz="2000" b="1">
                <a:solidFill>
                  <a:srgbClr val="009900"/>
                </a:solidFill>
                <a:latin typeface="Times New Roman" panose="02020603050405020304" pitchFamily="18" charset="0"/>
              </a:rPr>
              <a:t>and then return to step 1</a:t>
            </a:r>
            <a:endParaRPr lang="en-US" altLang="zh-CN" sz="2000" b="1" i="1">
              <a:solidFill>
                <a:srgbClr val="0099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007704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>
                <a:latin typeface="+mn-ea"/>
              </a:rPr>
              <a:t>算法示例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49</a:t>
            </a:fld>
            <a:endParaRPr lang="zh-CN" altLang="en-US" dirty="0"/>
          </a:p>
        </p:txBody>
      </p:sp>
      <p:sp>
        <p:nvSpPr>
          <p:cNvPr id="5" name="Rectangle 2" descr="蓝色砂纸"/>
          <p:cNvSpPr>
            <a:spLocks noChangeArrowheads="1"/>
          </p:cNvSpPr>
          <p:nvPr/>
        </p:nvSpPr>
        <p:spPr bwMode="auto">
          <a:xfrm>
            <a:off x="304800" y="1526222"/>
            <a:ext cx="4572000" cy="2664777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6" name="Rectangle 3" descr="信纸"/>
          <p:cNvSpPr>
            <a:spLocks noChangeArrowheads="1"/>
          </p:cNvSpPr>
          <p:nvPr/>
        </p:nvSpPr>
        <p:spPr bwMode="auto">
          <a:xfrm>
            <a:off x="3810000" y="3886200"/>
            <a:ext cx="4876800" cy="274320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323850" y="1519238"/>
            <a:ext cx="4391025" cy="2638425"/>
            <a:chOff x="231" y="1056"/>
            <a:chExt cx="2766" cy="1662"/>
          </a:xfrm>
        </p:grpSpPr>
        <p:sp>
          <p:nvSpPr>
            <p:cNvPr id="8" name="Text Box 6"/>
            <p:cNvSpPr txBox="1">
              <a:spLocks noChangeArrowheads="1"/>
            </p:cNvSpPr>
            <p:nvPr/>
          </p:nvSpPr>
          <p:spPr bwMode="auto">
            <a:xfrm>
              <a:off x="976" y="1800"/>
              <a:ext cx="40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>
                  <a:latin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9" name="Text Box 7"/>
            <p:cNvSpPr txBox="1">
              <a:spLocks noChangeArrowheads="1"/>
            </p:cNvSpPr>
            <p:nvPr/>
          </p:nvSpPr>
          <p:spPr bwMode="auto">
            <a:xfrm>
              <a:off x="1425" y="1745"/>
              <a:ext cx="40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>
                  <a:latin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0" name="Text Box 8"/>
            <p:cNvSpPr txBox="1">
              <a:spLocks noChangeArrowheads="1"/>
            </p:cNvSpPr>
            <p:nvPr/>
          </p:nvSpPr>
          <p:spPr bwMode="auto">
            <a:xfrm>
              <a:off x="1422" y="2220"/>
              <a:ext cx="40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>
                  <a:latin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11" name="Text Box 9"/>
            <p:cNvSpPr txBox="1">
              <a:spLocks noChangeArrowheads="1"/>
            </p:cNvSpPr>
            <p:nvPr/>
          </p:nvSpPr>
          <p:spPr bwMode="auto">
            <a:xfrm>
              <a:off x="2154" y="2028"/>
              <a:ext cx="40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>
                  <a:latin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12" name="Text Box 10"/>
            <p:cNvSpPr txBox="1">
              <a:spLocks noChangeArrowheads="1"/>
            </p:cNvSpPr>
            <p:nvPr/>
          </p:nvSpPr>
          <p:spPr bwMode="auto">
            <a:xfrm>
              <a:off x="1350" y="1380"/>
              <a:ext cx="433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>
                  <a:latin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13" name="Text Box 11"/>
            <p:cNvSpPr txBox="1">
              <a:spLocks noChangeArrowheads="1"/>
            </p:cNvSpPr>
            <p:nvPr/>
          </p:nvSpPr>
          <p:spPr bwMode="auto">
            <a:xfrm>
              <a:off x="675" y="1596"/>
              <a:ext cx="40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>
                  <a:latin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4" name="Text Box 12"/>
            <p:cNvSpPr txBox="1">
              <a:spLocks noChangeArrowheads="1"/>
            </p:cNvSpPr>
            <p:nvPr/>
          </p:nvSpPr>
          <p:spPr bwMode="auto">
            <a:xfrm>
              <a:off x="2198" y="1580"/>
              <a:ext cx="40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>
                  <a:latin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5" name="Text Box 13"/>
            <p:cNvSpPr txBox="1">
              <a:spLocks noChangeArrowheads="1"/>
            </p:cNvSpPr>
            <p:nvPr/>
          </p:nvSpPr>
          <p:spPr bwMode="auto">
            <a:xfrm>
              <a:off x="660" y="1989"/>
              <a:ext cx="40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>
                  <a:latin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16" name="Text Box 14"/>
            <p:cNvSpPr txBox="1">
              <a:spLocks noChangeArrowheads="1"/>
            </p:cNvSpPr>
            <p:nvPr/>
          </p:nvSpPr>
          <p:spPr bwMode="auto">
            <a:xfrm>
              <a:off x="375" y="1311"/>
              <a:ext cx="624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1600" i="1"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latin typeface="Times New Roman" panose="02020603050405020304" pitchFamily="18" charset="0"/>
                </a:rPr>
                <a:t>1,4</a:t>
              </a:r>
              <a:r>
                <a:rPr lang="en-US" altLang="zh-CN" sz="1600">
                  <a:latin typeface="Times New Roman" panose="02020603050405020304" pitchFamily="18" charset="0"/>
                </a:rPr>
                <a:t>= 4 </a:t>
              </a:r>
              <a:r>
                <a:rPr lang="en-US" altLang="zh-CN" sz="1600" i="1">
                  <a:solidFill>
                    <a:srgbClr val="FF0000"/>
                  </a:solidFill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solidFill>
                    <a:srgbClr val="FF0000"/>
                  </a:solidFill>
                  <a:latin typeface="Times New Roman" panose="02020603050405020304" pitchFamily="18" charset="0"/>
                </a:rPr>
                <a:t>4,1</a:t>
              </a:r>
              <a:r>
                <a:rPr lang="en-US" altLang="zh-CN" sz="1600">
                  <a:solidFill>
                    <a:srgbClr val="FF0000"/>
                  </a:solidFill>
                  <a:latin typeface="Times New Roman" panose="02020603050405020304" pitchFamily="18" charset="0"/>
                </a:rPr>
                <a:t>= 0</a:t>
              </a:r>
            </a:p>
          </p:txBody>
        </p:sp>
        <p:sp>
          <p:nvSpPr>
            <p:cNvPr id="17" name="Text Box 15"/>
            <p:cNvSpPr txBox="1">
              <a:spLocks noChangeArrowheads="1"/>
            </p:cNvSpPr>
            <p:nvPr/>
          </p:nvSpPr>
          <p:spPr bwMode="auto">
            <a:xfrm>
              <a:off x="240" y="2112"/>
              <a:ext cx="624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1600" i="1"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latin typeface="Times New Roman" panose="02020603050405020304" pitchFamily="18" charset="0"/>
                </a:rPr>
                <a:t>1,2</a:t>
              </a:r>
              <a:r>
                <a:rPr lang="en-US" altLang="zh-CN" sz="1600">
                  <a:latin typeface="Times New Roman" panose="02020603050405020304" pitchFamily="18" charset="0"/>
                </a:rPr>
                <a:t>= 5 </a:t>
              </a:r>
              <a:r>
                <a:rPr lang="en-US" altLang="zh-CN" sz="1600" i="1">
                  <a:solidFill>
                    <a:srgbClr val="FF0000"/>
                  </a:solidFill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solidFill>
                    <a:srgbClr val="FF0000"/>
                  </a:solidFill>
                  <a:latin typeface="Times New Roman" panose="02020603050405020304" pitchFamily="18" charset="0"/>
                </a:rPr>
                <a:t>2,1</a:t>
              </a:r>
              <a:r>
                <a:rPr lang="en-US" altLang="zh-CN" sz="1600">
                  <a:solidFill>
                    <a:srgbClr val="FF0000"/>
                  </a:solidFill>
                  <a:latin typeface="Times New Roman" panose="02020603050405020304" pitchFamily="18" charset="0"/>
                </a:rPr>
                <a:t>= 0</a:t>
              </a:r>
            </a:p>
          </p:txBody>
        </p:sp>
        <p:sp>
          <p:nvSpPr>
            <p:cNvPr id="18" name="Text Box 16"/>
            <p:cNvSpPr txBox="1">
              <a:spLocks noChangeArrowheads="1"/>
            </p:cNvSpPr>
            <p:nvPr/>
          </p:nvSpPr>
          <p:spPr bwMode="auto">
            <a:xfrm>
              <a:off x="1344" y="1056"/>
              <a:ext cx="624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1600" i="1" dirty="0"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 dirty="0">
                  <a:latin typeface="Times New Roman" panose="02020603050405020304" pitchFamily="18" charset="0"/>
                </a:rPr>
                <a:t>4,5</a:t>
              </a:r>
              <a:r>
                <a:rPr lang="en-US" altLang="zh-CN" sz="1600" dirty="0">
                  <a:latin typeface="Times New Roman" panose="02020603050405020304" pitchFamily="18" charset="0"/>
                </a:rPr>
                <a:t>= 3 </a:t>
              </a:r>
              <a:r>
                <a:rPr lang="en-US" altLang="zh-CN" sz="1600" i="1" dirty="0">
                  <a:solidFill>
                    <a:srgbClr val="FF0000"/>
                  </a:solidFill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 dirty="0">
                  <a:solidFill>
                    <a:srgbClr val="FF0000"/>
                  </a:solidFill>
                  <a:latin typeface="Times New Roman" panose="02020603050405020304" pitchFamily="18" charset="0"/>
                </a:rPr>
                <a:t>5,4</a:t>
              </a:r>
              <a:r>
                <a:rPr lang="en-US" altLang="zh-CN" sz="1600" dirty="0">
                  <a:solidFill>
                    <a:srgbClr val="FF0000"/>
                  </a:solidFill>
                  <a:latin typeface="Times New Roman" panose="02020603050405020304" pitchFamily="18" charset="0"/>
                </a:rPr>
                <a:t>= 0</a:t>
              </a:r>
            </a:p>
          </p:txBody>
        </p:sp>
        <p:sp>
          <p:nvSpPr>
            <p:cNvPr id="19" name="Text Box 17"/>
            <p:cNvSpPr txBox="1">
              <a:spLocks noChangeArrowheads="1"/>
            </p:cNvSpPr>
            <p:nvPr/>
          </p:nvSpPr>
          <p:spPr bwMode="auto">
            <a:xfrm>
              <a:off x="1296" y="2352"/>
              <a:ext cx="624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1600" i="1"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latin typeface="Times New Roman" panose="02020603050405020304" pitchFamily="18" charset="0"/>
                </a:rPr>
                <a:t>2,3</a:t>
              </a:r>
              <a:r>
                <a:rPr lang="en-US" altLang="zh-CN" sz="1600">
                  <a:latin typeface="Times New Roman" panose="02020603050405020304" pitchFamily="18" charset="0"/>
                </a:rPr>
                <a:t>= 3 </a:t>
              </a:r>
              <a:r>
                <a:rPr lang="en-US" altLang="zh-CN" sz="1600" i="1">
                  <a:solidFill>
                    <a:srgbClr val="FF0000"/>
                  </a:solidFill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solidFill>
                    <a:srgbClr val="FF0000"/>
                  </a:solidFill>
                  <a:latin typeface="Times New Roman" panose="02020603050405020304" pitchFamily="18" charset="0"/>
                </a:rPr>
                <a:t>3,2</a:t>
              </a:r>
              <a:r>
                <a:rPr lang="en-US" altLang="zh-CN" sz="1600">
                  <a:solidFill>
                    <a:srgbClr val="FF0000"/>
                  </a:solidFill>
                  <a:latin typeface="Times New Roman" panose="02020603050405020304" pitchFamily="18" charset="0"/>
                </a:rPr>
                <a:t>= 0</a:t>
              </a:r>
            </a:p>
          </p:txBody>
        </p:sp>
        <p:sp>
          <p:nvSpPr>
            <p:cNvPr id="20" name="Text Box 18"/>
            <p:cNvSpPr txBox="1">
              <a:spLocks noChangeArrowheads="1"/>
            </p:cNvSpPr>
            <p:nvPr/>
          </p:nvSpPr>
          <p:spPr bwMode="auto">
            <a:xfrm>
              <a:off x="1584" y="1776"/>
              <a:ext cx="624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1600" i="1" dirty="0"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 dirty="0">
                  <a:latin typeface="Times New Roman" panose="02020603050405020304" pitchFamily="18" charset="0"/>
                </a:rPr>
                <a:t>2,5</a:t>
              </a:r>
              <a:r>
                <a:rPr lang="en-US" altLang="zh-CN" sz="1600" dirty="0">
                  <a:latin typeface="Times New Roman" panose="02020603050405020304" pitchFamily="18" charset="0"/>
                </a:rPr>
                <a:t>= 2 </a:t>
              </a:r>
              <a:r>
                <a:rPr lang="en-US" altLang="zh-CN" sz="1600" i="1" dirty="0">
                  <a:solidFill>
                    <a:srgbClr val="FF0000"/>
                  </a:solidFill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 dirty="0">
                  <a:solidFill>
                    <a:srgbClr val="FF0000"/>
                  </a:solidFill>
                  <a:latin typeface="Times New Roman" panose="02020603050405020304" pitchFamily="18" charset="0"/>
                </a:rPr>
                <a:t>5,2</a:t>
              </a:r>
              <a:r>
                <a:rPr lang="en-US" altLang="zh-CN" sz="1600" dirty="0">
                  <a:solidFill>
                    <a:srgbClr val="FF0000"/>
                  </a:solidFill>
                  <a:latin typeface="Times New Roman" panose="02020603050405020304" pitchFamily="18" charset="0"/>
                </a:rPr>
                <a:t>= 0</a:t>
              </a:r>
            </a:p>
          </p:txBody>
        </p:sp>
        <p:sp>
          <p:nvSpPr>
            <p:cNvPr id="21" name="Text Box 19"/>
            <p:cNvSpPr txBox="1">
              <a:spLocks noChangeArrowheads="1"/>
            </p:cNvSpPr>
            <p:nvPr/>
          </p:nvSpPr>
          <p:spPr bwMode="auto">
            <a:xfrm>
              <a:off x="2181" y="2175"/>
              <a:ext cx="624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1600" i="1"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latin typeface="Times New Roman" panose="02020603050405020304" pitchFamily="18" charset="0"/>
                </a:rPr>
                <a:t>3,6</a:t>
              </a:r>
              <a:r>
                <a:rPr lang="en-US" altLang="zh-CN" sz="1600">
                  <a:latin typeface="Times New Roman" panose="02020603050405020304" pitchFamily="18" charset="0"/>
                </a:rPr>
                <a:t>= 3 </a:t>
              </a:r>
              <a:r>
                <a:rPr lang="en-US" altLang="zh-CN" sz="1600" i="1">
                  <a:solidFill>
                    <a:srgbClr val="FF0000"/>
                  </a:solidFill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solidFill>
                    <a:srgbClr val="FF0000"/>
                  </a:solidFill>
                  <a:latin typeface="Times New Roman" panose="02020603050405020304" pitchFamily="18" charset="0"/>
                </a:rPr>
                <a:t>6,3</a:t>
              </a:r>
              <a:r>
                <a:rPr lang="en-US" altLang="zh-CN" sz="1600">
                  <a:solidFill>
                    <a:srgbClr val="FF0000"/>
                  </a:solidFill>
                  <a:latin typeface="Times New Roman" panose="02020603050405020304" pitchFamily="18" charset="0"/>
                </a:rPr>
                <a:t>= 0</a:t>
              </a:r>
            </a:p>
          </p:txBody>
        </p:sp>
        <p:grpSp>
          <p:nvGrpSpPr>
            <p:cNvPr id="22" name="Group 20"/>
            <p:cNvGrpSpPr>
              <a:grpSpLocks/>
            </p:cNvGrpSpPr>
            <p:nvPr/>
          </p:nvGrpSpPr>
          <p:grpSpPr bwMode="auto">
            <a:xfrm>
              <a:off x="231" y="1793"/>
              <a:ext cx="366" cy="236"/>
              <a:chOff x="240" y="1719"/>
              <a:chExt cx="366" cy="236"/>
            </a:xfrm>
          </p:grpSpPr>
          <p:sp>
            <p:nvSpPr>
              <p:cNvPr id="47" name="Oval 21"/>
              <p:cNvSpPr>
                <a:spLocks noChangeArrowheads="1"/>
              </p:cNvSpPr>
              <p:nvPr/>
            </p:nvSpPr>
            <p:spPr bwMode="auto">
              <a:xfrm>
                <a:off x="240" y="1728"/>
                <a:ext cx="227" cy="227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kumimoji="0" lang="zh-CN" altLang="en-US" sz="1800"/>
              </a:p>
            </p:txBody>
          </p:sp>
          <p:sp>
            <p:nvSpPr>
              <p:cNvPr id="48" name="Text Box 22"/>
              <p:cNvSpPr txBox="1">
                <a:spLocks noChangeArrowheads="1"/>
              </p:cNvSpPr>
              <p:nvPr/>
            </p:nvSpPr>
            <p:spPr bwMode="auto">
              <a:xfrm>
                <a:off x="270" y="1719"/>
                <a:ext cx="33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zh-CN" altLang="en-US" sz="1800" b="1">
                    <a:latin typeface="Times New Roman" panose="02020603050405020304" pitchFamily="18" charset="0"/>
                  </a:rPr>
                  <a:t>1</a:t>
                </a:r>
              </a:p>
            </p:txBody>
          </p:sp>
        </p:grpSp>
        <p:grpSp>
          <p:nvGrpSpPr>
            <p:cNvPr id="23" name="Group 23"/>
            <p:cNvGrpSpPr>
              <a:grpSpLocks/>
            </p:cNvGrpSpPr>
            <p:nvPr/>
          </p:nvGrpSpPr>
          <p:grpSpPr bwMode="auto">
            <a:xfrm>
              <a:off x="2631" y="1793"/>
              <a:ext cx="366" cy="236"/>
              <a:chOff x="240" y="1719"/>
              <a:chExt cx="366" cy="236"/>
            </a:xfrm>
          </p:grpSpPr>
          <p:sp>
            <p:nvSpPr>
              <p:cNvPr id="45" name="Oval 24"/>
              <p:cNvSpPr>
                <a:spLocks noChangeArrowheads="1"/>
              </p:cNvSpPr>
              <p:nvPr/>
            </p:nvSpPr>
            <p:spPr bwMode="auto">
              <a:xfrm>
                <a:off x="240" y="1728"/>
                <a:ext cx="227" cy="227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kumimoji="0" lang="zh-CN" altLang="en-US" sz="1800"/>
              </a:p>
            </p:txBody>
          </p:sp>
          <p:sp>
            <p:nvSpPr>
              <p:cNvPr id="46" name="Text Box 25"/>
              <p:cNvSpPr txBox="1">
                <a:spLocks noChangeArrowheads="1"/>
              </p:cNvSpPr>
              <p:nvPr/>
            </p:nvSpPr>
            <p:spPr bwMode="auto">
              <a:xfrm>
                <a:off x="270" y="1719"/>
                <a:ext cx="33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zh-CN" altLang="en-US" sz="1800" b="1">
                    <a:latin typeface="Times New Roman" panose="02020603050405020304" pitchFamily="18" charset="0"/>
                  </a:rPr>
                  <a:t>6</a:t>
                </a:r>
              </a:p>
            </p:txBody>
          </p:sp>
        </p:grpSp>
        <p:grpSp>
          <p:nvGrpSpPr>
            <p:cNvPr id="24" name="Group 26"/>
            <p:cNvGrpSpPr>
              <a:grpSpLocks/>
            </p:cNvGrpSpPr>
            <p:nvPr/>
          </p:nvGrpSpPr>
          <p:grpSpPr bwMode="auto">
            <a:xfrm>
              <a:off x="1031" y="1277"/>
              <a:ext cx="366" cy="236"/>
              <a:chOff x="240" y="1719"/>
              <a:chExt cx="366" cy="236"/>
            </a:xfrm>
          </p:grpSpPr>
          <p:sp>
            <p:nvSpPr>
              <p:cNvPr id="43" name="Oval 27"/>
              <p:cNvSpPr>
                <a:spLocks noChangeArrowheads="1"/>
              </p:cNvSpPr>
              <p:nvPr/>
            </p:nvSpPr>
            <p:spPr bwMode="auto">
              <a:xfrm>
                <a:off x="240" y="1728"/>
                <a:ext cx="227" cy="227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kumimoji="0" lang="zh-CN" altLang="en-US" sz="1800"/>
              </a:p>
            </p:txBody>
          </p:sp>
          <p:sp>
            <p:nvSpPr>
              <p:cNvPr id="44" name="Text Box 28"/>
              <p:cNvSpPr txBox="1">
                <a:spLocks noChangeArrowheads="1"/>
              </p:cNvSpPr>
              <p:nvPr/>
            </p:nvSpPr>
            <p:spPr bwMode="auto">
              <a:xfrm>
                <a:off x="270" y="1719"/>
                <a:ext cx="33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zh-CN" altLang="en-US" sz="1800" b="1">
                    <a:latin typeface="Times New Roman" panose="02020603050405020304" pitchFamily="18" charset="0"/>
                  </a:rPr>
                  <a:t>4</a:t>
                </a:r>
              </a:p>
            </p:txBody>
          </p:sp>
        </p:grpSp>
        <p:grpSp>
          <p:nvGrpSpPr>
            <p:cNvPr id="25" name="Group 29"/>
            <p:cNvGrpSpPr>
              <a:grpSpLocks/>
            </p:cNvGrpSpPr>
            <p:nvPr/>
          </p:nvGrpSpPr>
          <p:grpSpPr bwMode="auto">
            <a:xfrm>
              <a:off x="1031" y="2285"/>
              <a:ext cx="366" cy="236"/>
              <a:chOff x="240" y="1719"/>
              <a:chExt cx="366" cy="236"/>
            </a:xfrm>
          </p:grpSpPr>
          <p:sp>
            <p:nvSpPr>
              <p:cNvPr id="41" name="Oval 30"/>
              <p:cNvSpPr>
                <a:spLocks noChangeArrowheads="1"/>
              </p:cNvSpPr>
              <p:nvPr/>
            </p:nvSpPr>
            <p:spPr bwMode="auto">
              <a:xfrm>
                <a:off x="240" y="1728"/>
                <a:ext cx="227" cy="227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kumimoji="0" lang="zh-CN" altLang="en-US" sz="1800"/>
              </a:p>
            </p:txBody>
          </p:sp>
          <p:sp>
            <p:nvSpPr>
              <p:cNvPr id="42" name="Text Box 31"/>
              <p:cNvSpPr txBox="1">
                <a:spLocks noChangeArrowheads="1"/>
              </p:cNvSpPr>
              <p:nvPr/>
            </p:nvSpPr>
            <p:spPr bwMode="auto">
              <a:xfrm>
                <a:off x="270" y="1719"/>
                <a:ext cx="33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zh-CN" altLang="en-US" sz="1800" b="1">
                    <a:latin typeface="Times New Roman" panose="02020603050405020304" pitchFamily="18" charset="0"/>
                  </a:rPr>
                  <a:t>2</a:t>
                </a:r>
              </a:p>
            </p:txBody>
          </p:sp>
        </p:grpSp>
        <p:grpSp>
          <p:nvGrpSpPr>
            <p:cNvPr id="26" name="Group 32"/>
            <p:cNvGrpSpPr>
              <a:grpSpLocks/>
            </p:cNvGrpSpPr>
            <p:nvPr/>
          </p:nvGrpSpPr>
          <p:grpSpPr bwMode="auto">
            <a:xfrm>
              <a:off x="1831" y="1277"/>
              <a:ext cx="366" cy="236"/>
              <a:chOff x="240" y="1719"/>
              <a:chExt cx="366" cy="236"/>
            </a:xfrm>
          </p:grpSpPr>
          <p:sp>
            <p:nvSpPr>
              <p:cNvPr id="39" name="Oval 33"/>
              <p:cNvSpPr>
                <a:spLocks noChangeArrowheads="1"/>
              </p:cNvSpPr>
              <p:nvPr/>
            </p:nvSpPr>
            <p:spPr bwMode="auto">
              <a:xfrm>
                <a:off x="240" y="1728"/>
                <a:ext cx="227" cy="227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kumimoji="0" lang="zh-CN" altLang="en-US" sz="1800"/>
              </a:p>
            </p:txBody>
          </p:sp>
          <p:sp>
            <p:nvSpPr>
              <p:cNvPr id="40" name="Text Box 34"/>
              <p:cNvSpPr txBox="1">
                <a:spLocks noChangeArrowheads="1"/>
              </p:cNvSpPr>
              <p:nvPr/>
            </p:nvSpPr>
            <p:spPr bwMode="auto">
              <a:xfrm>
                <a:off x="270" y="1719"/>
                <a:ext cx="33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zh-CN" altLang="en-US" sz="1800" b="1">
                    <a:latin typeface="Times New Roman" panose="02020603050405020304" pitchFamily="18" charset="0"/>
                  </a:rPr>
                  <a:t>5</a:t>
                </a:r>
              </a:p>
            </p:txBody>
          </p:sp>
        </p:grpSp>
        <p:grpSp>
          <p:nvGrpSpPr>
            <p:cNvPr id="27" name="Group 35"/>
            <p:cNvGrpSpPr>
              <a:grpSpLocks/>
            </p:cNvGrpSpPr>
            <p:nvPr/>
          </p:nvGrpSpPr>
          <p:grpSpPr bwMode="auto">
            <a:xfrm>
              <a:off x="1831" y="2285"/>
              <a:ext cx="366" cy="236"/>
              <a:chOff x="240" y="1719"/>
              <a:chExt cx="366" cy="236"/>
            </a:xfrm>
          </p:grpSpPr>
          <p:sp>
            <p:nvSpPr>
              <p:cNvPr id="37" name="Oval 36"/>
              <p:cNvSpPr>
                <a:spLocks noChangeArrowheads="1"/>
              </p:cNvSpPr>
              <p:nvPr/>
            </p:nvSpPr>
            <p:spPr bwMode="auto">
              <a:xfrm>
                <a:off x="240" y="1728"/>
                <a:ext cx="227" cy="227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kumimoji="0" lang="zh-CN" altLang="en-US" sz="1800"/>
              </a:p>
            </p:txBody>
          </p:sp>
          <p:sp>
            <p:nvSpPr>
              <p:cNvPr id="38" name="Text Box 37"/>
              <p:cNvSpPr txBox="1">
                <a:spLocks noChangeArrowheads="1"/>
              </p:cNvSpPr>
              <p:nvPr/>
            </p:nvSpPr>
            <p:spPr bwMode="auto">
              <a:xfrm>
                <a:off x="270" y="1719"/>
                <a:ext cx="33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zh-CN" altLang="en-US" sz="1800" b="1">
                    <a:latin typeface="Times New Roman" panose="02020603050405020304" pitchFamily="18" charset="0"/>
                  </a:rPr>
                  <a:t>3</a:t>
                </a:r>
              </a:p>
            </p:txBody>
          </p:sp>
        </p:grpSp>
        <p:sp>
          <p:nvSpPr>
            <p:cNvPr id="28" name="Line 38"/>
            <p:cNvSpPr>
              <a:spLocks noChangeShapeType="1"/>
            </p:cNvSpPr>
            <p:nvPr/>
          </p:nvSpPr>
          <p:spPr bwMode="auto">
            <a:xfrm flipV="1">
              <a:off x="441" y="1458"/>
              <a:ext cx="612" cy="3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29" name="Line 39"/>
            <p:cNvSpPr>
              <a:spLocks noChangeShapeType="1"/>
            </p:cNvSpPr>
            <p:nvPr/>
          </p:nvSpPr>
          <p:spPr bwMode="auto">
            <a:xfrm>
              <a:off x="1260" y="1404"/>
              <a:ext cx="56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30" name="Line 40"/>
            <p:cNvSpPr>
              <a:spLocks noChangeShapeType="1"/>
            </p:cNvSpPr>
            <p:nvPr/>
          </p:nvSpPr>
          <p:spPr bwMode="auto">
            <a:xfrm>
              <a:off x="432" y="1989"/>
              <a:ext cx="612" cy="37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31" name="Line 41"/>
            <p:cNvSpPr>
              <a:spLocks noChangeShapeType="1"/>
            </p:cNvSpPr>
            <p:nvPr/>
          </p:nvSpPr>
          <p:spPr bwMode="auto">
            <a:xfrm>
              <a:off x="1260" y="2403"/>
              <a:ext cx="56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32" name="Line 42"/>
            <p:cNvSpPr>
              <a:spLocks noChangeShapeType="1"/>
            </p:cNvSpPr>
            <p:nvPr/>
          </p:nvSpPr>
          <p:spPr bwMode="auto">
            <a:xfrm>
              <a:off x="2052" y="1440"/>
              <a:ext cx="594" cy="41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33" name="Line 43"/>
            <p:cNvSpPr>
              <a:spLocks noChangeShapeType="1"/>
            </p:cNvSpPr>
            <p:nvPr/>
          </p:nvSpPr>
          <p:spPr bwMode="auto">
            <a:xfrm flipV="1">
              <a:off x="2052" y="1989"/>
              <a:ext cx="603" cy="37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34" name="Line 44"/>
            <p:cNvSpPr>
              <a:spLocks noChangeShapeType="1"/>
            </p:cNvSpPr>
            <p:nvPr/>
          </p:nvSpPr>
          <p:spPr bwMode="auto">
            <a:xfrm flipV="1">
              <a:off x="1143" y="1512"/>
              <a:ext cx="0" cy="78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35" name="Line 45"/>
            <p:cNvSpPr>
              <a:spLocks noChangeShapeType="1"/>
            </p:cNvSpPr>
            <p:nvPr/>
          </p:nvSpPr>
          <p:spPr bwMode="auto">
            <a:xfrm flipV="1">
              <a:off x="1242" y="1503"/>
              <a:ext cx="657" cy="8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36" name="Text Box 46"/>
            <p:cNvSpPr txBox="1">
              <a:spLocks noChangeArrowheads="1"/>
            </p:cNvSpPr>
            <p:nvPr/>
          </p:nvSpPr>
          <p:spPr bwMode="auto">
            <a:xfrm>
              <a:off x="2352" y="1344"/>
              <a:ext cx="624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1600" i="1"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latin typeface="Times New Roman" panose="02020603050405020304" pitchFamily="18" charset="0"/>
                </a:rPr>
                <a:t>3,6</a:t>
              </a:r>
              <a:r>
                <a:rPr lang="en-US" altLang="zh-CN" sz="1600">
                  <a:latin typeface="Times New Roman" panose="02020603050405020304" pitchFamily="18" charset="0"/>
                </a:rPr>
                <a:t>= 4 </a:t>
              </a:r>
              <a:r>
                <a:rPr lang="en-US" altLang="zh-CN" sz="1600" i="1">
                  <a:solidFill>
                    <a:srgbClr val="FF0000"/>
                  </a:solidFill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solidFill>
                    <a:srgbClr val="FF0000"/>
                  </a:solidFill>
                  <a:latin typeface="Times New Roman" panose="02020603050405020304" pitchFamily="18" charset="0"/>
                </a:rPr>
                <a:t>6,3</a:t>
              </a:r>
              <a:r>
                <a:rPr lang="en-US" altLang="zh-CN" sz="1600">
                  <a:solidFill>
                    <a:srgbClr val="FF0000"/>
                  </a:solidFill>
                  <a:latin typeface="Times New Roman" panose="02020603050405020304" pitchFamily="18" charset="0"/>
                </a:rPr>
                <a:t>= 0</a:t>
              </a:r>
            </a:p>
          </p:txBody>
        </p:sp>
      </p:grpSp>
      <p:grpSp>
        <p:nvGrpSpPr>
          <p:cNvPr id="49" name="Group 47"/>
          <p:cNvGrpSpPr>
            <a:grpSpLocks/>
          </p:cNvGrpSpPr>
          <p:nvPr/>
        </p:nvGrpSpPr>
        <p:grpSpPr bwMode="auto">
          <a:xfrm>
            <a:off x="3962400" y="3933825"/>
            <a:ext cx="4391025" cy="2638425"/>
            <a:chOff x="231" y="1056"/>
            <a:chExt cx="2766" cy="1662"/>
          </a:xfrm>
        </p:grpSpPr>
        <p:sp>
          <p:nvSpPr>
            <p:cNvPr id="50" name="Text Box 48"/>
            <p:cNvSpPr txBox="1">
              <a:spLocks noChangeArrowheads="1"/>
            </p:cNvSpPr>
            <p:nvPr/>
          </p:nvSpPr>
          <p:spPr bwMode="auto">
            <a:xfrm>
              <a:off x="976" y="1800"/>
              <a:ext cx="40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>
                  <a:latin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51" name="Text Box 49"/>
            <p:cNvSpPr txBox="1">
              <a:spLocks noChangeArrowheads="1"/>
            </p:cNvSpPr>
            <p:nvPr/>
          </p:nvSpPr>
          <p:spPr bwMode="auto">
            <a:xfrm>
              <a:off x="1425" y="1745"/>
              <a:ext cx="40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>
                  <a:latin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52" name="Text Box 50"/>
            <p:cNvSpPr txBox="1">
              <a:spLocks noChangeArrowheads="1"/>
            </p:cNvSpPr>
            <p:nvPr/>
          </p:nvSpPr>
          <p:spPr bwMode="auto">
            <a:xfrm>
              <a:off x="1422" y="2220"/>
              <a:ext cx="40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>
                  <a:latin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53" name="Text Box 51"/>
            <p:cNvSpPr txBox="1">
              <a:spLocks noChangeArrowheads="1"/>
            </p:cNvSpPr>
            <p:nvPr/>
          </p:nvSpPr>
          <p:spPr bwMode="auto">
            <a:xfrm>
              <a:off x="2154" y="2028"/>
              <a:ext cx="40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>
                  <a:latin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54" name="Text Box 52"/>
            <p:cNvSpPr txBox="1">
              <a:spLocks noChangeArrowheads="1"/>
            </p:cNvSpPr>
            <p:nvPr/>
          </p:nvSpPr>
          <p:spPr bwMode="auto">
            <a:xfrm>
              <a:off x="1350" y="1380"/>
              <a:ext cx="433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>
                  <a:latin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55" name="Text Box 53"/>
            <p:cNvSpPr txBox="1">
              <a:spLocks noChangeArrowheads="1"/>
            </p:cNvSpPr>
            <p:nvPr/>
          </p:nvSpPr>
          <p:spPr bwMode="auto">
            <a:xfrm>
              <a:off x="675" y="1596"/>
              <a:ext cx="40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>
                  <a:latin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56" name="Text Box 54"/>
            <p:cNvSpPr txBox="1">
              <a:spLocks noChangeArrowheads="1"/>
            </p:cNvSpPr>
            <p:nvPr/>
          </p:nvSpPr>
          <p:spPr bwMode="auto">
            <a:xfrm>
              <a:off x="2198" y="1580"/>
              <a:ext cx="40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>
                  <a:latin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57" name="Text Box 55"/>
            <p:cNvSpPr txBox="1">
              <a:spLocks noChangeArrowheads="1"/>
            </p:cNvSpPr>
            <p:nvPr/>
          </p:nvSpPr>
          <p:spPr bwMode="auto">
            <a:xfrm>
              <a:off x="660" y="1989"/>
              <a:ext cx="40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>
                  <a:latin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58" name="Text Box 56"/>
            <p:cNvSpPr txBox="1">
              <a:spLocks noChangeArrowheads="1"/>
            </p:cNvSpPr>
            <p:nvPr/>
          </p:nvSpPr>
          <p:spPr bwMode="auto">
            <a:xfrm>
              <a:off x="375" y="1311"/>
              <a:ext cx="624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1600" i="1"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latin typeface="Times New Roman" panose="02020603050405020304" pitchFamily="18" charset="0"/>
                </a:rPr>
                <a:t>1,4</a:t>
              </a:r>
              <a:r>
                <a:rPr lang="en-US" altLang="zh-CN" sz="1600">
                  <a:latin typeface="Times New Roman" panose="02020603050405020304" pitchFamily="18" charset="0"/>
                </a:rPr>
                <a:t>= 4 </a:t>
              </a:r>
              <a:r>
                <a:rPr lang="en-US" altLang="zh-CN" sz="1600" i="1">
                  <a:solidFill>
                    <a:srgbClr val="FF0000"/>
                  </a:solidFill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solidFill>
                    <a:srgbClr val="FF0000"/>
                  </a:solidFill>
                  <a:latin typeface="Times New Roman" panose="02020603050405020304" pitchFamily="18" charset="0"/>
                </a:rPr>
                <a:t>4,1</a:t>
              </a:r>
              <a:r>
                <a:rPr lang="en-US" altLang="zh-CN" sz="1600">
                  <a:solidFill>
                    <a:srgbClr val="FF0000"/>
                  </a:solidFill>
                  <a:latin typeface="Times New Roman" panose="02020603050405020304" pitchFamily="18" charset="0"/>
                </a:rPr>
                <a:t>= 0</a:t>
              </a:r>
            </a:p>
          </p:txBody>
        </p:sp>
        <p:sp>
          <p:nvSpPr>
            <p:cNvPr id="59" name="Text Box 57"/>
            <p:cNvSpPr txBox="1">
              <a:spLocks noChangeArrowheads="1"/>
            </p:cNvSpPr>
            <p:nvPr/>
          </p:nvSpPr>
          <p:spPr bwMode="auto">
            <a:xfrm>
              <a:off x="240" y="2112"/>
              <a:ext cx="624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1600" i="1"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latin typeface="Times New Roman" panose="02020603050405020304" pitchFamily="18" charset="0"/>
                </a:rPr>
                <a:t>1,2</a:t>
              </a:r>
              <a:r>
                <a:rPr lang="en-US" altLang="zh-CN" sz="1600">
                  <a:latin typeface="Times New Roman" panose="02020603050405020304" pitchFamily="18" charset="0"/>
                </a:rPr>
                <a:t>= 5 </a:t>
              </a:r>
              <a:r>
                <a:rPr lang="en-US" altLang="zh-CN" sz="1600" i="1">
                  <a:solidFill>
                    <a:srgbClr val="FF0000"/>
                  </a:solidFill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solidFill>
                    <a:srgbClr val="FF0000"/>
                  </a:solidFill>
                  <a:latin typeface="Times New Roman" panose="02020603050405020304" pitchFamily="18" charset="0"/>
                </a:rPr>
                <a:t>2,1</a:t>
              </a:r>
              <a:r>
                <a:rPr lang="en-US" altLang="zh-CN" sz="1600">
                  <a:solidFill>
                    <a:srgbClr val="FF0000"/>
                  </a:solidFill>
                  <a:latin typeface="Times New Roman" panose="02020603050405020304" pitchFamily="18" charset="0"/>
                </a:rPr>
                <a:t>= 0</a:t>
              </a:r>
            </a:p>
          </p:txBody>
        </p:sp>
        <p:sp>
          <p:nvSpPr>
            <p:cNvPr id="60" name="Text Box 58"/>
            <p:cNvSpPr txBox="1">
              <a:spLocks noChangeArrowheads="1"/>
            </p:cNvSpPr>
            <p:nvPr/>
          </p:nvSpPr>
          <p:spPr bwMode="auto">
            <a:xfrm>
              <a:off x="1344" y="1056"/>
              <a:ext cx="624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1600" i="1"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latin typeface="Times New Roman" panose="02020603050405020304" pitchFamily="18" charset="0"/>
                </a:rPr>
                <a:t>4,5</a:t>
              </a:r>
              <a:r>
                <a:rPr lang="en-US" altLang="zh-CN" sz="1600">
                  <a:latin typeface="Times New Roman" panose="02020603050405020304" pitchFamily="18" charset="0"/>
                </a:rPr>
                <a:t>= 3 </a:t>
              </a:r>
              <a:r>
                <a:rPr lang="en-US" altLang="zh-CN" sz="1600" i="1">
                  <a:solidFill>
                    <a:srgbClr val="FF0000"/>
                  </a:solidFill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solidFill>
                    <a:srgbClr val="FF0000"/>
                  </a:solidFill>
                  <a:latin typeface="Times New Roman" panose="02020603050405020304" pitchFamily="18" charset="0"/>
                </a:rPr>
                <a:t>5,4</a:t>
              </a:r>
              <a:r>
                <a:rPr lang="en-US" altLang="zh-CN" sz="1600">
                  <a:solidFill>
                    <a:srgbClr val="FF0000"/>
                  </a:solidFill>
                  <a:latin typeface="Times New Roman" panose="02020603050405020304" pitchFamily="18" charset="0"/>
                </a:rPr>
                <a:t>= 0</a:t>
              </a:r>
            </a:p>
          </p:txBody>
        </p:sp>
        <p:sp>
          <p:nvSpPr>
            <p:cNvPr id="61" name="Text Box 59"/>
            <p:cNvSpPr txBox="1">
              <a:spLocks noChangeArrowheads="1"/>
            </p:cNvSpPr>
            <p:nvPr/>
          </p:nvSpPr>
          <p:spPr bwMode="auto">
            <a:xfrm>
              <a:off x="1296" y="2352"/>
              <a:ext cx="624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1600" i="1"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latin typeface="Times New Roman" panose="02020603050405020304" pitchFamily="18" charset="0"/>
                </a:rPr>
                <a:t>2,3</a:t>
              </a:r>
              <a:r>
                <a:rPr lang="en-US" altLang="zh-CN" sz="1600">
                  <a:latin typeface="Times New Roman" panose="02020603050405020304" pitchFamily="18" charset="0"/>
                </a:rPr>
                <a:t>= 3 </a:t>
              </a:r>
              <a:r>
                <a:rPr lang="en-US" altLang="zh-CN" sz="1600" i="1">
                  <a:solidFill>
                    <a:srgbClr val="FF0000"/>
                  </a:solidFill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solidFill>
                    <a:srgbClr val="FF0000"/>
                  </a:solidFill>
                  <a:latin typeface="Times New Roman" panose="02020603050405020304" pitchFamily="18" charset="0"/>
                </a:rPr>
                <a:t>3,2</a:t>
              </a:r>
              <a:r>
                <a:rPr lang="en-US" altLang="zh-CN" sz="1600">
                  <a:solidFill>
                    <a:srgbClr val="FF0000"/>
                  </a:solidFill>
                  <a:latin typeface="Times New Roman" panose="02020603050405020304" pitchFamily="18" charset="0"/>
                </a:rPr>
                <a:t>= 0</a:t>
              </a:r>
            </a:p>
          </p:txBody>
        </p:sp>
        <p:sp>
          <p:nvSpPr>
            <p:cNvPr id="62" name="Text Box 60"/>
            <p:cNvSpPr txBox="1">
              <a:spLocks noChangeArrowheads="1"/>
            </p:cNvSpPr>
            <p:nvPr/>
          </p:nvSpPr>
          <p:spPr bwMode="auto">
            <a:xfrm>
              <a:off x="1584" y="1776"/>
              <a:ext cx="624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1600" i="1"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latin typeface="Times New Roman" panose="02020603050405020304" pitchFamily="18" charset="0"/>
                </a:rPr>
                <a:t>2,5</a:t>
              </a:r>
              <a:r>
                <a:rPr lang="en-US" altLang="zh-CN" sz="1600">
                  <a:latin typeface="Times New Roman" panose="02020603050405020304" pitchFamily="18" charset="0"/>
                </a:rPr>
                <a:t>= 2 </a:t>
              </a:r>
              <a:r>
                <a:rPr lang="en-US" altLang="zh-CN" sz="1600" i="1">
                  <a:solidFill>
                    <a:srgbClr val="FF0000"/>
                  </a:solidFill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solidFill>
                    <a:srgbClr val="FF0000"/>
                  </a:solidFill>
                  <a:latin typeface="Times New Roman" panose="02020603050405020304" pitchFamily="18" charset="0"/>
                </a:rPr>
                <a:t>5,2</a:t>
              </a:r>
              <a:r>
                <a:rPr lang="en-US" altLang="zh-CN" sz="1600">
                  <a:solidFill>
                    <a:srgbClr val="FF0000"/>
                  </a:solidFill>
                  <a:latin typeface="Times New Roman" panose="02020603050405020304" pitchFamily="18" charset="0"/>
                </a:rPr>
                <a:t>= 0</a:t>
              </a:r>
            </a:p>
          </p:txBody>
        </p:sp>
        <p:sp>
          <p:nvSpPr>
            <p:cNvPr id="63" name="Text Box 61"/>
            <p:cNvSpPr txBox="1">
              <a:spLocks noChangeArrowheads="1"/>
            </p:cNvSpPr>
            <p:nvPr/>
          </p:nvSpPr>
          <p:spPr bwMode="auto">
            <a:xfrm>
              <a:off x="2181" y="2175"/>
              <a:ext cx="624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1600" i="1"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latin typeface="Times New Roman" panose="02020603050405020304" pitchFamily="18" charset="0"/>
                </a:rPr>
                <a:t>3,6</a:t>
              </a:r>
              <a:r>
                <a:rPr lang="en-US" altLang="zh-CN" sz="1600">
                  <a:latin typeface="Times New Roman" panose="02020603050405020304" pitchFamily="18" charset="0"/>
                </a:rPr>
                <a:t>= 3 </a:t>
              </a:r>
              <a:r>
                <a:rPr lang="en-US" altLang="zh-CN" sz="1600" i="1">
                  <a:solidFill>
                    <a:srgbClr val="FF0000"/>
                  </a:solidFill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solidFill>
                    <a:srgbClr val="FF0000"/>
                  </a:solidFill>
                  <a:latin typeface="Times New Roman" panose="02020603050405020304" pitchFamily="18" charset="0"/>
                </a:rPr>
                <a:t>6,3</a:t>
              </a:r>
              <a:r>
                <a:rPr lang="en-US" altLang="zh-CN" sz="1600">
                  <a:solidFill>
                    <a:srgbClr val="FF0000"/>
                  </a:solidFill>
                  <a:latin typeface="Times New Roman" panose="02020603050405020304" pitchFamily="18" charset="0"/>
                </a:rPr>
                <a:t>= 0</a:t>
              </a:r>
            </a:p>
          </p:txBody>
        </p:sp>
        <p:grpSp>
          <p:nvGrpSpPr>
            <p:cNvPr id="64" name="Group 62"/>
            <p:cNvGrpSpPr>
              <a:grpSpLocks/>
            </p:cNvGrpSpPr>
            <p:nvPr/>
          </p:nvGrpSpPr>
          <p:grpSpPr bwMode="auto">
            <a:xfrm>
              <a:off x="231" y="1793"/>
              <a:ext cx="366" cy="236"/>
              <a:chOff x="240" y="1719"/>
              <a:chExt cx="366" cy="236"/>
            </a:xfrm>
          </p:grpSpPr>
          <p:sp>
            <p:nvSpPr>
              <p:cNvPr id="89" name="Oval 63"/>
              <p:cNvSpPr>
                <a:spLocks noChangeArrowheads="1"/>
              </p:cNvSpPr>
              <p:nvPr/>
            </p:nvSpPr>
            <p:spPr bwMode="auto">
              <a:xfrm>
                <a:off x="240" y="1728"/>
                <a:ext cx="227" cy="227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kumimoji="0" lang="zh-CN" altLang="en-US" sz="1800"/>
              </a:p>
            </p:txBody>
          </p:sp>
          <p:sp>
            <p:nvSpPr>
              <p:cNvPr id="90" name="Text Box 64"/>
              <p:cNvSpPr txBox="1">
                <a:spLocks noChangeArrowheads="1"/>
              </p:cNvSpPr>
              <p:nvPr/>
            </p:nvSpPr>
            <p:spPr bwMode="auto">
              <a:xfrm>
                <a:off x="270" y="1719"/>
                <a:ext cx="33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zh-CN" altLang="en-US" sz="1800" b="1">
                    <a:latin typeface="Times New Roman" panose="02020603050405020304" pitchFamily="18" charset="0"/>
                  </a:rPr>
                  <a:t>1</a:t>
                </a:r>
              </a:p>
            </p:txBody>
          </p:sp>
        </p:grpSp>
        <p:grpSp>
          <p:nvGrpSpPr>
            <p:cNvPr id="65" name="Group 65"/>
            <p:cNvGrpSpPr>
              <a:grpSpLocks/>
            </p:cNvGrpSpPr>
            <p:nvPr/>
          </p:nvGrpSpPr>
          <p:grpSpPr bwMode="auto">
            <a:xfrm>
              <a:off x="2631" y="1793"/>
              <a:ext cx="366" cy="236"/>
              <a:chOff x="240" y="1719"/>
              <a:chExt cx="366" cy="236"/>
            </a:xfrm>
          </p:grpSpPr>
          <p:sp>
            <p:nvSpPr>
              <p:cNvPr id="87" name="Oval 66"/>
              <p:cNvSpPr>
                <a:spLocks noChangeArrowheads="1"/>
              </p:cNvSpPr>
              <p:nvPr/>
            </p:nvSpPr>
            <p:spPr bwMode="auto">
              <a:xfrm>
                <a:off x="240" y="1728"/>
                <a:ext cx="227" cy="227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kumimoji="0" lang="zh-CN" altLang="en-US" sz="1800"/>
              </a:p>
            </p:txBody>
          </p:sp>
          <p:sp>
            <p:nvSpPr>
              <p:cNvPr id="88" name="Text Box 67"/>
              <p:cNvSpPr txBox="1">
                <a:spLocks noChangeArrowheads="1"/>
              </p:cNvSpPr>
              <p:nvPr/>
            </p:nvSpPr>
            <p:spPr bwMode="auto">
              <a:xfrm>
                <a:off x="270" y="1719"/>
                <a:ext cx="33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zh-CN" altLang="en-US" sz="1800" b="1">
                    <a:latin typeface="Times New Roman" panose="02020603050405020304" pitchFamily="18" charset="0"/>
                  </a:rPr>
                  <a:t>6</a:t>
                </a:r>
              </a:p>
            </p:txBody>
          </p:sp>
        </p:grpSp>
        <p:grpSp>
          <p:nvGrpSpPr>
            <p:cNvPr id="66" name="Group 68"/>
            <p:cNvGrpSpPr>
              <a:grpSpLocks/>
            </p:cNvGrpSpPr>
            <p:nvPr/>
          </p:nvGrpSpPr>
          <p:grpSpPr bwMode="auto">
            <a:xfrm>
              <a:off x="1031" y="1277"/>
              <a:ext cx="366" cy="236"/>
              <a:chOff x="240" y="1719"/>
              <a:chExt cx="366" cy="236"/>
            </a:xfrm>
          </p:grpSpPr>
          <p:sp>
            <p:nvSpPr>
              <p:cNvPr id="85" name="Oval 69"/>
              <p:cNvSpPr>
                <a:spLocks noChangeArrowheads="1"/>
              </p:cNvSpPr>
              <p:nvPr/>
            </p:nvSpPr>
            <p:spPr bwMode="auto">
              <a:xfrm>
                <a:off x="240" y="1728"/>
                <a:ext cx="227" cy="227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kumimoji="0" lang="zh-CN" altLang="en-US" sz="1800"/>
              </a:p>
            </p:txBody>
          </p:sp>
          <p:sp>
            <p:nvSpPr>
              <p:cNvPr id="86" name="Text Box 70"/>
              <p:cNvSpPr txBox="1">
                <a:spLocks noChangeArrowheads="1"/>
              </p:cNvSpPr>
              <p:nvPr/>
            </p:nvSpPr>
            <p:spPr bwMode="auto">
              <a:xfrm>
                <a:off x="270" y="1719"/>
                <a:ext cx="33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zh-CN" altLang="en-US" sz="1800" b="1">
                    <a:latin typeface="Times New Roman" panose="02020603050405020304" pitchFamily="18" charset="0"/>
                  </a:rPr>
                  <a:t>4</a:t>
                </a:r>
              </a:p>
            </p:txBody>
          </p:sp>
        </p:grpSp>
        <p:grpSp>
          <p:nvGrpSpPr>
            <p:cNvPr id="67" name="Group 71"/>
            <p:cNvGrpSpPr>
              <a:grpSpLocks/>
            </p:cNvGrpSpPr>
            <p:nvPr/>
          </p:nvGrpSpPr>
          <p:grpSpPr bwMode="auto">
            <a:xfrm>
              <a:off x="1031" y="2285"/>
              <a:ext cx="366" cy="236"/>
              <a:chOff x="240" y="1719"/>
              <a:chExt cx="366" cy="236"/>
            </a:xfrm>
          </p:grpSpPr>
          <p:sp>
            <p:nvSpPr>
              <p:cNvPr id="83" name="Oval 72"/>
              <p:cNvSpPr>
                <a:spLocks noChangeArrowheads="1"/>
              </p:cNvSpPr>
              <p:nvPr/>
            </p:nvSpPr>
            <p:spPr bwMode="auto">
              <a:xfrm>
                <a:off x="240" y="1728"/>
                <a:ext cx="227" cy="227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kumimoji="0" lang="zh-CN" altLang="en-US" sz="1800"/>
              </a:p>
            </p:txBody>
          </p:sp>
          <p:sp>
            <p:nvSpPr>
              <p:cNvPr id="84" name="Text Box 73"/>
              <p:cNvSpPr txBox="1">
                <a:spLocks noChangeArrowheads="1"/>
              </p:cNvSpPr>
              <p:nvPr/>
            </p:nvSpPr>
            <p:spPr bwMode="auto">
              <a:xfrm>
                <a:off x="270" y="1719"/>
                <a:ext cx="33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zh-CN" altLang="en-US" sz="1800" b="1">
                    <a:latin typeface="Times New Roman" panose="02020603050405020304" pitchFamily="18" charset="0"/>
                  </a:rPr>
                  <a:t>2</a:t>
                </a:r>
              </a:p>
            </p:txBody>
          </p:sp>
        </p:grpSp>
        <p:grpSp>
          <p:nvGrpSpPr>
            <p:cNvPr id="68" name="Group 74"/>
            <p:cNvGrpSpPr>
              <a:grpSpLocks/>
            </p:cNvGrpSpPr>
            <p:nvPr/>
          </p:nvGrpSpPr>
          <p:grpSpPr bwMode="auto">
            <a:xfrm>
              <a:off x="1831" y="1277"/>
              <a:ext cx="366" cy="236"/>
              <a:chOff x="240" y="1719"/>
              <a:chExt cx="366" cy="236"/>
            </a:xfrm>
          </p:grpSpPr>
          <p:sp>
            <p:nvSpPr>
              <p:cNvPr id="81" name="Oval 75"/>
              <p:cNvSpPr>
                <a:spLocks noChangeArrowheads="1"/>
              </p:cNvSpPr>
              <p:nvPr/>
            </p:nvSpPr>
            <p:spPr bwMode="auto">
              <a:xfrm>
                <a:off x="240" y="1728"/>
                <a:ext cx="227" cy="227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kumimoji="0" lang="zh-CN" altLang="en-US" sz="1800"/>
              </a:p>
            </p:txBody>
          </p:sp>
          <p:sp>
            <p:nvSpPr>
              <p:cNvPr id="82" name="Text Box 76"/>
              <p:cNvSpPr txBox="1">
                <a:spLocks noChangeArrowheads="1"/>
              </p:cNvSpPr>
              <p:nvPr/>
            </p:nvSpPr>
            <p:spPr bwMode="auto">
              <a:xfrm>
                <a:off x="270" y="1719"/>
                <a:ext cx="33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zh-CN" altLang="en-US" sz="1800" b="1">
                    <a:latin typeface="Times New Roman" panose="02020603050405020304" pitchFamily="18" charset="0"/>
                  </a:rPr>
                  <a:t>5</a:t>
                </a:r>
              </a:p>
            </p:txBody>
          </p:sp>
        </p:grpSp>
        <p:grpSp>
          <p:nvGrpSpPr>
            <p:cNvPr id="69" name="Group 77"/>
            <p:cNvGrpSpPr>
              <a:grpSpLocks/>
            </p:cNvGrpSpPr>
            <p:nvPr/>
          </p:nvGrpSpPr>
          <p:grpSpPr bwMode="auto">
            <a:xfrm>
              <a:off x="1831" y="2285"/>
              <a:ext cx="366" cy="236"/>
              <a:chOff x="240" y="1719"/>
              <a:chExt cx="366" cy="236"/>
            </a:xfrm>
          </p:grpSpPr>
          <p:sp>
            <p:nvSpPr>
              <p:cNvPr id="79" name="Oval 78"/>
              <p:cNvSpPr>
                <a:spLocks noChangeArrowheads="1"/>
              </p:cNvSpPr>
              <p:nvPr/>
            </p:nvSpPr>
            <p:spPr bwMode="auto">
              <a:xfrm>
                <a:off x="240" y="1728"/>
                <a:ext cx="227" cy="227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kumimoji="0" lang="zh-CN" altLang="en-US" sz="1800"/>
              </a:p>
            </p:txBody>
          </p:sp>
          <p:sp>
            <p:nvSpPr>
              <p:cNvPr id="80" name="Text Box 79"/>
              <p:cNvSpPr txBox="1">
                <a:spLocks noChangeArrowheads="1"/>
              </p:cNvSpPr>
              <p:nvPr/>
            </p:nvSpPr>
            <p:spPr bwMode="auto">
              <a:xfrm>
                <a:off x="270" y="1719"/>
                <a:ext cx="33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zh-CN" altLang="en-US" sz="1800" b="1">
                    <a:latin typeface="Times New Roman" panose="02020603050405020304" pitchFamily="18" charset="0"/>
                  </a:rPr>
                  <a:t>3</a:t>
                </a:r>
              </a:p>
            </p:txBody>
          </p:sp>
        </p:grpSp>
        <p:sp>
          <p:nvSpPr>
            <p:cNvPr id="70" name="Line 80"/>
            <p:cNvSpPr>
              <a:spLocks noChangeShapeType="1"/>
            </p:cNvSpPr>
            <p:nvPr/>
          </p:nvSpPr>
          <p:spPr bwMode="auto">
            <a:xfrm flipV="1">
              <a:off x="441" y="1458"/>
              <a:ext cx="612" cy="3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71" name="Line 81"/>
            <p:cNvSpPr>
              <a:spLocks noChangeShapeType="1"/>
            </p:cNvSpPr>
            <p:nvPr/>
          </p:nvSpPr>
          <p:spPr bwMode="auto">
            <a:xfrm>
              <a:off x="1260" y="1404"/>
              <a:ext cx="56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72" name="Line 82"/>
            <p:cNvSpPr>
              <a:spLocks noChangeShapeType="1"/>
            </p:cNvSpPr>
            <p:nvPr/>
          </p:nvSpPr>
          <p:spPr bwMode="auto">
            <a:xfrm>
              <a:off x="432" y="1989"/>
              <a:ext cx="612" cy="37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73" name="Line 83"/>
            <p:cNvSpPr>
              <a:spLocks noChangeShapeType="1"/>
            </p:cNvSpPr>
            <p:nvPr/>
          </p:nvSpPr>
          <p:spPr bwMode="auto">
            <a:xfrm>
              <a:off x="1260" y="2403"/>
              <a:ext cx="56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74" name="Line 84"/>
            <p:cNvSpPr>
              <a:spLocks noChangeShapeType="1"/>
            </p:cNvSpPr>
            <p:nvPr/>
          </p:nvSpPr>
          <p:spPr bwMode="auto">
            <a:xfrm>
              <a:off x="2052" y="1440"/>
              <a:ext cx="594" cy="41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75" name="Line 85"/>
            <p:cNvSpPr>
              <a:spLocks noChangeShapeType="1"/>
            </p:cNvSpPr>
            <p:nvPr/>
          </p:nvSpPr>
          <p:spPr bwMode="auto">
            <a:xfrm flipV="1">
              <a:off x="2052" y="1989"/>
              <a:ext cx="603" cy="37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76" name="Line 86"/>
            <p:cNvSpPr>
              <a:spLocks noChangeShapeType="1"/>
            </p:cNvSpPr>
            <p:nvPr/>
          </p:nvSpPr>
          <p:spPr bwMode="auto">
            <a:xfrm flipV="1">
              <a:off x="1143" y="1512"/>
              <a:ext cx="0" cy="78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77" name="Line 87"/>
            <p:cNvSpPr>
              <a:spLocks noChangeShapeType="1"/>
            </p:cNvSpPr>
            <p:nvPr/>
          </p:nvSpPr>
          <p:spPr bwMode="auto">
            <a:xfrm flipV="1">
              <a:off x="1242" y="1503"/>
              <a:ext cx="657" cy="8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78" name="Text Box 88"/>
            <p:cNvSpPr txBox="1">
              <a:spLocks noChangeArrowheads="1"/>
            </p:cNvSpPr>
            <p:nvPr/>
          </p:nvSpPr>
          <p:spPr bwMode="auto">
            <a:xfrm>
              <a:off x="2352" y="1344"/>
              <a:ext cx="624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1600" i="1"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latin typeface="Times New Roman" panose="02020603050405020304" pitchFamily="18" charset="0"/>
                </a:rPr>
                <a:t>3,6</a:t>
              </a:r>
              <a:r>
                <a:rPr lang="en-US" altLang="zh-CN" sz="1600">
                  <a:latin typeface="Times New Roman" panose="02020603050405020304" pitchFamily="18" charset="0"/>
                </a:rPr>
                <a:t>= 4 </a:t>
              </a:r>
              <a:r>
                <a:rPr lang="en-US" altLang="zh-CN" sz="1600" i="1">
                  <a:solidFill>
                    <a:srgbClr val="FF0000"/>
                  </a:solidFill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solidFill>
                    <a:srgbClr val="FF0000"/>
                  </a:solidFill>
                  <a:latin typeface="Times New Roman" panose="02020603050405020304" pitchFamily="18" charset="0"/>
                </a:rPr>
                <a:t>6,3</a:t>
              </a:r>
              <a:r>
                <a:rPr lang="en-US" altLang="zh-CN" sz="1600">
                  <a:solidFill>
                    <a:srgbClr val="FF0000"/>
                  </a:solidFill>
                  <a:latin typeface="Times New Roman" panose="02020603050405020304" pitchFamily="18" charset="0"/>
                </a:rPr>
                <a:t>= 0</a:t>
              </a:r>
            </a:p>
          </p:txBody>
        </p:sp>
      </p:grpSp>
      <p:sp>
        <p:nvSpPr>
          <p:cNvPr id="91" name="Text Box 89"/>
          <p:cNvSpPr txBox="1">
            <a:spLocks noChangeArrowheads="1"/>
          </p:cNvSpPr>
          <p:nvPr/>
        </p:nvSpPr>
        <p:spPr bwMode="auto">
          <a:xfrm>
            <a:off x="457200" y="4343400"/>
            <a:ext cx="30480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400">
                <a:latin typeface="Times New Roman" panose="02020603050405020304" pitchFamily="18" charset="0"/>
              </a:rPr>
              <a:t>At the beginning, setting all flow to 0</a:t>
            </a:r>
          </a:p>
        </p:txBody>
      </p:sp>
      <p:sp>
        <p:nvSpPr>
          <p:cNvPr id="92" name="Text Box 90"/>
          <p:cNvSpPr txBox="1">
            <a:spLocks noChangeArrowheads="1"/>
          </p:cNvSpPr>
          <p:nvPr/>
        </p:nvSpPr>
        <p:spPr bwMode="auto">
          <a:xfrm>
            <a:off x="5257800" y="2971800"/>
            <a:ext cx="3200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400">
                <a:latin typeface="Times New Roman" panose="02020603050405020304" pitchFamily="18" charset="0"/>
              </a:rPr>
              <a:t>After the first cycle</a:t>
            </a:r>
          </a:p>
        </p:txBody>
      </p:sp>
      <p:sp>
        <p:nvSpPr>
          <p:cNvPr id="93" name="Text Box 91"/>
          <p:cNvSpPr txBox="1">
            <a:spLocks noChangeArrowheads="1"/>
          </p:cNvSpPr>
          <p:nvPr/>
        </p:nvSpPr>
        <p:spPr bwMode="auto">
          <a:xfrm>
            <a:off x="5000625" y="3967163"/>
            <a:ext cx="7620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 b="1">
                <a:latin typeface="Times New Roman" panose="02020603050405020304" pitchFamily="18" charset="0"/>
              </a:rPr>
              <a:t>[4,1]</a:t>
            </a:r>
          </a:p>
        </p:txBody>
      </p:sp>
      <p:sp>
        <p:nvSpPr>
          <p:cNvPr id="94" name="Text Box 92"/>
          <p:cNvSpPr txBox="1">
            <a:spLocks noChangeArrowheads="1"/>
          </p:cNvSpPr>
          <p:nvPr/>
        </p:nvSpPr>
        <p:spPr bwMode="auto">
          <a:xfrm>
            <a:off x="4876800" y="6200775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 b="1">
                <a:latin typeface="Times New Roman" panose="02020603050405020304" pitchFamily="18" charset="0"/>
              </a:rPr>
              <a:t>[5,1]</a:t>
            </a:r>
          </a:p>
        </p:txBody>
      </p:sp>
      <p:sp>
        <p:nvSpPr>
          <p:cNvPr id="95" name="Text Box 93"/>
          <p:cNvSpPr txBox="1">
            <a:spLocks noChangeArrowheads="1"/>
          </p:cNvSpPr>
          <p:nvPr/>
        </p:nvSpPr>
        <p:spPr bwMode="auto">
          <a:xfrm>
            <a:off x="6705600" y="4038600"/>
            <a:ext cx="762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 b="1">
                <a:latin typeface="Times New Roman" panose="02020603050405020304" pitchFamily="18" charset="0"/>
              </a:rPr>
              <a:t>[2,2]</a:t>
            </a:r>
          </a:p>
        </p:txBody>
      </p:sp>
      <p:sp>
        <p:nvSpPr>
          <p:cNvPr id="96" name="Text Box 94"/>
          <p:cNvSpPr txBox="1">
            <a:spLocks noChangeArrowheads="1"/>
          </p:cNvSpPr>
          <p:nvPr/>
        </p:nvSpPr>
        <p:spPr bwMode="auto">
          <a:xfrm>
            <a:off x="6491288" y="6205538"/>
            <a:ext cx="7620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 b="1">
                <a:latin typeface="Times New Roman" panose="02020603050405020304" pitchFamily="18" charset="0"/>
              </a:rPr>
              <a:t>[3,2]</a:t>
            </a:r>
          </a:p>
        </p:txBody>
      </p:sp>
      <p:sp>
        <p:nvSpPr>
          <p:cNvPr id="97" name="Text Box 95"/>
          <p:cNvSpPr txBox="1">
            <a:spLocks noChangeArrowheads="1"/>
          </p:cNvSpPr>
          <p:nvPr/>
        </p:nvSpPr>
        <p:spPr bwMode="auto">
          <a:xfrm>
            <a:off x="7886700" y="5414963"/>
            <a:ext cx="7620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 b="1">
                <a:latin typeface="Times New Roman" panose="02020603050405020304" pitchFamily="18" charset="0"/>
              </a:rPr>
              <a:t>[3,3]</a:t>
            </a:r>
          </a:p>
        </p:txBody>
      </p:sp>
    </p:spTree>
    <p:extLst>
      <p:ext uri="{BB962C8B-B14F-4D97-AF65-F5344CB8AC3E}">
        <p14:creationId xmlns:p14="http://schemas.microsoft.com/office/powerpoint/2010/main" val="7191545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700808"/>
            <a:ext cx="8064500" cy="4267200"/>
          </a:xfrm>
        </p:spPr>
        <p:txBody>
          <a:bodyPr/>
          <a:lstStyle/>
          <a:p>
            <a:pPr algn="just" eaLnBrk="1" hangingPunct="1">
              <a:lnSpc>
                <a:spcPct val="110000"/>
              </a:lnSpc>
              <a:spcBef>
                <a:spcPct val="30000"/>
              </a:spcBef>
            </a:pPr>
            <a:r>
              <a:rPr kumimoji="0" lang="zh-CN" altLang="en-US" sz="2600" b="1" dirty="0">
                <a:latin typeface="Times New Roman" charset="0"/>
              </a:rPr>
              <a:t>带权图：三元组 </a:t>
            </a:r>
            <a:r>
              <a:rPr kumimoji="0" lang="en-US" altLang="zh-CN" sz="2600" b="1" dirty="0">
                <a:latin typeface="Times New Roman" charset="0"/>
              </a:rPr>
              <a:t>(</a:t>
            </a:r>
            <a:r>
              <a:rPr kumimoji="0" lang="en-US" altLang="zh-CN" sz="2600" b="1" i="1" dirty="0">
                <a:latin typeface="Times New Roman" charset="0"/>
              </a:rPr>
              <a:t>V</a:t>
            </a:r>
            <a:r>
              <a:rPr kumimoji="0" lang="en-US" altLang="zh-CN" sz="2600" b="1" dirty="0">
                <a:latin typeface="Times New Roman" charset="0"/>
              </a:rPr>
              <a:t>, </a:t>
            </a:r>
            <a:r>
              <a:rPr kumimoji="0" lang="en-US" altLang="zh-CN" sz="2600" b="1" i="1" dirty="0">
                <a:latin typeface="Times New Roman" charset="0"/>
              </a:rPr>
              <a:t>E</a:t>
            </a:r>
            <a:r>
              <a:rPr kumimoji="0" lang="en-US" altLang="zh-CN" sz="2600" b="1" dirty="0">
                <a:latin typeface="Times New Roman" charset="0"/>
              </a:rPr>
              <a:t>, </a:t>
            </a:r>
            <a:r>
              <a:rPr kumimoji="0" lang="en-US" altLang="zh-CN" sz="2600" b="1" i="1" dirty="0">
                <a:latin typeface="Times New Roman" charset="0"/>
              </a:rPr>
              <a:t>W</a:t>
            </a:r>
            <a:r>
              <a:rPr kumimoji="0" lang="en-US" altLang="zh-CN" sz="2600" b="1" dirty="0">
                <a:latin typeface="Times New Roman" charset="0"/>
              </a:rPr>
              <a:t>)</a:t>
            </a:r>
            <a:r>
              <a:rPr kumimoji="0" lang="zh-CN" altLang="en-US" sz="2600" b="1" dirty="0">
                <a:latin typeface="Times New Roman" charset="0"/>
              </a:rPr>
              <a:t>，</a:t>
            </a:r>
            <a:r>
              <a:rPr kumimoji="0" lang="en-US" altLang="zh-CN" sz="2600" b="1" dirty="0">
                <a:latin typeface="Times New Roman" charset="0"/>
              </a:rPr>
              <a:t>(</a:t>
            </a:r>
            <a:r>
              <a:rPr kumimoji="0" lang="en-US" altLang="zh-CN" sz="2600" b="1" i="1" dirty="0">
                <a:latin typeface="Times New Roman" charset="0"/>
              </a:rPr>
              <a:t>V</a:t>
            </a:r>
            <a:r>
              <a:rPr kumimoji="0" lang="en-US" altLang="zh-CN" sz="2600" b="1" dirty="0">
                <a:latin typeface="Times New Roman" charset="0"/>
              </a:rPr>
              <a:t>, </a:t>
            </a:r>
            <a:r>
              <a:rPr kumimoji="0" lang="en-US" altLang="zh-CN" sz="2600" b="1" i="1" dirty="0">
                <a:latin typeface="Times New Roman" charset="0"/>
              </a:rPr>
              <a:t>E</a:t>
            </a:r>
            <a:r>
              <a:rPr kumimoji="0" lang="en-US" altLang="zh-CN" sz="2600" b="1" dirty="0">
                <a:latin typeface="Times New Roman" charset="0"/>
              </a:rPr>
              <a:t>)</a:t>
            </a:r>
            <a:r>
              <a:rPr kumimoji="0" lang="zh-CN" altLang="en-US" sz="2600" b="1" dirty="0">
                <a:latin typeface="Times New Roman" charset="0"/>
              </a:rPr>
              <a:t>是图，</a:t>
            </a:r>
            <a:r>
              <a:rPr kumimoji="0" lang="en-US" altLang="zh-CN" sz="2600" b="1" i="1" dirty="0">
                <a:latin typeface="Times New Roman" charset="0"/>
              </a:rPr>
              <a:t>W</a:t>
            </a:r>
            <a:r>
              <a:rPr kumimoji="0" lang="zh-CN" altLang="en-US" sz="2600" b="1" dirty="0">
                <a:latin typeface="Times New Roman" charset="0"/>
              </a:rPr>
              <a:t>是从</a:t>
            </a:r>
            <a:r>
              <a:rPr kumimoji="0" lang="en-US" altLang="zh-CN" sz="2600" b="1" dirty="0">
                <a:latin typeface="Times New Roman" charset="0"/>
              </a:rPr>
              <a:t>E</a:t>
            </a:r>
            <a:r>
              <a:rPr kumimoji="0" lang="zh-CN" altLang="en-US" sz="2600" b="1" dirty="0">
                <a:latin typeface="Times New Roman" charset="0"/>
              </a:rPr>
              <a:t>到</a:t>
            </a:r>
            <a:r>
              <a:rPr kumimoji="0" lang="zh-CN" altLang="en-US" sz="2600" b="1" dirty="0">
                <a:solidFill>
                  <a:srgbClr val="FF0000"/>
                </a:solidFill>
                <a:latin typeface="Times New Roman" charset="0"/>
              </a:rPr>
              <a:t>非负实数</a:t>
            </a:r>
            <a:r>
              <a:rPr kumimoji="0" lang="zh-CN" altLang="en-US" sz="2600" b="1" dirty="0">
                <a:latin typeface="Times New Roman" charset="0"/>
              </a:rPr>
              <a:t>集的一个函数。</a:t>
            </a:r>
            <a:r>
              <a:rPr kumimoji="0" lang="en-US" altLang="zh-CN" sz="2600" b="1" i="1" dirty="0">
                <a:latin typeface="Times New Roman" charset="0"/>
              </a:rPr>
              <a:t>W</a:t>
            </a:r>
            <a:r>
              <a:rPr kumimoji="0" lang="en-US" altLang="zh-CN" sz="2600" b="1" dirty="0">
                <a:latin typeface="Times New Roman" charset="0"/>
              </a:rPr>
              <a:t>(</a:t>
            </a:r>
            <a:r>
              <a:rPr kumimoji="0" lang="en-US" altLang="zh-CN" sz="2600" b="1" i="1" dirty="0">
                <a:latin typeface="Times New Roman" charset="0"/>
              </a:rPr>
              <a:t>e</a:t>
            </a:r>
            <a:r>
              <a:rPr kumimoji="0" lang="en-US" altLang="zh-CN" sz="2600" b="1" dirty="0">
                <a:latin typeface="Times New Roman" charset="0"/>
              </a:rPr>
              <a:t>)</a:t>
            </a:r>
            <a:r>
              <a:rPr kumimoji="0" lang="zh-CN" altLang="en-US" sz="2600" b="1" dirty="0">
                <a:latin typeface="Times New Roman" charset="0"/>
              </a:rPr>
              <a:t>表示边</a:t>
            </a:r>
            <a:r>
              <a:rPr kumimoji="0" lang="en-US" altLang="zh-CN" sz="2600" b="1" i="1" dirty="0">
                <a:latin typeface="Times New Roman" charset="0"/>
              </a:rPr>
              <a:t>e</a:t>
            </a:r>
            <a:r>
              <a:rPr kumimoji="0" lang="zh-CN" altLang="en-US" sz="2600" b="1" dirty="0">
                <a:latin typeface="Times New Roman" charset="0"/>
              </a:rPr>
              <a:t>的权。</a:t>
            </a:r>
          </a:p>
          <a:p>
            <a:pPr algn="just" eaLnBrk="1" hangingPunct="1">
              <a:lnSpc>
                <a:spcPct val="110000"/>
              </a:lnSpc>
              <a:spcBef>
                <a:spcPct val="30000"/>
              </a:spcBef>
            </a:pPr>
            <a:r>
              <a:rPr kumimoji="0" lang="zh-CN" altLang="en-US" sz="2600" b="1" dirty="0">
                <a:latin typeface="Times New Roman" charset="0"/>
              </a:rPr>
              <a:t>一条通路上所有边的权的和称为该通路的长度。</a:t>
            </a:r>
          </a:p>
          <a:p>
            <a:pPr algn="just" eaLnBrk="1" hangingPunct="1">
              <a:lnSpc>
                <a:spcPct val="110000"/>
              </a:lnSpc>
              <a:spcBef>
                <a:spcPct val="30000"/>
              </a:spcBef>
            </a:pPr>
            <a:r>
              <a:rPr kumimoji="0" lang="zh-CN" altLang="en-US" sz="2600" b="1" dirty="0">
                <a:latin typeface="Times New Roman" charset="0"/>
              </a:rPr>
              <a:t>两点之间长度</a:t>
            </a:r>
            <a:r>
              <a:rPr kumimoji="0" lang="zh-CN" altLang="en-US" sz="2600" b="1" dirty="0">
                <a:solidFill>
                  <a:srgbClr val="FF0000"/>
                </a:solidFill>
                <a:latin typeface="Times New Roman" charset="0"/>
              </a:rPr>
              <a:t>最小</a:t>
            </a:r>
            <a:r>
              <a:rPr kumimoji="0" lang="zh-CN" altLang="en-US" sz="2600" b="1" dirty="0">
                <a:latin typeface="Times New Roman" charset="0"/>
              </a:rPr>
              <a:t>的通路称为两点之间的最短通路，不一定是唯一的。</a:t>
            </a:r>
          </a:p>
          <a:p>
            <a:pPr algn="just" eaLnBrk="1" hangingPunct="1">
              <a:lnSpc>
                <a:spcPct val="110000"/>
              </a:lnSpc>
              <a:spcBef>
                <a:spcPct val="30000"/>
              </a:spcBef>
            </a:pPr>
            <a:r>
              <a:rPr kumimoji="0" lang="zh-CN" altLang="en-US" sz="2600" b="1" dirty="0">
                <a:solidFill>
                  <a:srgbClr val="0000CC"/>
                </a:solidFill>
                <a:latin typeface="Times New Roman" charset="0"/>
              </a:rPr>
              <a:t>单源点最短路问题</a:t>
            </a:r>
          </a:p>
          <a:p>
            <a:pPr algn="just" eaLnBrk="1" hangingPunct="1">
              <a:lnSpc>
                <a:spcPct val="110000"/>
              </a:lnSpc>
              <a:spcBef>
                <a:spcPct val="30000"/>
              </a:spcBef>
              <a:buFont typeface="Wingdings" charset="2"/>
              <a:buNone/>
            </a:pPr>
            <a:r>
              <a:rPr kumimoji="0" lang="zh-CN" altLang="en-US" sz="2600" b="1" dirty="0">
                <a:latin typeface="Times New Roman" charset="0"/>
              </a:rPr>
              <a:t>     给定带权图 </a:t>
            </a:r>
            <a:r>
              <a:rPr kumimoji="0" lang="en-US" altLang="zh-CN" sz="2600" b="1" i="1" dirty="0">
                <a:latin typeface="Times New Roman" charset="0"/>
              </a:rPr>
              <a:t>G</a:t>
            </a:r>
            <a:r>
              <a:rPr kumimoji="0" lang="en-US" altLang="zh-CN" sz="2600" b="1" dirty="0">
                <a:latin typeface="Times New Roman" charset="0"/>
              </a:rPr>
              <a:t>(</a:t>
            </a:r>
            <a:r>
              <a:rPr kumimoji="0" lang="en-US" altLang="zh-CN" sz="2600" b="1" i="1" dirty="0">
                <a:latin typeface="Times New Roman" charset="0"/>
              </a:rPr>
              <a:t>V</a:t>
            </a:r>
            <a:r>
              <a:rPr kumimoji="0" lang="en-US" altLang="zh-CN" sz="2600" b="1" dirty="0">
                <a:latin typeface="Times New Roman" charset="0"/>
              </a:rPr>
              <a:t>, </a:t>
            </a:r>
            <a:r>
              <a:rPr kumimoji="0" lang="en-US" altLang="zh-CN" sz="2600" b="1" i="1" dirty="0">
                <a:latin typeface="Times New Roman" charset="0"/>
              </a:rPr>
              <a:t>E</a:t>
            </a:r>
            <a:r>
              <a:rPr kumimoji="0" lang="en-US" altLang="zh-CN" sz="2600" b="1" dirty="0">
                <a:latin typeface="Times New Roman" charset="0"/>
              </a:rPr>
              <a:t>, </a:t>
            </a:r>
            <a:r>
              <a:rPr kumimoji="0" lang="en-US" altLang="zh-CN" sz="2600" b="1" i="1" dirty="0">
                <a:latin typeface="Times New Roman" charset="0"/>
              </a:rPr>
              <a:t>W</a:t>
            </a:r>
            <a:r>
              <a:rPr kumimoji="0" lang="en-US" altLang="zh-CN" sz="2600" b="1" dirty="0">
                <a:latin typeface="Times New Roman" charset="0"/>
              </a:rPr>
              <a:t>)</a:t>
            </a:r>
            <a:r>
              <a:rPr kumimoji="0" lang="zh-CN" altLang="en-US" sz="2600" b="1" dirty="0">
                <a:latin typeface="Times New Roman" charset="0"/>
              </a:rPr>
              <a:t>并指定一个源点，确定该源点到图中其它任一顶点的最短路径。</a:t>
            </a:r>
            <a:endParaRPr kumimoji="0" lang="en-US" altLang="zh-CN" sz="2600" dirty="0">
              <a:latin typeface="Times New Roman" charset="0"/>
            </a:endParaRPr>
          </a:p>
        </p:txBody>
      </p:sp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zh-CN" altLang="en-US" dirty="0"/>
              <a:t>带权图与最短通路问题</a:t>
            </a:r>
          </a:p>
        </p:txBody>
      </p:sp>
    </p:spTree>
    <p:extLst>
      <p:ext uri="{BB962C8B-B14F-4D97-AF65-F5344CB8AC3E}">
        <p14:creationId xmlns:p14="http://schemas.microsoft.com/office/powerpoint/2010/main" val="251860112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>
                <a:latin typeface="+mn-ea"/>
              </a:rPr>
              <a:t>算法示例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50</a:t>
            </a:fld>
            <a:endParaRPr lang="zh-CN" altLang="en-US" dirty="0"/>
          </a:p>
        </p:txBody>
      </p:sp>
      <p:sp>
        <p:nvSpPr>
          <p:cNvPr id="98" name="Rectangle 2" descr="蓝色砂纸"/>
          <p:cNvSpPr>
            <a:spLocks noChangeArrowheads="1"/>
          </p:cNvSpPr>
          <p:nvPr/>
        </p:nvSpPr>
        <p:spPr bwMode="auto">
          <a:xfrm>
            <a:off x="304800" y="1526222"/>
            <a:ext cx="4572000" cy="2664777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99" name="Rectangle 3" descr="信纸"/>
          <p:cNvSpPr>
            <a:spLocks noChangeArrowheads="1"/>
          </p:cNvSpPr>
          <p:nvPr/>
        </p:nvSpPr>
        <p:spPr bwMode="auto">
          <a:xfrm>
            <a:off x="3810000" y="3886200"/>
            <a:ext cx="4876800" cy="274320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100" name="Text Box 5"/>
          <p:cNvSpPr txBox="1">
            <a:spLocks noChangeArrowheads="1"/>
          </p:cNvSpPr>
          <p:nvPr/>
        </p:nvSpPr>
        <p:spPr bwMode="auto">
          <a:xfrm>
            <a:off x="1506538" y="2700338"/>
            <a:ext cx="63658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101" name="Text Box 6"/>
          <p:cNvSpPr txBox="1">
            <a:spLocks noChangeArrowheads="1"/>
          </p:cNvSpPr>
          <p:nvPr/>
        </p:nvSpPr>
        <p:spPr bwMode="auto">
          <a:xfrm>
            <a:off x="2219325" y="2613025"/>
            <a:ext cx="6365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102" name="Text Box 7"/>
          <p:cNvSpPr txBox="1">
            <a:spLocks noChangeArrowheads="1"/>
          </p:cNvSpPr>
          <p:nvPr/>
        </p:nvSpPr>
        <p:spPr bwMode="auto">
          <a:xfrm>
            <a:off x="2214563" y="3367088"/>
            <a:ext cx="63658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103" name="Text Box 8"/>
          <p:cNvSpPr txBox="1">
            <a:spLocks noChangeArrowheads="1"/>
          </p:cNvSpPr>
          <p:nvPr/>
        </p:nvSpPr>
        <p:spPr bwMode="auto">
          <a:xfrm>
            <a:off x="3376613" y="3062288"/>
            <a:ext cx="63658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104" name="Text Box 9"/>
          <p:cNvSpPr txBox="1">
            <a:spLocks noChangeArrowheads="1"/>
          </p:cNvSpPr>
          <p:nvPr/>
        </p:nvSpPr>
        <p:spPr bwMode="auto">
          <a:xfrm>
            <a:off x="2100263" y="2033588"/>
            <a:ext cx="68738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105" name="Text Box 10"/>
          <p:cNvSpPr txBox="1">
            <a:spLocks noChangeArrowheads="1"/>
          </p:cNvSpPr>
          <p:nvPr/>
        </p:nvSpPr>
        <p:spPr bwMode="auto">
          <a:xfrm>
            <a:off x="1028700" y="2376488"/>
            <a:ext cx="6365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106" name="Text Box 11"/>
          <p:cNvSpPr txBox="1">
            <a:spLocks noChangeArrowheads="1"/>
          </p:cNvSpPr>
          <p:nvPr/>
        </p:nvSpPr>
        <p:spPr bwMode="auto">
          <a:xfrm>
            <a:off x="3446463" y="2351088"/>
            <a:ext cx="63658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107" name="Text Box 12"/>
          <p:cNvSpPr txBox="1">
            <a:spLocks noChangeArrowheads="1"/>
          </p:cNvSpPr>
          <p:nvPr/>
        </p:nvSpPr>
        <p:spPr bwMode="auto">
          <a:xfrm>
            <a:off x="1004888" y="3000375"/>
            <a:ext cx="63658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5</a:t>
            </a:r>
          </a:p>
        </p:txBody>
      </p:sp>
      <p:sp>
        <p:nvSpPr>
          <p:cNvPr id="108" name="Text Box 13"/>
          <p:cNvSpPr txBox="1">
            <a:spLocks noChangeArrowheads="1"/>
          </p:cNvSpPr>
          <p:nvPr/>
        </p:nvSpPr>
        <p:spPr bwMode="auto">
          <a:xfrm>
            <a:off x="552450" y="1924050"/>
            <a:ext cx="990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1600" i="1"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latin typeface="Times New Roman" panose="02020603050405020304" pitchFamily="18" charset="0"/>
              </a:rPr>
              <a:t>1,4</a:t>
            </a:r>
            <a:r>
              <a:rPr lang="en-US" altLang="zh-CN" sz="1600">
                <a:latin typeface="Times New Roman" panose="02020603050405020304" pitchFamily="18" charset="0"/>
              </a:rPr>
              <a:t>= 4 </a:t>
            </a:r>
            <a:r>
              <a:rPr lang="en-US" altLang="zh-CN" sz="16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4,1</a:t>
            </a:r>
            <a:r>
              <a:rPr lang="en-US" altLang="zh-CN" sz="1600">
                <a:solidFill>
                  <a:srgbClr val="FF0000"/>
                </a:solidFill>
                <a:latin typeface="Times New Roman" panose="02020603050405020304" pitchFamily="18" charset="0"/>
              </a:rPr>
              <a:t>= 0</a:t>
            </a:r>
          </a:p>
        </p:txBody>
      </p:sp>
      <p:sp>
        <p:nvSpPr>
          <p:cNvPr id="109" name="Text Box 14"/>
          <p:cNvSpPr txBox="1">
            <a:spLocks noChangeArrowheads="1"/>
          </p:cNvSpPr>
          <p:nvPr/>
        </p:nvSpPr>
        <p:spPr bwMode="auto">
          <a:xfrm>
            <a:off x="338138" y="3195638"/>
            <a:ext cx="990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1600" i="1"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latin typeface="Times New Roman" panose="02020603050405020304" pitchFamily="18" charset="0"/>
              </a:rPr>
              <a:t>1,2</a:t>
            </a:r>
            <a:r>
              <a:rPr lang="en-US" altLang="zh-CN" sz="1600">
                <a:latin typeface="Times New Roman" panose="02020603050405020304" pitchFamily="18" charset="0"/>
              </a:rPr>
              <a:t>= 2 </a:t>
            </a:r>
            <a:r>
              <a:rPr lang="en-US" altLang="zh-CN" sz="16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2,1</a:t>
            </a:r>
            <a:r>
              <a:rPr lang="en-US" altLang="zh-CN" sz="1600">
                <a:solidFill>
                  <a:srgbClr val="FF0000"/>
                </a:solidFill>
                <a:latin typeface="Times New Roman" panose="02020603050405020304" pitchFamily="18" charset="0"/>
              </a:rPr>
              <a:t>= 3</a:t>
            </a:r>
          </a:p>
        </p:txBody>
      </p:sp>
      <p:sp>
        <p:nvSpPr>
          <p:cNvPr id="110" name="Text Box 15"/>
          <p:cNvSpPr txBox="1">
            <a:spLocks noChangeArrowheads="1"/>
          </p:cNvSpPr>
          <p:nvPr/>
        </p:nvSpPr>
        <p:spPr bwMode="auto">
          <a:xfrm>
            <a:off x="2090738" y="1519238"/>
            <a:ext cx="990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1600" i="1"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latin typeface="Times New Roman" panose="02020603050405020304" pitchFamily="18" charset="0"/>
              </a:rPr>
              <a:t>4,5</a:t>
            </a:r>
            <a:r>
              <a:rPr lang="en-US" altLang="zh-CN" sz="1600">
                <a:latin typeface="Times New Roman" panose="02020603050405020304" pitchFamily="18" charset="0"/>
              </a:rPr>
              <a:t>= 3 </a:t>
            </a:r>
            <a:r>
              <a:rPr lang="en-US" altLang="zh-CN" sz="16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5,4</a:t>
            </a:r>
            <a:r>
              <a:rPr lang="en-US" altLang="zh-CN" sz="1600">
                <a:solidFill>
                  <a:srgbClr val="FF0000"/>
                </a:solidFill>
                <a:latin typeface="Times New Roman" panose="02020603050405020304" pitchFamily="18" charset="0"/>
              </a:rPr>
              <a:t>= 0</a:t>
            </a:r>
          </a:p>
        </p:txBody>
      </p:sp>
      <p:sp>
        <p:nvSpPr>
          <p:cNvPr id="111" name="Text Box 16"/>
          <p:cNvSpPr txBox="1">
            <a:spLocks noChangeArrowheads="1"/>
          </p:cNvSpPr>
          <p:nvPr/>
        </p:nvSpPr>
        <p:spPr bwMode="auto">
          <a:xfrm>
            <a:off x="2014538" y="3576638"/>
            <a:ext cx="990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1600" i="1"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latin typeface="Times New Roman" panose="02020603050405020304" pitchFamily="18" charset="0"/>
              </a:rPr>
              <a:t>2,3</a:t>
            </a:r>
            <a:r>
              <a:rPr lang="en-US" altLang="zh-CN" sz="1600">
                <a:latin typeface="Times New Roman" panose="02020603050405020304" pitchFamily="18" charset="0"/>
              </a:rPr>
              <a:t>= 0 </a:t>
            </a:r>
            <a:r>
              <a:rPr lang="en-US" altLang="zh-CN" sz="16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3,2</a:t>
            </a:r>
            <a:r>
              <a:rPr lang="en-US" altLang="zh-CN" sz="1600">
                <a:solidFill>
                  <a:srgbClr val="FF0000"/>
                </a:solidFill>
                <a:latin typeface="Times New Roman" panose="02020603050405020304" pitchFamily="18" charset="0"/>
              </a:rPr>
              <a:t>= 3</a:t>
            </a:r>
          </a:p>
        </p:txBody>
      </p:sp>
      <p:sp>
        <p:nvSpPr>
          <p:cNvPr id="112" name="Text Box 17"/>
          <p:cNvSpPr txBox="1">
            <a:spLocks noChangeArrowheads="1"/>
          </p:cNvSpPr>
          <p:nvPr/>
        </p:nvSpPr>
        <p:spPr bwMode="auto">
          <a:xfrm>
            <a:off x="2471738" y="2662238"/>
            <a:ext cx="990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1600" i="1"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latin typeface="Times New Roman" panose="02020603050405020304" pitchFamily="18" charset="0"/>
              </a:rPr>
              <a:t>2,5</a:t>
            </a:r>
            <a:r>
              <a:rPr lang="en-US" altLang="zh-CN" sz="1600">
                <a:latin typeface="Times New Roman" panose="02020603050405020304" pitchFamily="18" charset="0"/>
              </a:rPr>
              <a:t>= 2 </a:t>
            </a:r>
            <a:r>
              <a:rPr lang="en-US" altLang="zh-CN" sz="16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5,2</a:t>
            </a:r>
            <a:r>
              <a:rPr lang="en-US" altLang="zh-CN" sz="1600">
                <a:solidFill>
                  <a:srgbClr val="FF0000"/>
                </a:solidFill>
                <a:latin typeface="Times New Roman" panose="02020603050405020304" pitchFamily="18" charset="0"/>
              </a:rPr>
              <a:t>= 0</a:t>
            </a:r>
          </a:p>
        </p:txBody>
      </p:sp>
      <p:sp>
        <p:nvSpPr>
          <p:cNvPr id="113" name="Text Box 18"/>
          <p:cNvSpPr txBox="1">
            <a:spLocks noChangeArrowheads="1"/>
          </p:cNvSpPr>
          <p:nvPr/>
        </p:nvSpPr>
        <p:spPr bwMode="auto">
          <a:xfrm>
            <a:off x="3419475" y="3295650"/>
            <a:ext cx="990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1600" i="1"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latin typeface="Times New Roman" panose="02020603050405020304" pitchFamily="18" charset="0"/>
              </a:rPr>
              <a:t>3,6</a:t>
            </a:r>
            <a:r>
              <a:rPr lang="en-US" altLang="zh-CN" sz="1600">
                <a:latin typeface="Times New Roman" panose="02020603050405020304" pitchFamily="18" charset="0"/>
              </a:rPr>
              <a:t>= 0 </a:t>
            </a:r>
            <a:r>
              <a:rPr lang="en-US" altLang="zh-CN" sz="16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6,3</a:t>
            </a:r>
            <a:r>
              <a:rPr lang="en-US" altLang="zh-CN" sz="1600">
                <a:solidFill>
                  <a:srgbClr val="FF0000"/>
                </a:solidFill>
                <a:latin typeface="Times New Roman" panose="02020603050405020304" pitchFamily="18" charset="0"/>
              </a:rPr>
              <a:t>= 3</a:t>
            </a:r>
          </a:p>
        </p:txBody>
      </p:sp>
      <p:grpSp>
        <p:nvGrpSpPr>
          <p:cNvPr id="114" name="Group 19"/>
          <p:cNvGrpSpPr>
            <a:grpSpLocks/>
          </p:cNvGrpSpPr>
          <p:nvPr/>
        </p:nvGrpSpPr>
        <p:grpSpPr bwMode="auto">
          <a:xfrm>
            <a:off x="323850" y="2689225"/>
            <a:ext cx="581025" cy="374650"/>
            <a:chOff x="240" y="1719"/>
            <a:chExt cx="366" cy="236"/>
          </a:xfrm>
        </p:grpSpPr>
        <p:sp>
          <p:nvSpPr>
            <p:cNvPr id="115" name="Oval 20"/>
            <p:cNvSpPr>
              <a:spLocks noChangeArrowheads="1"/>
            </p:cNvSpPr>
            <p:nvPr/>
          </p:nvSpPr>
          <p:spPr bwMode="auto">
            <a:xfrm>
              <a:off x="240" y="1728"/>
              <a:ext cx="227" cy="22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116" name="Text Box 21"/>
            <p:cNvSpPr txBox="1">
              <a:spLocks noChangeArrowheads="1"/>
            </p:cNvSpPr>
            <p:nvPr/>
          </p:nvSpPr>
          <p:spPr bwMode="auto">
            <a:xfrm>
              <a:off x="270" y="1719"/>
              <a:ext cx="33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 b="1">
                  <a:latin typeface="Times New Roman" panose="02020603050405020304" pitchFamily="18" charset="0"/>
                </a:rPr>
                <a:t>1</a:t>
              </a:r>
            </a:p>
          </p:txBody>
        </p:sp>
      </p:grpSp>
      <p:grpSp>
        <p:nvGrpSpPr>
          <p:cNvPr id="117" name="Group 22"/>
          <p:cNvGrpSpPr>
            <a:grpSpLocks/>
          </p:cNvGrpSpPr>
          <p:nvPr/>
        </p:nvGrpSpPr>
        <p:grpSpPr bwMode="auto">
          <a:xfrm>
            <a:off x="4133850" y="2689225"/>
            <a:ext cx="581025" cy="374650"/>
            <a:chOff x="240" y="1719"/>
            <a:chExt cx="366" cy="236"/>
          </a:xfrm>
        </p:grpSpPr>
        <p:sp>
          <p:nvSpPr>
            <p:cNvPr id="118" name="Oval 23"/>
            <p:cNvSpPr>
              <a:spLocks noChangeArrowheads="1"/>
            </p:cNvSpPr>
            <p:nvPr/>
          </p:nvSpPr>
          <p:spPr bwMode="auto">
            <a:xfrm>
              <a:off x="240" y="1728"/>
              <a:ext cx="227" cy="22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119" name="Text Box 24"/>
            <p:cNvSpPr txBox="1">
              <a:spLocks noChangeArrowheads="1"/>
            </p:cNvSpPr>
            <p:nvPr/>
          </p:nvSpPr>
          <p:spPr bwMode="auto">
            <a:xfrm>
              <a:off x="270" y="1719"/>
              <a:ext cx="33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 b="1">
                  <a:latin typeface="Times New Roman" panose="02020603050405020304" pitchFamily="18" charset="0"/>
                </a:rPr>
                <a:t>6</a:t>
              </a:r>
            </a:p>
          </p:txBody>
        </p:sp>
      </p:grpSp>
      <p:grpSp>
        <p:nvGrpSpPr>
          <p:cNvPr id="120" name="Group 25"/>
          <p:cNvGrpSpPr>
            <a:grpSpLocks/>
          </p:cNvGrpSpPr>
          <p:nvPr/>
        </p:nvGrpSpPr>
        <p:grpSpPr bwMode="auto">
          <a:xfrm>
            <a:off x="1593850" y="1870075"/>
            <a:ext cx="581025" cy="374650"/>
            <a:chOff x="240" y="1719"/>
            <a:chExt cx="366" cy="236"/>
          </a:xfrm>
        </p:grpSpPr>
        <p:sp>
          <p:nvSpPr>
            <p:cNvPr id="121" name="Oval 26"/>
            <p:cNvSpPr>
              <a:spLocks noChangeArrowheads="1"/>
            </p:cNvSpPr>
            <p:nvPr/>
          </p:nvSpPr>
          <p:spPr bwMode="auto">
            <a:xfrm>
              <a:off x="240" y="1728"/>
              <a:ext cx="227" cy="22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122" name="Text Box 27"/>
            <p:cNvSpPr txBox="1">
              <a:spLocks noChangeArrowheads="1"/>
            </p:cNvSpPr>
            <p:nvPr/>
          </p:nvSpPr>
          <p:spPr bwMode="auto">
            <a:xfrm>
              <a:off x="270" y="1719"/>
              <a:ext cx="33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 b="1">
                  <a:latin typeface="Times New Roman" panose="02020603050405020304" pitchFamily="18" charset="0"/>
                </a:rPr>
                <a:t>4</a:t>
              </a:r>
            </a:p>
          </p:txBody>
        </p:sp>
      </p:grpSp>
      <p:grpSp>
        <p:nvGrpSpPr>
          <p:cNvPr id="123" name="Group 28"/>
          <p:cNvGrpSpPr>
            <a:grpSpLocks/>
          </p:cNvGrpSpPr>
          <p:nvPr/>
        </p:nvGrpSpPr>
        <p:grpSpPr bwMode="auto">
          <a:xfrm>
            <a:off x="1593850" y="3470275"/>
            <a:ext cx="581025" cy="374650"/>
            <a:chOff x="240" y="1719"/>
            <a:chExt cx="366" cy="236"/>
          </a:xfrm>
        </p:grpSpPr>
        <p:sp>
          <p:nvSpPr>
            <p:cNvPr id="124" name="Oval 29"/>
            <p:cNvSpPr>
              <a:spLocks noChangeArrowheads="1"/>
            </p:cNvSpPr>
            <p:nvPr/>
          </p:nvSpPr>
          <p:spPr bwMode="auto">
            <a:xfrm>
              <a:off x="240" y="1728"/>
              <a:ext cx="227" cy="22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125" name="Text Box 30"/>
            <p:cNvSpPr txBox="1">
              <a:spLocks noChangeArrowheads="1"/>
            </p:cNvSpPr>
            <p:nvPr/>
          </p:nvSpPr>
          <p:spPr bwMode="auto">
            <a:xfrm>
              <a:off x="270" y="1719"/>
              <a:ext cx="33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 b="1">
                  <a:latin typeface="Times New Roman" panose="02020603050405020304" pitchFamily="18" charset="0"/>
                </a:rPr>
                <a:t>2</a:t>
              </a:r>
            </a:p>
          </p:txBody>
        </p:sp>
      </p:grpSp>
      <p:grpSp>
        <p:nvGrpSpPr>
          <p:cNvPr id="126" name="Group 31"/>
          <p:cNvGrpSpPr>
            <a:grpSpLocks/>
          </p:cNvGrpSpPr>
          <p:nvPr/>
        </p:nvGrpSpPr>
        <p:grpSpPr bwMode="auto">
          <a:xfrm>
            <a:off x="2863850" y="1870075"/>
            <a:ext cx="581025" cy="374650"/>
            <a:chOff x="240" y="1719"/>
            <a:chExt cx="366" cy="236"/>
          </a:xfrm>
        </p:grpSpPr>
        <p:sp>
          <p:nvSpPr>
            <p:cNvPr id="127" name="Oval 32"/>
            <p:cNvSpPr>
              <a:spLocks noChangeArrowheads="1"/>
            </p:cNvSpPr>
            <p:nvPr/>
          </p:nvSpPr>
          <p:spPr bwMode="auto">
            <a:xfrm>
              <a:off x="240" y="1728"/>
              <a:ext cx="227" cy="22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128" name="Text Box 33"/>
            <p:cNvSpPr txBox="1">
              <a:spLocks noChangeArrowheads="1"/>
            </p:cNvSpPr>
            <p:nvPr/>
          </p:nvSpPr>
          <p:spPr bwMode="auto">
            <a:xfrm>
              <a:off x="270" y="1719"/>
              <a:ext cx="33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 b="1">
                  <a:latin typeface="Times New Roman" panose="02020603050405020304" pitchFamily="18" charset="0"/>
                </a:rPr>
                <a:t>5</a:t>
              </a:r>
            </a:p>
          </p:txBody>
        </p:sp>
      </p:grpSp>
      <p:grpSp>
        <p:nvGrpSpPr>
          <p:cNvPr id="129" name="Group 34"/>
          <p:cNvGrpSpPr>
            <a:grpSpLocks/>
          </p:cNvGrpSpPr>
          <p:nvPr/>
        </p:nvGrpSpPr>
        <p:grpSpPr bwMode="auto">
          <a:xfrm>
            <a:off x="2863850" y="3470275"/>
            <a:ext cx="581025" cy="374650"/>
            <a:chOff x="240" y="1719"/>
            <a:chExt cx="366" cy="236"/>
          </a:xfrm>
        </p:grpSpPr>
        <p:sp>
          <p:nvSpPr>
            <p:cNvPr id="130" name="Oval 35"/>
            <p:cNvSpPr>
              <a:spLocks noChangeArrowheads="1"/>
            </p:cNvSpPr>
            <p:nvPr/>
          </p:nvSpPr>
          <p:spPr bwMode="auto">
            <a:xfrm>
              <a:off x="240" y="1728"/>
              <a:ext cx="227" cy="22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131" name="Text Box 36"/>
            <p:cNvSpPr txBox="1">
              <a:spLocks noChangeArrowheads="1"/>
            </p:cNvSpPr>
            <p:nvPr/>
          </p:nvSpPr>
          <p:spPr bwMode="auto">
            <a:xfrm>
              <a:off x="270" y="1719"/>
              <a:ext cx="33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 b="1">
                  <a:latin typeface="Times New Roman" panose="02020603050405020304" pitchFamily="18" charset="0"/>
                </a:rPr>
                <a:t>3</a:t>
              </a:r>
            </a:p>
          </p:txBody>
        </p:sp>
      </p:grpSp>
      <p:sp>
        <p:nvSpPr>
          <p:cNvPr id="132" name="Line 37"/>
          <p:cNvSpPr>
            <a:spLocks noChangeShapeType="1"/>
          </p:cNvSpPr>
          <p:nvPr/>
        </p:nvSpPr>
        <p:spPr bwMode="auto">
          <a:xfrm flipV="1">
            <a:off x="657225" y="2157413"/>
            <a:ext cx="971550" cy="614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33" name="Line 38"/>
          <p:cNvSpPr>
            <a:spLocks noChangeShapeType="1"/>
          </p:cNvSpPr>
          <p:nvPr/>
        </p:nvSpPr>
        <p:spPr bwMode="auto">
          <a:xfrm>
            <a:off x="1957388" y="2071688"/>
            <a:ext cx="9001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34" name="Line 39"/>
          <p:cNvSpPr>
            <a:spLocks noChangeShapeType="1"/>
          </p:cNvSpPr>
          <p:nvPr/>
        </p:nvSpPr>
        <p:spPr bwMode="auto">
          <a:xfrm>
            <a:off x="642938" y="3000375"/>
            <a:ext cx="971550" cy="600075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35" name="Line 40"/>
          <p:cNvSpPr>
            <a:spLocks noChangeShapeType="1"/>
          </p:cNvSpPr>
          <p:nvPr/>
        </p:nvSpPr>
        <p:spPr bwMode="auto">
          <a:xfrm>
            <a:off x="1957388" y="3657600"/>
            <a:ext cx="900112" cy="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36" name="Line 41"/>
          <p:cNvSpPr>
            <a:spLocks noChangeShapeType="1"/>
          </p:cNvSpPr>
          <p:nvPr/>
        </p:nvSpPr>
        <p:spPr bwMode="auto">
          <a:xfrm>
            <a:off x="3214688" y="2128838"/>
            <a:ext cx="942975" cy="657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37" name="Line 42"/>
          <p:cNvSpPr>
            <a:spLocks noChangeShapeType="1"/>
          </p:cNvSpPr>
          <p:nvPr/>
        </p:nvSpPr>
        <p:spPr bwMode="auto">
          <a:xfrm flipV="1">
            <a:off x="3214688" y="3000375"/>
            <a:ext cx="957262" cy="600075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38" name="Line 43"/>
          <p:cNvSpPr>
            <a:spLocks noChangeShapeType="1"/>
          </p:cNvSpPr>
          <p:nvPr/>
        </p:nvSpPr>
        <p:spPr bwMode="auto">
          <a:xfrm flipV="1">
            <a:off x="1771650" y="2243138"/>
            <a:ext cx="0" cy="12430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39" name="Line 44"/>
          <p:cNvSpPr>
            <a:spLocks noChangeShapeType="1"/>
          </p:cNvSpPr>
          <p:nvPr/>
        </p:nvSpPr>
        <p:spPr bwMode="auto">
          <a:xfrm flipV="1">
            <a:off x="1928813" y="2228850"/>
            <a:ext cx="1042987" cy="1314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40" name="Text Box 45"/>
          <p:cNvSpPr txBox="1">
            <a:spLocks noChangeArrowheads="1"/>
          </p:cNvSpPr>
          <p:nvPr/>
        </p:nvSpPr>
        <p:spPr bwMode="auto">
          <a:xfrm>
            <a:off x="3690938" y="1976438"/>
            <a:ext cx="990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1600" i="1"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latin typeface="Times New Roman" panose="02020603050405020304" pitchFamily="18" charset="0"/>
              </a:rPr>
              <a:t>3,6</a:t>
            </a:r>
            <a:r>
              <a:rPr lang="en-US" altLang="zh-CN" sz="1600">
                <a:latin typeface="Times New Roman" panose="02020603050405020304" pitchFamily="18" charset="0"/>
              </a:rPr>
              <a:t>= 4 </a:t>
            </a:r>
            <a:r>
              <a:rPr lang="en-US" altLang="zh-CN" sz="16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6,3</a:t>
            </a:r>
            <a:r>
              <a:rPr lang="en-US" altLang="zh-CN" sz="1600">
                <a:solidFill>
                  <a:srgbClr val="FF0000"/>
                </a:solidFill>
                <a:latin typeface="Times New Roman" panose="02020603050405020304" pitchFamily="18" charset="0"/>
              </a:rPr>
              <a:t>= 0</a:t>
            </a:r>
          </a:p>
        </p:txBody>
      </p:sp>
      <p:grpSp>
        <p:nvGrpSpPr>
          <p:cNvPr id="141" name="Group 46"/>
          <p:cNvGrpSpPr>
            <a:grpSpLocks/>
          </p:cNvGrpSpPr>
          <p:nvPr/>
        </p:nvGrpSpPr>
        <p:grpSpPr bwMode="auto">
          <a:xfrm>
            <a:off x="4062413" y="3976688"/>
            <a:ext cx="4391025" cy="2638425"/>
            <a:chOff x="231" y="1056"/>
            <a:chExt cx="2766" cy="1662"/>
          </a:xfrm>
        </p:grpSpPr>
        <p:sp>
          <p:nvSpPr>
            <p:cNvPr id="142" name="Text Box 47"/>
            <p:cNvSpPr txBox="1">
              <a:spLocks noChangeArrowheads="1"/>
            </p:cNvSpPr>
            <p:nvPr/>
          </p:nvSpPr>
          <p:spPr bwMode="auto">
            <a:xfrm>
              <a:off x="976" y="1800"/>
              <a:ext cx="40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>
                  <a:latin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43" name="Text Box 48"/>
            <p:cNvSpPr txBox="1">
              <a:spLocks noChangeArrowheads="1"/>
            </p:cNvSpPr>
            <p:nvPr/>
          </p:nvSpPr>
          <p:spPr bwMode="auto">
            <a:xfrm>
              <a:off x="1425" y="1745"/>
              <a:ext cx="40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>
                  <a:latin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44" name="Text Box 49"/>
            <p:cNvSpPr txBox="1">
              <a:spLocks noChangeArrowheads="1"/>
            </p:cNvSpPr>
            <p:nvPr/>
          </p:nvSpPr>
          <p:spPr bwMode="auto">
            <a:xfrm>
              <a:off x="1422" y="2220"/>
              <a:ext cx="40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>
                  <a:latin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145" name="Text Box 50"/>
            <p:cNvSpPr txBox="1">
              <a:spLocks noChangeArrowheads="1"/>
            </p:cNvSpPr>
            <p:nvPr/>
          </p:nvSpPr>
          <p:spPr bwMode="auto">
            <a:xfrm>
              <a:off x="2154" y="2028"/>
              <a:ext cx="40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>
                  <a:latin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146" name="Text Box 51"/>
            <p:cNvSpPr txBox="1">
              <a:spLocks noChangeArrowheads="1"/>
            </p:cNvSpPr>
            <p:nvPr/>
          </p:nvSpPr>
          <p:spPr bwMode="auto">
            <a:xfrm>
              <a:off x="1350" y="1380"/>
              <a:ext cx="433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>
                  <a:latin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147" name="Text Box 52"/>
            <p:cNvSpPr txBox="1">
              <a:spLocks noChangeArrowheads="1"/>
            </p:cNvSpPr>
            <p:nvPr/>
          </p:nvSpPr>
          <p:spPr bwMode="auto">
            <a:xfrm>
              <a:off x="675" y="1596"/>
              <a:ext cx="40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>
                  <a:latin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48" name="Text Box 53"/>
            <p:cNvSpPr txBox="1">
              <a:spLocks noChangeArrowheads="1"/>
            </p:cNvSpPr>
            <p:nvPr/>
          </p:nvSpPr>
          <p:spPr bwMode="auto">
            <a:xfrm>
              <a:off x="2198" y="1580"/>
              <a:ext cx="40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>
                  <a:latin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49" name="Text Box 54"/>
            <p:cNvSpPr txBox="1">
              <a:spLocks noChangeArrowheads="1"/>
            </p:cNvSpPr>
            <p:nvPr/>
          </p:nvSpPr>
          <p:spPr bwMode="auto">
            <a:xfrm>
              <a:off x="660" y="1989"/>
              <a:ext cx="40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>
                  <a:latin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150" name="Text Box 55"/>
            <p:cNvSpPr txBox="1">
              <a:spLocks noChangeArrowheads="1"/>
            </p:cNvSpPr>
            <p:nvPr/>
          </p:nvSpPr>
          <p:spPr bwMode="auto">
            <a:xfrm>
              <a:off x="375" y="1311"/>
              <a:ext cx="624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1600" i="1"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latin typeface="Times New Roman" panose="02020603050405020304" pitchFamily="18" charset="0"/>
                </a:rPr>
                <a:t>1,4</a:t>
              </a:r>
              <a:r>
                <a:rPr lang="en-US" altLang="zh-CN" sz="1600">
                  <a:latin typeface="Times New Roman" panose="02020603050405020304" pitchFamily="18" charset="0"/>
                </a:rPr>
                <a:t>= 4 </a:t>
              </a:r>
              <a:r>
                <a:rPr lang="en-US" altLang="zh-CN" sz="1600" i="1">
                  <a:solidFill>
                    <a:srgbClr val="FF0000"/>
                  </a:solidFill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solidFill>
                    <a:srgbClr val="FF0000"/>
                  </a:solidFill>
                  <a:latin typeface="Times New Roman" panose="02020603050405020304" pitchFamily="18" charset="0"/>
                </a:rPr>
                <a:t>4,1</a:t>
              </a:r>
              <a:r>
                <a:rPr lang="en-US" altLang="zh-CN" sz="1600">
                  <a:solidFill>
                    <a:srgbClr val="FF0000"/>
                  </a:solidFill>
                  <a:latin typeface="Times New Roman" panose="02020603050405020304" pitchFamily="18" charset="0"/>
                </a:rPr>
                <a:t>= 0</a:t>
              </a:r>
            </a:p>
          </p:txBody>
        </p:sp>
        <p:sp>
          <p:nvSpPr>
            <p:cNvPr id="151" name="Text Box 56"/>
            <p:cNvSpPr txBox="1">
              <a:spLocks noChangeArrowheads="1"/>
            </p:cNvSpPr>
            <p:nvPr/>
          </p:nvSpPr>
          <p:spPr bwMode="auto">
            <a:xfrm>
              <a:off x="240" y="2112"/>
              <a:ext cx="624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1600" i="1"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latin typeface="Times New Roman" panose="02020603050405020304" pitchFamily="18" charset="0"/>
                </a:rPr>
                <a:t>1,2</a:t>
              </a:r>
              <a:r>
                <a:rPr lang="en-US" altLang="zh-CN" sz="1600">
                  <a:latin typeface="Times New Roman" panose="02020603050405020304" pitchFamily="18" charset="0"/>
                </a:rPr>
                <a:t>= 2 </a:t>
              </a:r>
              <a:r>
                <a:rPr lang="en-US" altLang="zh-CN" sz="1600" i="1">
                  <a:solidFill>
                    <a:srgbClr val="FF0000"/>
                  </a:solidFill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solidFill>
                    <a:srgbClr val="FF0000"/>
                  </a:solidFill>
                  <a:latin typeface="Times New Roman" panose="02020603050405020304" pitchFamily="18" charset="0"/>
                </a:rPr>
                <a:t>2,1</a:t>
              </a:r>
              <a:r>
                <a:rPr lang="en-US" altLang="zh-CN" sz="1600">
                  <a:solidFill>
                    <a:srgbClr val="FF0000"/>
                  </a:solidFill>
                  <a:latin typeface="Times New Roman" panose="02020603050405020304" pitchFamily="18" charset="0"/>
                </a:rPr>
                <a:t>= 3</a:t>
              </a:r>
            </a:p>
          </p:txBody>
        </p:sp>
        <p:sp>
          <p:nvSpPr>
            <p:cNvPr id="152" name="Text Box 57"/>
            <p:cNvSpPr txBox="1">
              <a:spLocks noChangeArrowheads="1"/>
            </p:cNvSpPr>
            <p:nvPr/>
          </p:nvSpPr>
          <p:spPr bwMode="auto">
            <a:xfrm>
              <a:off x="1344" y="1056"/>
              <a:ext cx="624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1600" i="1"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latin typeface="Times New Roman" panose="02020603050405020304" pitchFamily="18" charset="0"/>
                </a:rPr>
                <a:t>4,5</a:t>
              </a:r>
              <a:r>
                <a:rPr lang="en-US" altLang="zh-CN" sz="1600">
                  <a:latin typeface="Times New Roman" panose="02020603050405020304" pitchFamily="18" charset="0"/>
                </a:rPr>
                <a:t>= 3 </a:t>
              </a:r>
              <a:r>
                <a:rPr lang="en-US" altLang="zh-CN" sz="1600" i="1">
                  <a:solidFill>
                    <a:srgbClr val="FF0000"/>
                  </a:solidFill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solidFill>
                    <a:srgbClr val="FF0000"/>
                  </a:solidFill>
                  <a:latin typeface="Times New Roman" panose="02020603050405020304" pitchFamily="18" charset="0"/>
                </a:rPr>
                <a:t>5,4</a:t>
              </a:r>
              <a:r>
                <a:rPr lang="en-US" altLang="zh-CN" sz="1600">
                  <a:solidFill>
                    <a:srgbClr val="FF0000"/>
                  </a:solidFill>
                  <a:latin typeface="Times New Roman" panose="02020603050405020304" pitchFamily="18" charset="0"/>
                </a:rPr>
                <a:t>= 0</a:t>
              </a:r>
            </a:p>
          </p:txBody>
        </p:sp>
        <p:sp>
          <p:nvSpPr>
            <p:cNvPr id="153" name="Text Box 58"/>
            <p:cNvSpPr txBox="1">
              <a:spLocks noChangeArrowheads="1"/>
            </p:cNvSpPr>
            <p:nvPr/>
          </p:nvSpPr>
          <p:spPr bwMode="auto">
            <a:xfrm>
              <a:off x="1296" y="2352"/>
              <a:ext cx="624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1600" i="1"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latin typeface="Times New Roman" panose="02020603050405020304" pitchFamily="18" charset="0"/>
                </a:rPr>
                <a:t>2,3</a:t>
              </a:r>
              <a:r>
                <a:rPr lang="en-US" altLang="zh-CN" sz="1600">
                  <a:latin typeface="Times New Roman" panose="02020603050405020304" pitchFamily="18" charset="0"/>
                </a:rPr>
                <a:t>= 0 </a:t>
              </a:r>
              <a:r>
                <a:rPr lang="en-US" altLang="zh-CN" sz="1600" i="1">
                  <a:solidFill>
                    <a:srgbClr val="FF0000"/>
                  </a:solidFill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solidFill>
                    <a:srgbClr val="FF0000"/>
                  </a:solidFill>
                  <a:latin typeface="Times New Roman" panose="02020603050405020304" pitchFamily="18" charset="0"/>
                </a:rPr>
                <a:t>3,2</a:t>
              </a:r>
              <a:r>
                <a:rPr lang="en-US" altLang="zh-CN" sz="1600">
                  <a:solidFill>
                    <a:srgbClr val="FF0000"/>
                  </a:solidFill>
                  <a:latin typeface="Times New Roman" panose="02020603050405020304" pitchFamily="18" charset="0"/>
                </a:rPr>
                <a:t>= 3</a:t>
              </a:r>
            </a:p>
          </p:txBody>
        </p:sp>
        <p:sp>
          <p:nvSpPr>
            <p:cNvPr id="154" name="Text Box 59"/>
            <p:cNvSpPr txBox="1">
              <a:spLocks noChangeArrowheads="1"/>
            </p:cNvSpPr>
            <p:nvPr/>
          </p:nvSpPr>
          <p:spPr bwMode="auto">
            <a:xfrm>
              <a:off x="1584" y="1776"/>
              <a:ext cx="624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1600" i="1"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latin typeface="Times New Roman" panose="02020603050405020304" pitchFamily="18" charset="0"/>
                </a:rPr>
                <a:t>2,5</a:t>
              </a:r>
              <a:r>
                <a:rPr lang="en-US" altLang="zh-CN" sz="1600">
                  <a:latin typeface="Times New Roman" panose="02020603050405020304" pitchFamily="18" charset="0"/>
                </a:rPr>
                <a:t>= 2 </a:t>
              </a:r>
              <a:r>
                <a:rPr lang="en-US" altLang="zh-CN" sz="1600" i="1">
                  <a:solidFill>
                    <a:srgbClr val="FF0000"/>
                  </a:solidFill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solidFill>
                    <a:srgbClr val="FF0000"/>
                  </a:solidFill>
                  <a:latin typeface="Times New Roman" panose="02020603050405020304" pitchFamily="18" charset="0"/>
                </a:rPr>
                <a:t>5,2</a:t>
              </a:r>
              <a:r>
                <a:rPr lang="en-US" altLang="zh-CN" sz="1600">
                  <a:solidFill>
                    <a:srgbClr val="FF0000"/>
                  </a:solidFill>
                  <a:latin typeface="Times New Roman" panose="02020603050405020304" pitchFamily="18" charset="0"/>
                </a:rPr>
                <a:t>= 0</a:t>
              </a:r>
            </a:p>
          </p:txBody>
        </p:sp>
        <p:sp>
          <p:nvSpPr>
            <p:cNvPr id="155" name="Text Box 60"/>
            <p:cNvSpPr txBox="1">
              <a:spLocks noChangeArrowheads="1"/>
            </p:cNvSpPr>
            <p:nvPr/>
          </p:nvSpPr>
          <p:spPr bwMode="auto">
            <a:xfrm>
              <a:off x="2181" y="2175"/>
              <a:ext cx="624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1600" i="1"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latin typeface="Times New Roman" panose="02020603050405020304" pitchFamily="18" charset="0"/>
                </a:rPr>
                <a:t>3,6</a:t>
              </a:r>
              <a:r>
                <a:rPr lang="en-US" altLang="zh-CN" sz="1600">
                  <a:latin typeface="Times New Roman" panose="02020603050405020304" pitchFamily="18" charset="0"/>
                </a:rPr>
                <a:t>= 0 </a:t>
              </a:r>
              <a:r>
                <a:rPr lang="en-US" altLang="zh-CN" sz="1600" i="1">
                  <a:solidFill>
                    <a:srgbClr val="FF0000"/>
                  </a:solidFill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solidFill>
                    <a:srgbClr val="FF0000"/>
                  </a:solidFill>
                  <a:latin typeface="Times New Roman" panose="02020603050405020304" pitchFamily="18" charset="0"/>
                </a:rPr>
                <a:t>6,3</a:t>
              </a:r>
              <a:r>
                <a:rPr lang="en-US" altLang="zh-CN" sz="1600">
                  <a:solidFill>
                    <a:srgbClr val="FF0000"/>
                  </a:solidFill>
                  <a:latin typeface="Times New Roman" panose="02020603050405020304" pitchFamily="18" charset="0"/>
                </a:rPr>
                <a:t>= 3</a:t>
              </a:r>
            </a:p>
          </p:txBody>
        </p:sp>
        <p:grpSp>
          <p:nvGrpSpPr>
            <p:cNvPr id="156" name="Group 61"/>
            <p:cNvGrpSpPr>
              <a:grpSpLocks/>
            </p:cNvGrpSpPr>
            <p:nvPr/>
          </p:nvGrpSpPr>
          <p:grpSpPr bwMode="auto">
            <a:xfrm>
              <a:off x="231" y="1793"/>
              <a:ext cx="366" cy="236"/>
              <a:chOff x="240" y="1719"/>
              <a:chExt cx="366" cy="236"/>
            </a:xfrm>
          </p:grpSpPr>
          <p:sp>
            <p:nvSpPr>
              <p:cNvPr id="181" name="Oval 62"/>
              <p:cNvSpPr>
                <a:spLocks noChangeArrowheads="1"/>
              </p:cNvSpPr>
              <p:nvPr/>
            </p:nvSpPr>
            <p:spPr bwMode="auto">
              <a:xfrm>
                <a:off x="240" y="1728"/>
                <a:ext cx="227" cy="227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kumimoji="0" lang="zh-CN" altLang="en-US" sz="1800"/>
              </a:p>
            </p:txBody>
          </p:sp>
          <p:sp>
            <p:nvSpPr>
              <p:cNvPr id="182" name="Text Box 63"/>
              <p:cNvSpPr txBox="1">
                <a:spLocks noChangeArrowheads="1"/>
              </p:cNvSpPr>
              <p:nvPr/>
            </p:nvSpPr>
            <p:spPr bwMode="auto">
              <a:xfrm>
                <a:off x="270" y="1719"/>
                <a:ext cx="33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zh-CN" altLang="en-US" sz="1800" b="1">
                    <a:latin typeface="Times New Roman" panose="02020603050405020304" pitchFamily="18" charset="0"/>
                  </a:rPr>
                  <a:t>1</a:t>
                </a:r>
              </a:p>
            </p:txBody>
          </p:sp>
        </p:grpSp>
        <p:grpSp>
          <p:nvGrpSpPr>
            <p:cNvPr id="157" name="Group 64"/>
            <p:cNvGrpSpPr>
              <a:grpSpLocks/>
            </p:cNvGrpSpPr>
            <p:nvPr/>
          </p:nvGrpSpPr>
          <p:grpSpPr bwMode="auto">
            <a:xfrm>
              <a:off x="2631" y="1793"/>
              <a:ext cx="366" cy="236"/>
              <a:chOff x="240" y="1719"/>
              <a:chExt cx="366" cy="236"/>
            </a:xfrm>
          </p:grpSpPr>
          <p:sp>
            <p:nvSpPr>
              <p:cNvPr id="179" name="Oval 65"/>
              <p:cNvSpPr>
                <a:spLocks noChangeArrowheads="1"/>
              </p:cNvSpPr>
              <p:nvPr/>
            </p:nvSpPr>
            <p:spPr bwMode="auto">
              <a:xfrm>
                <a:off x="240" y="1728"/>
                <a:ext cx="227" cy="227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kumimoji="0" lang="zh-CN" altLang="en-US" sz="1800"/>
              </a:p>
            </p:txBody>
          </p:sp>
          <p:sp>
            <p:nvSpPr>
              <p:cNvPr id="180" name="Text Box 66"/>
              <p:cNvSpPr txBox="1">
                <a:spLocks noChangeArrowheads="1"/>
              </p:cNvSpPr>
              <p:nvPr/>
            </p:nvSpPr>
            <p:spPr bwMode="auto">
              <a:xfrm>
                <a:off x="270" y="1719"/>
                <a:ext cx="33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zh-CN" altLang="en-US" sz="1800" b="1">
                    <a:latin typeface="Times New Roman" panose="02020603050405020304" pitchFamily="18" charset="0"/>
                  </a:rPr>
                  <a:t>6</a:t>
                </a:r>
              </a:p>
            </p:txBody>
          </p:sp>
        </p:grpSp>
        <p:grpSp>
          <p:nvGrpSpPr>
            <p:cNvPr id="158" name="Group 67"/>
            <p:cNvGrpSpPr>
              <a:grpSpLocks/>
            </p:cNvGrpSpPr>
            <p:nvPr/>
          </p:nvGrpSpPr>
          <p:grpSpPr bwMode="auto">
            <a:xfrm>
              <a:off x="1031" y="1277"/>
              <a:ext cx="366" cy="236"/>
              <a:chOff x="240" y="1719"/>
              <a:chExt cx="366" cy="236"/>
            </a:xfrm>
          </p:grpSpPr>
          <p:sp>
            <p:nvSpPr>
              <p:cNvPr id="177" name="Oval 68"/>
              <p:cNvSpPr>
                <a:spLocks noChangeArrowheads="1"/>
              </p:cNvSpPr>
              <p:nvPr/>
            </p:nvSpPr>
            <p:spPr bwMode="auto">
              <a:xfrm>
                <a:off x="240" y="1728"/>
                <a:ext cx="227" cy="227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kumimoji="0" lang="zh-CN" altLang="en-US" sz="1800"/>
              </a:p>
            </p:txBody>
          </p:sp>
          <p:sp>
            <p:nvSpPr>
              <p:cNvPr id="178" name="Text Box 69"/>
              <p:cNvSpPr txBox="1">
                <a:spLocks noChangeArrowheads="1"/>
              </p:cNvSpPr>
              <p:nvPr/>
            </p:nvSpPr>
            <p:spPr bwMode="auto">
              <a:xfrm>
                <a:off x="270" y="1719"/>
                <a:ext cx="33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zh-CN" altLang="en-US" sz="1800" b="1">
                    <a:latin typeface="Times New Roman" panose="02020603050405020304" pitchFamily="18" charset="0"/>
                  </a:rPr>
                  <a:t>4</a:t>
                </a:r>
              </a:p>
            </p:txBody>
          </p:sp>
        </p:grpSp>
        <p:grpSp>
          <p:nvGrpSpPr>
            <p:cNvPr id="159" name="Group 70"/>
            <p:cNvGrpSpPr>
              <a:grpSpLocks/>
            </p:cNvGrpSpPr>
            <p:nvPr/>
          </p:nvGrpSpPr>
          <p:grpSpPr bwMode="auto">
            <a:xfrm>
              <a:off x="1031" y="2285"/>
              <a:ext cx="366" cy="236"/>
              <a:chOff x="240" y="1719"/>
              <a:chExt cx="366" cy="236"/>
            </a:xfrm>
          </p:grpSpPr>
          <p:sp>
            <p:nvSpPr>
              <p:cNvPr id="175" name="Oval 71"/>
              <p:cNvSpPr>
                <a:spLocks noChangeArrowheads="1"/>
              </p:cNvSpPr>
              <p:nvPr/>
            </p:nvSpPr>
            <p:spPr bwMode="auto">
              <a:xfrm>
                <a:off x="240" y="1728"/>
                <a:ext cx="227" cy="227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kumimoji="0" lang="zh-CN" altLang="en-US" sz="1800"/>
              </a:p>
            </p:txBody>
          </p:sp>
          <p:sp>
            <p:nvSpPr>
              <p:cNvPr id="176" name="Text Box 72"/>
              <p:cNvSpPr txBox="1">
                <a:spLocks noChangeArrowheads="1"/>
              </p:cNvSpPr>
              <p:nvPr/>
            </p:nvSpPr>
            <p:spPr bwMode="auto">
              <a:xfrm>
                <a:off x="270" y="1719"/>
                <a:ext cx="33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zh-CN" altLang="en-US" sz="1800" b="1">
                    <a:latin typeface="Times New Roman" panose="02020603050405020304" pitchFamily="18" charset="0"/>
                  </a:rPr>
                  <a:t>2</a:t>
                </a:r>
              </a:p>
            </p:txBody>
          </p:sp>
        </p:grpSp>
        <p:grpSp>
          <p:nvGrpSpPr>
            <p:cNvPr id="160" name="Group 73"/>
            <p:cNvGrpSpPr>
              <a:grpSpLocks/>
            </p:cNvGrpSpPr>
            <p:nvPr/>
          </p:nvGrpSpPr>
          <p:grpSpPr bwMode="auto">
            <a:xfrm>
              <a:off x="1831" y="1277"/>
              <a:ext cx="366" cy="236"/>
              <a:chOff x="240" y="1719"/>
              <a:chExt cx="366" cy="236"/>
            </a:xfrm>
          </p:grpSpPr>
          <p:sp>
            <p:nvSpPr>
              <p:cNvPr id="173" name="Oval 74"/>
              <p:cNvSpPr>
                <a:spLocks noChangeArrowheads="1"/>
              </p:cNvSpPr>
              <p:nvPr/>
            </p:nvSpPr>
            <p:spPr bwMode="auto">
              <a:xfrm>
                <a:off x="240" y="1728"/>
                <a:ext cx="227" cy="227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kumimoji="0" lang="zh-CN" altLang="en-US" sz="1800"/>
              </a:p>
            </p:txBody>
          </p:sp>
          <p:sp>
            <p:nvSpPr>
              <p:cNvPr id="174" name="Text Box 75"/>
              <p:cNvSpPr txBox="1">
                <a:spLocks noChangeArrowheads="1"/>
              </p:cNvSpPr>
              <p:nvPr/>
            </p:nvSpPr>
            <p:spPr bwMode="auto">
              <a:xfrm>
                <a:off x="270" y="1719"/>
                <a:ext cx="33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zh-CN" altLang="en-US" sz="1800" b="1">
                    <a:latin typeface="Times New Roman" panose="02020603050405020304" pitchFamily="18" charset="0"/>
                  </a:rPr>
                  <a:t>5</a:t>
                </a:r>
              </a:p>
            </p:txBody>
          </p:sp>
        </p:grpSp>
        <p:grpSp>
          <p:nvGrpSpPr>
            <p:cNvPr id="161" name="Group 76"/>
            <p:cNvGrpSpPr>
              <a:grpSpLocks/>
            </p:cNvGrpSpPr>
            <p:nvPr/>
          </p:nvGrpSpPr>
          <p:grpSpPr bwMode="auto">
            <a:xfrm>
              <a:off x="1831" y="2285"/>
              <a:ext cx="366" cy="236"/>
              <a:chOff x="240" y="1719"/>
              <a:chExt cx="366" cy="236"/>
            </a:xfrm>
          </p:grpSpPr>
          <p:sp>
            <p:nvSpPr>
              <p:cNvPr id="171" name="Oval 77"/>
              <p:cNvSpPr>
                <a:spLocks noChangeArrowheads="1"/>
              </p:cNvSpPr>
              <p:nvPr/>
            </p:nvSpPr>
            <p:spPr bwMode="auto">
              <a:xfrm>
                <a:off x="240" y="1728"/>
                <a:ext cx="227" cy="227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kumimoji="0" lang="zh-CN" altLang="en-US" sz="1800"/>
              </a:p>
            </p:txBody>
          </p:sp>
          <p:sp>
            <p:nvSpPr>
              <p:cNvPr id="172" name="Text Box 78"/>
              <p:cNvSpPr txBox="1">
                <a:spLocks noChangeArrowheads="1"/>
              </p:cNvSpPr>
              <p:nvPr/>
            </p:nvSpPr>
            <p:spPr bwMode="auto">
              <a:xfrm>
                <a:off x="270" y="1719"/>
                <a:ext cx="33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zh-CN" altLang="en-US" sz="1800" b="1">
                    <a:latin typeface="Times New Roman" panose="02020603050405020304" pitchFamily="18" charset="0"/>
                  </a:rPr>
                  <a:t>3</a:t>
                </a:r>
              </a:p>
            </p:txBody>
          </p:sp>
        </p:grpSp>
        <p:sp>
          <p:nvSpPr>
            <p:cNvPr id="162" name="Line 79"/>
            <p:cNvSpPr>
              <a:spLocks noChangeShapeType="1"/>
            </p:cNvSpPr>
            <p:nvPr/>
          </p:nvSpPr>
          <p:spPr bwMode="auto">
            <a:xfrm flipV="1">
              <a:off x="441" y="1458"/>
              <a:ext cx="612" cy="3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63" name="Line 80"/>
            <p:cNvSpPr>
              <a:spLocks noChangeShapeType="1"/>
            </p:cNvSpPr>
            <p:nvPr/>
          </p:nvSpPr>
          <p:spPr bwMode="auto">
            <a:xfrm>
              <a:off x="1260" y="1404"/>
              <a:ext cx="56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64" name="Line 81"/>
            <p:cNvSpPr>
              <a:spLocks noChangeShapeType="1"/>
            </p:cNvSpPr>
            <p:nvPr/>
          </p:nvSpPr>
          <p:spPr bwMode="auto">
            <a:xfrm>
              <a:off x="432" y="1989"/>
              <a:ext cx="612" cy="37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65" name="Line 82"/>
            <p:cNvSpPr>
              <a:spLocks noChangeShapeType="1"/>
            </p:cNvSpPr>
            <p:nvPr/>
          </p:nvSpPr>
          <p:spPr bwMode="auto">
            <a:xfrm>
              <a:off x="1260" y="2403"/>
              <a:ext cx="56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66" name="Line 83"/>
            <p:cNvSpPr>
              <a:spLocks noChangeShapeType="1"/>
            </p:cNvSpPr>
            <p:nvPr/>
          </p:nvSpPr>
          <p:spPr bwMode="auto">
            <a:xfrm>
              <a:off x="2052" y="1440"/>
              <a:ext cx="594" cy="41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67" name="Line 84"/>
            <p:cNvSpPr>
              <a:spLocks noChangeShapeType="1"/>
            </p:cNvSpPr>
            <p:nvPr/>
          </p:nvSpPr>
          <p:spPr bwMode="auto">
            <a:xfrm flipV="1">
              <a:off x="2052" y="1989"/>
              <a:ext cx="603" cy="37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68" name="Line 85"/>
            <p:cNvSpPr>
              <a:spLocks noChangeShapeType="1"/>
            </p:cNvSpPr>
            <p:nvPr/>
          </p:nvSpPr>
          <p:spPr bwMode="auto">
            <a:xfrm flipV="1">
              <a:off x="1143" y="1512"/>
              <a:ext cx="0" cy="78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69" name="Line 86"/>
            <p:cNvSpPr>
              <a:spLocks noChangeShapeType="1"/>
            </p:cNvSpPr>
            <p:nvPr/>
          </p:nvSpPr>
          <p:spPr bwMode="auto">
            <a:xfrm flipV="1">
              <a:off x="1242" y="1503"/>
              <a:ext cx="657" cy="8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70" name="Text Box 87"/>
            <p:cNvSpPr txBox="1">
              <a:spLocks noChangeArrowheads="1"/>
            </p:cNvSpPr>
            <p:nvPr/>
          </p:nvSpPr>
          <p:spPr bwMode="auto">
            <a:xfrm>
              <a:off x="2352" y="1344"/>
              <a:ext cx="624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1600" i="1"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latin typeface="Times New Roman" panose="02020603050405020304" pitchFamily="18" charset="0"/>
                </a:rPr>
                <a:t>3,6</a:t>
              </a:r>
              <a:r>
                <a:rPr lang="en-US" altLang="zh-CN" sz="1600">
                  <a:latin typeface="Times New Roman" panose="02020603050405020304" pitchFamily="18" charset="0"/>
                </a:rPr>
                <a:t>= 4 </a:t>
              </a:r>
              <a:r>
                <a:rPr lang="en-US" altLang="zh-CN" sz="1600" i="1">
                  <a:solidFill>
                    <a:srgbClr val="FF0000"/>
                  </a:solidFill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solidFill>
                    <a:srgbClr val="FF0000"/>
                  </a:solidFill>
                  <a:latin typeface="Times New Roman" panose="02020603050405020304" pitchFamily="18" charset="0"/>
                </a:rPr>
                <a:t>6,3</a:t>
              </a:r>
              <a:r>
                <a:rPr lang="en-US" altLang="zh-CN" sz="1600">
                  <a:solidFill>
                    <a:srgbClr val="FF0000"/>
                  </a:solidFill>
                  <a:latin typeface="Times New Roman" panose="02020603050405020304" pitchFamily="18" charset="0"/>
                </a:rPr>
                <a:t>= 0</a:t>
              </a:r>
            </a:p>
          </p:txBody>
        </p:sp>
      </p:grpSp>
      <p:sp>
        <p:nvSpPr>
          <p:cNvPr id="183" name="Text Box 88"/>
          <p:cNvSpPr txBox="1">
            <a:spLocks noChangeArrowheads="1"/>
          </p:cNvSpPr>
          <p:nvPr/>
        </p:nvSpPr>
        <p:spPr bwMode="auto">
          <a:xfrm>
            <a:off x="685800" y="4267200"/>
            <a:ext cx="2819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400">
                <a:latin typeface="Times New Roman" panose="02020603050405020304" pitchFamily="18" charset="0"/>
              </a:rPr>
              <a:t>After the first cycle</a:t>
            </a:r>
          </a:p>
        </p:txBody>
      </p:sp>
      <p:sp>
        <p:nvSpPr>
          <p:cNvPr id="184" name="Text Box 89"/>
          <p:cNvSpPr txBox="1">
            <a:spLocks noChangeArrowheads="1"/>
          </p:cNvSpPr>
          <p:nvPr/>
        </p:nvSpPr>
        <p:spPr bwMode="auto">
          <a:xfrm>
            <a:off x="5257800" y="31242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400">
                <a:latin typeface="Times New Roman" panose="02020603050405020304" pitchFamily="18" charset="0"/>
              </a:rPr>
              <a:t>After the second cycle</a:t>
            </a:r>
          </a:p>
        </p:txBody>
      </p:sp>
      <p:sp>
        <p:nvSpPr>
          <p:cNvPr id="185" name="Text Box 90"/>
          <p:cNvSpPr txBox="1">
            <a:spLocks noChangeArrowheads="1"/>
          </p:cNvSpPr>
          <p:nvPr/>
        </p:nvSpPr>
        <p:spPr bwMode="auto">
          <a:xfrm>
            <a:off x="4876800" y="6200775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 b="1">
                <a:latin typeface="Times New Roman" panose="02020603050405020304" pitchFamily="18" charset="0"/>
              </a:rPr>
              <a:t>[2,1]</a:t>
            </a:r>
          </a:p>
        </p:txBody>
      </p:sp>
      <p:sp>
        <p:nvSpPr>
          <p:cNvPr id="186" name="Text Box 91"/>
          <p:cNvSpPr txBox="1">
            <a:spLocks noChangeArrowheads="1"/>
          </p:cNvSpPr>
          <p:nvPr/>
        </p:nvSpPr>
        <p:spPr bwMode="auto">
          <a:xfrm>
            <a:off x="5029200" y="4067175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 b="1">
                <a:latin typeface="Times New Roman" panose="02020603050405020304" pitchFamily="18" charset="0"/>
              </a:rPr>
              <a:t>[4,1]</a:t>
            </a:r>
          </a:p>
        </p:txBody>
      </p:sp>
      <p:sp>
        <p:nvSpPr>
          <p:cNvPr id="187" name="Text Box 92"/>
          <p:cNvSpPr txBox="1">
            <a:spLocks noChangeArrowheads="1"/>
          </p:cNvSpPr>
          <p:nvPr/>
        </p:nvSpPr>
        <p:spPr bwMode="auto">
          <a:xfrm>
            <a:off x="6705600" y="40386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 b="1">
                <a:latin typeface="Times New Roman" panose="02020603050405020304" pitchFamily="18" charset="0"/>
              </a:rPr>
              <a:t>[2,2]</a:t>
            </a:r>
          </a:p>
        </p:txBody>
      </p:sp>
      <p:sp>
        <p:nvSpPr>
          <p:cNvPr id="188" name="Text Box 93"/>
          <p:cNvSpPr txBox="1">
            <a:spLocks noChangeArrowheads="1"/>
          </p:cNvSpPr>
          <p:nvPr/>
        </p:nvSpPr>
        <p:spPr bwMode="auto">
          <a:xfrm>
            <a:off x="8077200" y="54102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 b="1">
                <a:latin typeface="Times New Roman" panose="02020603050405020304" pitchFamily="18" charset="0"/>
              </a:rPr>
              <a:t>[2,5]</a:t>
            </a:r>
          </a:p>
        </p:txBody>
      </p:sp>
      <p:sp>
        <p:nvSpPr>
          <p:cNvPr id="189" name="Text Box 94"/>
          <p:cNvSpPr txBox="1">
            <a:spLocks noChangeArrowheads="1"/>
          </p:cNvSpPr>
          <p:nvPr/>
        </p:nvSpPr>
        <p:spPr bwMode="auto">
          <a:xfrm>
            <a:off x="6781800" y="6172200"/>
            <a:ext cx="457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 b="1">
                <a:solidFill>
                  <a:srgbClr val="FF0000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</a:t>
            </a:r>
            <a:endParaRPr lang="zh-CN" altLang="en-US" sz="20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995779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>
                <a:latin typeface="+mn-ea"/>
              </a:rPr>
              <a:t>算法示例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51</a:t>
            </a:fld>
            <a:endParaRPr lang="zh-CN" altLang="en-US" dirty="0"/>
          </a:p>
        </p:txBody>
      </p:sp>
      <p:sp>
        <p:nvSpPr>
          <p:cNvPr id="96" name="Rectangle 2" descr="蓝色砂纸"/>
          <p:cNvSpPr>
            <a:spLocks noChangeArrowheads="1"/>
          </p:cNvSpPr>
          <p:nvPr/>
        </p:nvSpPr>
        <p:spPr bwMode="auto">
          <a:xfrm>
            <a:off x="304800" y="1533526"/>
            <a:ext cx="4572000" cy="2657473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97" name="Rectangle 3" descr="信纸"/>
          <p:cNvSpPr>
            <a:spLocks noChangeArrowheads="1"/>
          </p:cNvSpPr>
          <p:nvPr/>
        </p:nvSpPr>
        <p:spPr bwMode="auto">
          <a:xfrm>
            <a:off x="3810000" y="3886200"/>
            <a:ext cx="4876800" cy="274320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190" name="Text Box 5"/>
          <p:cNvSpPr txBox="1">
            <a:spLocks noChangeArrowheads="1"/>
          </p:cNvSpPr>
          <p:nvPr/>
        </p:nvSpPr>
        <p:spPr bwMode="auto">
          <a:xfrm>
            <a:off x="1506538" y="2700338"/>
            <a:ext cx="63658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191" name="Text Box 6"/>
          <p:cNvSpPr txBox="1">
            <a:spLocks noChangeArrowheads="1"/>
          </p:cNvSpPr>
          <p:nvPr/>
        </p:nvSpPr>
        <p:spPr bwMode="auto">
          <a:xfrm>
            <a:off x="2219325" y="2613025"/>
            <a:ext cx="6365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192" name="Text Box 7"/>
          <p:cNvSpPr txBox="1">
            <a:spLocks noChangeArrowheads="1"/>
          </p:cNvSpPr>
          <p:nvPr/>
        </p:nvSpPr>
        <p:spPr bwMode="auto">
          <a:xfrm>
            <a:off x="2214563" y="3367088"/>
            <a:ext cx="63658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193" name="Text Box 8"/>
          <p:cNvSpPr txBox="1">
            <a:spLocks noChangeArrowheads="1"/>
          </p:cNvSpPr>
          <p:nvPr/>
        </p:nvSpPr>
        <p:spPr bwMode="auto">
          <a:xfrm>
            <a:off x="3376613" y="3062288"/>
            <a:ext cx="63658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194" name="Text Box 9"/>
          <p:cNvSpPr txBox="1">
            <a:spLocks noChangeArrowheads="1"/>
          </p:cNvSpPr>
          <p:nvPr/>
        </p:nvSpPr>
        <p:spPr bwMode="auto">
          <a:xfrm>
            <a:off x="2100263" y="2033588"/>
            <a:ext cx="68738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195" name="Text Box 10"/>
          <p:cNvSpPr txBox="1">
            <a:spLocks noChangeArrowheads="1"/>
          </p:cNvSpPr>
          <p:nvPr/>
        </p:nvSpPr>
        <p:spPr bwMode="auto">
          <a:xfrm>
            <a:off x="1028700" y="2376488"/>
            <a:ext cx="6365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196" name="Text Box 11"/>
          <p:cNvSpPr txBox="1">
            <a:spLocks noChangeArrowheads="1"/>
          </p:cNvSpPr>
          <p:nvPr/>
        </p:nvSpPr>
        <p:spPr bwMode="auto">
          <a:xfrm>
            <a:off x="3446463" y="2351088"/>
            <a:ext cx="63658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197" name="Text Box 12"/>
          <p:cNvSpPr txBox="1">
            <a:spLocks noChangeArrowheads="1"/>
          </p:cNvSpPr>
          <p:nvPr/>
        </p:nvSpPr>
        <p:spPr bwMode="auto">
          <a:xfrm>
            <a:off x="1004888" y="3000375"/>
            <a:ext cx="63658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5</a:t>
            </a:r>
          </a:p>
        </p:txBody>
      </p:sp>
      <p:sp>
        <p:nvSpPr>
          <p:cNvPr id="198" name="Text Box 13"/>
          <p:cNvSpPr txBox="1">
            <a:spLocks noChangeArrowheads="1"/>
          </p:cNvSpPr>
          <p:nvPr/>
        </p:nvSpPr>
        <p:spPr bwMode="auto">
          <a:xfrm>
            <a:off x="552450" y="1924050"/>
            <a:ext cx="990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1600" i="1"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latin typeface="Times New Roman" panose="02020603050405020304" pitchFamily="18" charset="0"/>
              </a:rPr>
              <a:t>1,4</a:t>
            </a:r>
            <a:r>
              <a:rPr lang="en-US" altLang="zh-CN" sz="1600">
                <a:latin typeface="Times New Roman" panose="02020603050405020304" pitchFamily="18" charset="0"/>
              </a:rPr>
              <a:t>= 4 </a:t>
            </a:r>
            <a:r>
              <a:rPr lang="en-US" altLang="zh-CN" sz="16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4,1</a:t>
            </a:r>
            <a:r>
              <a:rPr lang="en-US" altLang="zh-CN" sz="1600">
                <a:solidFill>
                  <a:srgbClr val="FF0000"/>
                </a:solidFill>
                <a:latin typeface="Times New Roman" panose="02020603050405020304" pitchFamily="18" charset="0"/>
              </a:rPr>
              <a:t>= 0</a:t>
            </a:r>
          </a:p>
        </p:txBody>
      </p:sp>
      <p:sp>
        <p:nvSpPr>
          <p:cNvPr id="199" name="Text Box 14"/>
          <p:cNvSpPr txBox="1">
            <a:spLocks noChangeArrowheads="1"/>
          </p:cNvSpPr>
          <p:nvPr/>
        </p:nvSpPr>
        <p:spPr bwMode="auto">
          <a:xfrm>
            <a:off x="338138" y="3195638"/>
            <a:ext cx="990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1600" i="1"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latin typeface="Times New Roman" panose="02020603050405020304" pitchFamily="18" charset="0"/>
              </a:rPr>
              <a:t>1,2</a:t>
            </a:r>
            <a:r>
              <a:rPr lang="en-US" altLang="zh-CN" sz="1600">
                <a:latin typeface="Times New Roman" panose="02020603050405020304" pitchFamily="18" charset="0"/>
              </a:rPr>
              <a:t>= 0 </a:t>
            </a:r>
            <a:r>
              <a:rPr lang="en-US" altLang="zh-CN" sz="16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2,1</a:t>
            </a:r>
            <a:r>
              <a:rPr lang="en-US" altLang="zh-CN" sz="1600">
                <a:solidFill>
                  <a:srgbClr val="FF0000"/>
                </a:solidFill>
                <a:latin typeface="Times New Roman" panose="02020603050405020304" pitchFamily="18" charset="0"/>
              </a:rPr>
              <a:t>= 5</a:t>
            </a:r>
          </a:p>
        </p:txBody>
      </p:sp>
      <p:sp>
        <p:nvSpPr>
          <p:cNvPr id="200" name="Text Box 15"/>
          <p:cNvSpPr txBox="1">
            <a:spLocks noChangeArrowheads="1"/>
          </p:cNvSpPr>
          <p:nvPr/>
        </p:nvSpPr>
        <p:spPr bwMode="auto">
          <a:xfrm>
            <a:off x="2090738" y="1519238"/>
            <a:ext cx="990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1600" i="1"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latin typeface="Times New Roman" panose="02020603050405020304" pitchFamily="18" charset="0"/>
              </a:rPr>
              <a:t>4,5</a:t>
            </a:r>
            <a:r>
              <a:rPr lang="en-US" altLang="zh-CN" sz="1600">
                <a:latin typeface="Times New Roman" panose="02020603050405020304" pitchFamily="18" charset="0"/>
              </a:rPr>
              <a:t>= 3 </a:t>
            </a:r>
            <a:r>
              <a:rPr lang="en-US" altLang="zh-CN" sz="16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5,4</a:t>
            </a:r>
            <a:r>
              <a:rPr lang="en-US" altLang="zh-CN" sz="1600">
                <a:solidFill>
                  <a:srgbClr val="FF0000"/>
                </a:solidFill>
                <a:latin typeface="Times New Roman" panose="02020603050405020304" pitchFamily="18" charset="0"/>
              </a:rPr>
              <a:t>= 0</a:t>
            </a:r>
          </a:p>
        </p:txBody>
      </p:sp>
      <p:sp>
        <p:nvSpPr>
          <p:cNvPr id="201" name="Text Box 16"/>
          <p:cNvSpPr txBox="1">
            <a:spLocks noChangeArrowheads="1"/>
          </p:cNvSpPr>
          <p:nvPr/>
        </p:nvSpPr>
        <p:spPr bwMode="auto">
          <a:xfrm>
            <a:off x="2014538" y="3576638"/>
            <a:ext cx="990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1600" i="1"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latin typeface="Times New Roman" panose="02020603050405020304" pitchFamily="18" charset="0"/>
              </a:rPr>
              <a:t>2,3</a:t>
            </a:r>
            <a:r>
              <a:rPr lang="en-US" altLang="zh-CN" sz="1600">
                <a:latin typeface="Times New Roman" panose="02020603050405020304" pitchFamily="18" charset="0"/>
              </a:rPr>
              <a:t>= 0 </a:t>
            </a:r>
            <a:r>
              <a:rPr lang="en-US" altLang="zh-CN" sz="16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3,2</a:t>
            </a:r>
            <a:r>
              <a:rPr lang="en-US" altLang="zh-CN" sz="1600">
                <a:solidFill>
                  <a:srgbClr val="FF0000"/>
                </a:solidFill>
                <a:latin typeface="Times New Roman" panose="02020603050405020304" pitchFamily="18" charset="0"/>
              </a:rPr>
              <a:t>= 3</a:t>
            </a:r>
          </a:p>
        </p:txBody>
      </p:sp>
      <p:sp>
        <p:nvSpPr>
          <p:cNvPr id="202" name="Text Box 17"/>
          <p:cNvSpPr txBox="1">
            <a:spLocks noChangeArrowheads="1"/>
          </p:cNvSpPr>
          <p:nvPr/>
        </p:nvSpPr>
        <p:spPr bwMode="auto">
          <a:xfrm>
            <a:off x="2471738" y="2662238"/>
            <a:ext cx="990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1600" i="1"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latin typeface="Times New Roman" panose="02020603050405020304" pitchFamily="18" charset="0"/>
              </a:rPr>
              <a:t>2,5</a:t>
            </a:r>
            <a:r>
              <a:rPr lang="en-US" altLang="zh-CN" sz="1600">
                <a:latin typeface="Times New Roman" panose="02020603050405020304" pitchFamily="18" charset="0"/>
              </a:rPr>
              <a:t>= 0 </a:t>
            </a:r>
            <a:r>
              <a:rPr lang="en-US" altLang="zh-CN" sz="16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5,2</a:t>
            </a:r>
            <a:r>
              <a:rPr lang="en-US" altLang="zh-CN" sz="1600">
                <a:solidFill>
                  <a:srgbClr val="FF0000"/>
                </a:solidFill>
                <a:latin typeface="Times New Roman" panose="02020603050405020304" pitchFamily="18" charset="0"/>
              </a:rPr>
              <a:t>= 2</a:t>
            </a:r>
          </a:p>
        </p:txBody>
      </p:sp>
      <p:sp>
        <p:nvSpPr>
          <p:cNvPr id="203" name="Text Box 18"/>
          <p:cNvSpPr txBox="1">
            <a:spLocks noChangeArrowheads="1"/>
          </p:cNvSpPr>
          <p:nvPr/>
        </p:nvSpPr>
        <p:spPr bwMode="auto">
          <a:xfrm>
            <a:off x="3419475" y="3295650"/>
            <a:ext cx="990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1600" i="1"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latin typeface="Times New Roman" panose="02020603050405020304" pitchFamily="18" charset="0"/>
              </a:rPr>
              <a:t>3,6</a:t>
            </a:r>
            <a:r>
              <a:rPr lang="en-US" altLang="zh-CN" sz="1600">
                <a:latin typeface="Times New Roman" panose="02020603050405020304" pitchFamily="18" charset="0"/>
              </a:rPr>
              <a:t>= 0 </a:t>
            </a:r>
            <a:r>
              <a:rPr lang="en-US" altLang="zh-CN" sz="16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6,3</a:t>
            </a:r>
            <a:r>
              <a:rPr lang="en-US" altLang="zh-CN" sz="1600">
                <a:solidFill>
                  <a:srgbClr val="FF0000"/>
                </a:solidFill>
                <a:latin typeface="Times New Roman" panose="02020603050405020304" pitchFamily="18" charset="0"/>
              </a:rPr>
              <a:t>= 3</a:t>
            </a:r>
          </a:p>
        </p:txBody>
      </p:sp>
      <p:grpSp>
        <p:nvGrpSpPr>
          <p:cNvPr id="204" name="Group 19"/>
          <p:cNvGrpSpPr>
            <a:grpSpLocks/>
          </p:cNvGrpSpPr>
          <p:nvPr/>
        </p:nvGrpSpPr>
        <p:grpSpPr bwMode="auto">
          <a:xfrm>
            <a:off x="323850" y="2689225"/>
            <a:ext cx="581025" cy="374650"/>
            <a:chOff x="240" y="1719"/>
            <a:chExt cx="366" cy="236"/>
          </a:xfrm>
        </p:grpSpPr>
        <p:sp>
          <p:nvSpPr>
            <p:cNvPr id="205" name="Oval 20"/>
            <p:cNvSpPr>
              <a:spLocks noChangeArrowheads="1"/>
            </p:cNvSpPr>
            <p:nvPr/>
          </p:nvSpPr>
          <p:spPr bwMode="auto">
            <a:xfrm>
              <a:off x="240" y="1728"/>
              <a:ext cx="227" cy="22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206" name="Text Box 21"/>
            <p:cNvSpPr txBox="1">
              <a:spLocks noChangeArrowheads="1"/>
            </p:cNvSpPr>
            <p:nvPr/>
          </p:nvSpPr>
          <p:spPr bwMode="auto">
            <a:xfrm>
              <a:off x="270" y="1719"/>
              <a:ext cx="33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 b="1">
                  <a:latin typeface="Times New Roman" panose="02020603050405020304" pitchFamily="18" charset="0"/>
                </a:rPr>
                <a:t>1</a:t>
              </a:r>
            </a:p>
          </p:txBody>
        </p:sp>
      </p:grpSp>
      <p:grpSp>
        <p:nvGrpSpPr>
          <p:cNvPr id="207" name="Group 22"/>
          <p:cNvGrpSpPr>
            <a:grpSpLocks/>
          </p:cNvGrpSpPr>
          <p:nvPr/>
        </p:nvGrpSpPr>
        <p:grpSpPr bwMode="auto">
          <a:xfrm>
            <a:off x="4133850" y="2689225"/>
            <a:ext cx="581025" cy="374650"/>
            <a:chOff x="240" y="1719"/>
            <a:chExt cx="366" cy="236"/>
          </a:xfrm>
        </p:grpSpPr>
        <p:sp>
          <p:nvSpPr>
            <p:cNvPr id="208" name="Oval 23"/>
            <p:cNvSpPr>
              <a:spLocks noChangeArrowheads="1"/>
            </p:cNvSpPr>
            <p:nvPr/>
          </p:nvSpPr>
          <p:spPr bwMode="auto">
            <a:xfrm>
              <a:off x="240" y="1728"/>
              <a:ext cx="227" cy="22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209" name="Text Box 24"/>
            <p:cNvSpPr txBox="1">
              <a:spLocks noChangeArrowheads="1"/>
            </p:cNvSpPr>
            <p:nvPr/>
          </p:nvSpPr>
          <p:spPr bwMode="auto">
            <a:xfrm>
              <a:off x="270" y="1719"/>
              <a:ext cx="33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 b="1">
                  <a:latin typeface="Times New Roman" panose="02020603050405020304" pitchFamily="18" charset="0"/>
                </a:rPr>
                <a:t>6</a:t>
              </a:r>
            </a:p>
          </p:txBody>
        </p:sp>
      </p:grpSp>
      <p:grpSp>
        <p:nvGrpSpPr>
          <p:cNvPr id="210" name="Group 25"/>
          <p:cNvGrpSpPr>
            <a:grpSpLocks/>
          </p:cNvGrpSpPr>
          <p:nvPr/>
        </p:nvGrpSpPr>
        <p:grpSpPr bwMode="auto">
          <a:xfrm>
            <a:off x="1593850" y="1870075"/>
            <a:ext cx="581025" cy="374650"/>
            <a:chOff x="240" y="1719"/>
            <a:chExt cx="366" cy="236"/>
          </a:xfrm>
        </p:grpSpPr>
        <p:sp>
          <p:nvSpPr>
            <p:cNvPr id="211" name="Oval 26"/>
            <p:cNvSpPr>
              <a:spLocks noChangeArrowheads="1"/>
            </p:cNvSpPr>
            <p:nvPr/>
          </p:nvSpPr>
          <p:spPr bwMode="auto">
            <a:xfrm>
              <a:off x="240" y="1728"/>
              <a:ext cx="227" cy="22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212" name="Text Box 27"/>
            <p:cNvSpPr txBox="1">
              <a:spLocks noChangeArrowheads="1"/>
            </p:cNvSpPr>
            <p:nvPr/>
          </p:nvSpPr>
          <p:spPr bwMode="auto">
            <a:xfrm>
              <a:off x="270" y="1719"/>
              <a:ext cx="33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 b="1">
                  <a:latin typeface="Times New Roman" panose="02020603050405020304" pitchFamily="18" charset="0"/>
                </a:rPr>
                <a:t>4</a:t>
              </a:r>
            </a:p>
          </p:txBody>
        </p:sp>
      </p:grpSp>
      <p:grpSp>
        <p:nvGrpSpPr>
          <p:cNvPr id="213" name="Group 28"/>
          <p:cNvGrpSpPr>
            <a:grpSpLocks/>
          </p:cNvGrpSpPr>
          <p:nvPr/>
        </p:nvGrpSpPr>
        <p:grpSpPr bwMode="auto">
          <a:xfrm>
            <a:off x="1593850" y="3470275"/>
            <a:ext cx="581025" cy="374650"/>
            <a:chOff x="240" y="1719"/>
            <a:chExt cx="366" cy="236"/>
          </a:xfrm>
        </p:grpSpPr>
        <p:sp>
          <p:nvSpPr>
            <p:cNvPr id="214" name="Oval 29"/>
            <p:cNvSpPr>
              <a:spLocks noChangeArrowheads="1"/>
            </p:cNvSpPr>
            <p:nvPr/>
          </p:nvSpPr>
          <p:spPr bwMode="auto">
            <a:xfrm>
              <a:off x="240" y="1728"/>
              <a:ext cx="227" cy="22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215" name="Text Box 30"/>
            <p:cNvSpPr txBox="1">
              <a:spLocks noChangeArrowheads="1"/>
            </p:cNvSpPr>
            <p:nvPr/>
          </p:nvSpPr>
          <p:spPr bwMode="auto">
            <a:xfrm>
              <a:off x="270" y="1719"/>
              <a:ext cx="33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 b="1">
                  <a:latin typeface="Times New Roman" panose="02020603050405020304" pitchFamily="18" charset="0"/>
                </a:rPr>
                <a:t>2</a:t>
              </a:r>
            </a:p>
          </p:txBody>
        </p:sp>
      </p:grpSp>
      <p:grpSp>
        <p:nvGrpSpPr>
          <p:cNvPr id="216" name="Group 31"/>
          <p:cNvGrpSpPr>
            <a:grpSpLocks/>
          </p:cNvGrpSpPr>
          <p:nvPr/>
        </p:nvGrpSpPr>
        <p:grpSpPr bwMode="auto">
          <a:xfrm>
            <a:off x="2863850" y="1870075"/>
            <a:ext cx="581025" cy="374650"/>
            <a:chOff x="240" y="1719"/>
            <a:chExt cx="366" cy="236"/>
          </a:xfrm>
        </p:grpSpPr>
        <p:sp>
          <p:nvSpPr>
            <p:cNvPr id="217" name="Oval 32"/>
            <p:cNvSpPr>
              <a:spLocks noChangeArrowheads="1"/>
            </p:cNvSpPr>
            <p:nvPr/>
          </p:nvSpPr>
          <p:spPr bwMode="auto">
            <a:xfrm>
              <a:off x="240" y="1728"/>
              <a:ext cx="227" cy="22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218" name="Text Box 33"/>
            <p:cNvSpPr txBox="1">
              <a:spLocks noChangeArrowheads="1"/>
            </p:cNvSpPr>
            <p:nvPr/>
          </p:nvSpPr>
          <p:spPr bwMode="auto">
            <a:xfrm>
              <a:off x="270" y="1719"/>
              <a:ext cx="33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 b="1">
                  <a:latin typeface="Times New Roman" panose="02020603050405020304" pitchFamily="18" charset="0"/>
                </a:rPr>
                <a:t>5</a:t>
              </a:r>
            </a:p>
          </p:txBody>
        </p:sp>
      </p:grpSp>
      <p:grpSp>
        <p:nvGrpSpPr>
          <p:cNvPr id="219" name="Group 34"/>
          <p:cNvGrpSpPr>
            <a:grpSpLocks/>
          </p:cNvGrpSpPr>
          <p:nvPr/>
        </p:nvGrpSpPr>
        <p:grpSpPr bwMode="auto">
          <a:xfrm>
            <a:off x="2863850" y="3470275"/>
            <a:ext cx="581025" cy="374650"/>
            <a:chOff x="240" y="1719"/>
            <a:chExt cx="366" cy="236"/>
          </a:xfrm>
        </p:grpSpPr>
        <p:sp>
          <p:nvSpPr>
            <p:cNvPr id="220" name="Oval 35"/>
            <p:cNvSpPr>
              <a:spLocks noChangeArrowheads="1"/>
            </p:cNvSpPr>
            <p:nvPr/>
          </p:nvSpPr>
          <p:spPr bwMode="auto">
            <a:xfrm>
              <a:off x="240" y="1728"/>
              <a:ext cx="227" cy="22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221" name="Text Box 36"/>
            <p:cNvSpPr txBox="1">
              <a:spLocks noChangeArrowheads="1"/>
            </p:cNvSpPr>
            <p:nvPr/>
          </p:nvSpPr>
          <p:spPr bwMode="auto">
            <a:xfrm>
              <a:off x="270" y="1719"/>
              <a:ext cx="33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 b="1">
                  <a:latin typeface="Times New Roman" panose="02020603050405020304" pitchFamily="18" charset="0"/>
                </a:rPr>
                <a:t>3</a:t>
              </a:r>
            </a:p>
          </p:txBody>
        </p:sp>
      </p:grpSp>
      <p:sp>
        <p:nvSpPr>
          <p:cNvPr id="222" name="Line 37"/>
          <p:cNvSpPr>
            <a:spLocks noChangeShapeType="1"/>
          </p:cNvSpPr>
          <p:nvPr/>
        </p:nvSpPr>
        <p:spPr bwMode="auto">
          <a:xfrm flipV="1">
            <a:off x="657225" y="2157413"/>
            <a:ext cx="971550" cy="614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23" name="Line 38"/>
          <p:cNvSpPr>
            <a:spLocks noChangeShapeType="1"/>
          </p:cNvSpPr>
          <p:nvPr/>
        </p:nvSpPr>
        <p:spPr bwMode="auto">
          <a:xfrm>
            <a:off x="1957388" y="2071688"/>
            <a:ext cx="9001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24" name="Line 39"/>
          <p:cNvSpPr>
            <a:spLocks noChangeShapeType="1"/>
          </p:cNvSpPr>
          <p:nvPr/>
        </p:nvSpPr>
        <p:spPr bwMode="auto">
          <a:xfrm>
            <a:off x="642938" y="3000375"/>
            <a:ext cx="971550" cy="600075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25" name="Line 40"/>
          <p:cNvSpPr>
            <a:spLocks noChangeShapeType="1"/>
          </p:cNvSpPr>
          <p:nvPr/>
        </p:nvSpPr>
        <p:spPr bwMode="auto">
          <a:xfrm>
            <a:off x="1957388" y="3657600"/>
            <a:ext cx="9001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26" name="Line 41"/>
          <p:cNvSpPr>
            <a:spLocks noChangeShapeType="1"/>
          </p:cNvSpPr>
          <p:nvPr/>
        </p:nvSpPr>
        <p:spPr bwMode="auto">
          <a:xfrm>
            <a:off x="3214688" y="2128838"/>
            <a:ext cx="942975" cy="657225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27" name="Line 42"/>
          <p:cNvSpPr>
            <a:spLocks noChangeShapeType="1"/>
          </p:cNvSpPr>
          <p:nvPr/>
        </p:nvSpPr>
        <p:spPr bwMode="auto">
          <a:xfrm flipV="1">
            <a:off x="3214688" y="3000375"/>
            <a:ext cx="957262" cy="600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28" name="Line 43"/>
          <p:cNvSpPr>
            <a:spLocks noChangeShapeType="1"/>
          </p:cNvSpPr>
          <p:nvPr/>
        </p:nvSpPr>
        <p:spPr bwMode="auto">
          <a:xfrm flipV="1">
            <a:off x="1771650" y="2243138"/>
            <a:ext cx="0" cy="12430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29" name="Line 44"/>
          <p:cNvSpPr>
            <a:spLocks noChangeShapeType="1"/>
          </p:cNvSpPr>
          <p:nvPr/>
        </p:nvSpPr>
        <p:spPr bwMode="auto">
          <a:xfrm flipV="1">
            <a:off x="1928813" y="2228850"/>
            <a:ext cx="1042987" cy="131445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30" name="Text Box 45"/>
          <p:cNvSpPr txBox="1">
            <a:spLocks noChangeArrowheads="1"/>
          </p:cNvSpPr>
          <p:nvPr/>
        </p:nvSpPr>
        <p:spPr bwMode="auto">
          <a:xfrm>
            <a:off x="3690938" y="1976438"/>
            <a:ext cx="990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1600" i="1"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latin typeface="Times New Roman" panose="02020603050405020304" pitchFamily="18" charset="0"/>
              </a:rPr>
              <a:t>3,6</a:t>
            </a:r>
            <a:r>
              <a:rPr lang="en-US" altLang="zh-CN" sz="1600">
                <a:latin typeface="Times New Roman" panose="02020603050405020304" pitchFamily="18" charset="0"/>
              </a:rPr>
              <a:t>= 2 </a:t>
            </a:r>
            <a:r>
              <a:rPr lang="en-US" altLang="zh-CN" sz="16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6,3</a:t>
            </a:r>
            <a:r>
              <a:rPr lang="en-US" altLang="zh-CN" sz="1600">
                <a:solidFill>
                  <a:srgbClr val="FF0000"/>
                </a:solidFill>
                <a:latin typeface="Times New Roman" panose="02020603050405020304" pitchFamily="18" charset="0"/>
              </a:rPr>
              <a:t>= 2</a:t>
            </a:r>
          </a:p>
        </p:txBody>
      </p:sp>
      <p:grpSp>
        <p:nvGrpSpPr>
          <p:cNvPr id="231" name="Group 46"/>
          <p:cNvGrpSpPr>
            <a:grpSpLocks/>
          </p:cNvGrpSpPr>
          <p:nvPr/>
        </p:nvGrpSpPr>
        <p:grpSpPr bwMode="auto">
          <a:xfrm>
            <a:off x="4062413" y="3976688"/>
            <a:ext cx="4391025" cy="2638425"/>
            <a:chOff x="231" y="1056"/>
            <a:chExt cx="2766" cy="1662"/>
          </a:xfrm>
        </p:grpSpPr>
        <p:sp>
          <p:nvSpPr>
            <p:cNvPr id="232" name="Text Box 47"/>
            <p:cNvSpPr txBox="1">
              <a:spLocks noChangeArrowheads="1"/>
            </p:cNvSpPr>
            <p:nvPr/>
          </p:nvSpPr>
          <p:spPr bwMode="auto">
            <a:xfrm>
              <a:off x="976" y="1800"/>
              <a:ext cx="40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>
                  <a:latin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233" name="Text Box 48"/>
            <p:cNvSpPr txBox="1">
              <a:spLocks noChangeArrowheads="1"/>
            </p:cNvSpPr>
            <p:nvPr/>
          </p:nvSpPr>
          <p:spPr bwMode="auto">
            <a:xfrm>
              <a:off x="1425" y="1745"/>
              <a:ext cx="40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>
                  <a:latin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234" name="Text Box 49"/>
            <p:cNvSpPr txBox="1">
              <a:spLocks noChangeArrowheads="1"/>
            </p:cNvSpPr>
            <p:nvPr/>
          </p:nvSpPr>
          <p:spPr bwMode="auto">
            <a:xfrm>
              <a:off x="1422" y="2220"/>
              <a:ext cx="40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>
                  <a:latin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235" name="Text Box 50"/>
            <p:cNvSpPr txBox="1">
              <a:spLocks noChangeArrowheads="1"/>
            </p:cNvSpPr>
            <p:nvPr/>
          </p:nvSpPr>
          <p:spPr bwMode="auto">
            <a:xfrm>
              <a:off x="2154" y="2028"/>
              <a:ext cx="40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>
                  <a:latin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236" name="Text Box 51"/>
            <p:cNvSpPr txBox="1">
              <a:spLocks noChangeArrowheads="1"/>
            </p:cNvSpPr>
            <p:nvPr/>
          </p:nvSpPr>
          <p:spPr bwMode="auto">
            <a:xfrm>
              <a:off x="1350" y="1380"/>
              <a:ext cx="433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>
                  <a:latin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237" name="Text Box 52"/>
            <p:cNvSpPr txBox="1">
              <a:spLocks noChangeArrowheads="1"/>
            </p:cNvSpPr>
            <p:nvPr/>
          </p:nvSpPr>
          <p:spPr bwMode="auto">
            <a:xfrm>
              <a:off x="675" y="1596"/>
              <a:ext cx="40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>
                  <a:latin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238" name="Text Box 53"/>
            <p:cNvSpPr txBox="1">
              <a:spLocks noChangeArrowheads="1"/>
            </p:cNvSpPr>
            <p:nvPr/>
          </p:nvSpPr>
          <p:spPr bwMode="auto">
            <a:xfrm>
              <a:off x="2198" y="1580"/>
              <a:ext cx="40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>
                  <a:latin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239" name="Text Box 54"/>
            <p:cNvSpPr txBox="1">
              <a:spLocks noChangeArrowheads="1"/>
            </p:cNvSpPr>
            <p:nvPr/>
          </p:nvSpPr>
          <p:spPr bwMode="auto">
            <a:xfrm>
              <a:off x="660" y="1989"/>
              <a:ext cx="40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>
                  <a:latin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240" name="Text Box 55"/>
            <p:cNvSpPr txBox="1">
              <a:spLocks noChangeArrowheads="1"/>
            </p:cNvSpPr>
            <p:nvPr/>
          </p:nvSpPr>
          <p:spPr bwMode="auto">
            <a:xfrm>
              <a:off x="375" y="1311"/>
              <a:ext cx="624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1600" i="1"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latin typeface="Times New Roman" panose="02020603050405020304" pitchFamily="18" charset="0"/>
                </a:rPr>
                <a:t>1,4</a:t>
              </a:r>
              <a:r>
                <a:rPr lang="en-US" altLang="zh-CN" sz="1600">
                  <a:latin typeface="Times New Roman" panose="02020603050405020304" pitchFamily="18" charset="0"/>
                </a:rPr>
                <a:t>= 4 </a:t>
              </a:r>
              <a:r>
                <a:rPr lang="en-US" altLang="zh-CN" sz="1600" i="1">
                  <a:solidFill>
                    <a:srgbClr val="FF0000"/>
                  </a:solidFill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solidFill>
                    <a:srgbClr val="FF0000"/>
                  </a:solidFill>
                  <a:latin typeface="Times New Roman" panose="02020603050405020304" pitchFamily="18" charset="0"/>
                </a:rPr>
                <a:t>4,1</a:t>
              </a:r>
              <a:r>
                <a:rPr lang="en-US" altLang="zh-CN" sz="1600">
                  <a:solidFill>
                    <a:srgbClr val="FF0000"/>
                  </a:solidFill>
                  <a:latin typeface="Times New Roman" panose="02020603050405020304" pitchFamily="18" charset="0"/>
                </a:rPr>
                <a:t>= 0</a:t>
              </a:r>
            </a:p>
          </p:txBody>
        </p:sp>
        <p:sp>
          <p:nvSpPr>
            <p:cNvPr id="241" name="Text Box 56"/>
            <p:cNvSpPr txBox="1">
              <a:spLocks noChangeArrowheads="1"/>
            </p:cNvSpPr>
            <p:nvPr/>
          </p:nvSpPr>
          <p:spPr bwMode="auto">
            <a:xfrm>
              <a:off x="240" y="2112"/>
              <a:ext cx="624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1600" i="1"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latin typeface="Times New Roman" panose="02020603050405020304" pitchFamily="18" charset="0"/>
                </a:rPr>
                <a:t>1,2</a:t>
              </a:r>
              <a:r>
                <a:rPr lang="en-US" altLang="zh-CN" sz="1600">
                  <a:latin typeface="Times New Roman" panose="02020603050405020304" pitchFamily="18" charset="0"/>
                </a:rPr>
                <a:t>= 0 </a:t>
              </a:r>
              <a:r>
                <a:rPr lang="en-US" altLang="zh-CN" sz="1600" i="1">
                  <a:solidFill>
                    <a:srgbClr val="FF0000"/>
                  </a:solidFill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solidFill>
                    <a:srgbClr val="FF0000"/>
                  </a:solidFill>
                  <a:latin typeface="Times New Roman" panose="02020603050405020304" pitchFamily="18" charset="0"/>
                </a:rPr>
                <a:t>2,1</a:t>
              </a:r>
              <a:r>
                <a:rPr lang="en-US" altLang="zh-CN" sz="1600">
                  <a:solidFill>
                    <a:srgbClr val="FF0000"/>
                  </a:solidFill>
                  <a:latin typeface="Times New Roman" panose="02020603050405020304" pitchFamily="18" charset="0"/>
                </a:rPr>
                <a:t>= 5</a:t>
              </a:r>
            </a:p>
          </p:txBody>
        </p:sp>
        <p:sp>
          <p:nvSpPr>
            <p:cNvPr id="242" name="Text Box 57"/>
            <p:cNvSpPr txBox="1">
              <a:spLocks noChangeArrowheads="1"/>
            </p:cNvSpPr>
            <p:nvPr/>
          </p:nvSpPr>
          <p:spPr bwMode="auto">
            <a:xfrm>
              <a:off x="1344" y="1056"/>
              <a:ext cx="624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1600" i="1"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latin typeface="Times New Roman" panose="02020603050405020304" pitchFamily="18" charset="0"/>
                </a:rPr>
                <a:t>4,5</a:t>
              </a:r>
              <a:r>
                <a:rPr lang="en-US" altLang="zh-CN" sz="1600">
                  <a:latin typeface="Times New Roman" panose="02020603050405020304" pitchFamily="18" charset="0"/>
                </a:rPr>
                <a:t>= 3 </a:t>
              </a:r>
              <a:r>
                <a:rPr lang="en-US" altLang="zh-CN" sz="1600" i="1">
                  <a:solidFill>
                    <a:srgbClr val="FF0000"/>
                  </a:solidFill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solidFill>
                    <a:srgbClr val="FF0000"/>
                  </a:solidFill>
                  <a:latin typeface="Times New Roman" panose="02020603050405020304" pitchFamily="18" charset="0"/>
                </a:rPr>
                <a:t>5,4</a:t>
              </a:r>
              <a:r>
                <a:rPr lang="en-US" altLang="zh-CN" sz="1600">
                  <a:solidFill>
                    <a:srgbClr val="FF0000"/>
                  </a:solidFill>
                  <a:latin typeface="Times New Roman" panose="02020603050405020304" pitchFamily="18" charset="0"/>
                </a:rPr>
                <a:t>= 0</a:t>
              </a:r>
            </a:p>
          </p:txBody>
        </p:sp>
        <p:sp>
          <p:nvSpPr>
            <p:cNvPr id="243" name="Text Box 58"/>
            <p:cNvSpPr txBox="1">
              <a:spLocks noChangeArrowheads="1"/>
            </p:cNvSpPr>
            <p:nvPr/>
          </p:nvSpPr>
          <p:spPr bwMode="auto">
            <a:xfrm>
              <a:off x="1296" y="2352"/>
              <a:ext cx="624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1600" i="1"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latin typeface="Times New Roman" panose="02020603050405020304" pitchFamily="18" charset="0"/>
                </a:rPr>
                <a:t>2,3</a:t>
              </a:r>
              <a:r>
                <a:rPr lang="en-US" altLang="zh-CN" sz="1600">
                  <a:latin typeface="Times New Roman" panose="02020603050405020304" pitchFamily="18" charset="0"/>
                </a:rPr>
                <a:t>= 0 </a:t>
              </a:r>
              <a:r>
                <a:rPr lang="en-US" altLang="zh-CN" sz="1600" i="1">
                  <a:solidFill>
                    <a:srgbClr val="FF0000"/>
                  </a:solidFill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solidFill>
                    <a:srgbClr val="FF0000"/>
                  </a:solidFill>
                  <a:latin typeface="Times New Roman" panose="02020603050405020304" pitchFamily="18" charset="0"/>
                </a:rPr>
                <a:t>3,2</a:t>
              </a:r>
              <a:r>
                <a:rPr lang="en-US" altLang="zh-CN" sz="1600">
                  <a:solidFill>
                    <a:srgbClr val="FF0000"/>
                  </a:solidFill>
                  <a:latin typeface="Times New Roman" panose="02020603050405020304" pitchFamily="18" charset="0"/>
                </a:rPr>
                <a:t>= 3</a:t>
              </a:r>
            </a:p>
          </p:txBody>
        </p:sp>
        <p:sp>
          <p:nvSpPr>
            <p:cNvPr id="244" name="Text Box 59"/>
            <p:cNvSpPr txBox="1">
              <a:spLocks noChangeArrowheads="1"/>
            </p:cNvSpPr>
            <p:nvPr/>
          </p:nvSpPr>
          <p:spPr bwMode="auto">
            <a:xfrm>
              <a:off x="1584" y="1776"/>
              <a:ext cx="624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1600" i="1"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latin typeface="Times New Roman" panose="02020603050405020304" pitchFamily="18" charset="0"/>
                </a:rPr>
                <a:t>2,5</a:t>
              </a:r>
              <a:r>
                <a:rPr lang="en-US" altLang="zh-CN" sz="1600">
                  <a:latin typeface="Times New Roman" panose="02020603050405020304" pitchFamily="18" charset="0"/>
                </a:rPr>
                <a:t>= 0 </a:t>
              </a:r>
              <a:r>
                <a:rPr lang="en-US" altLang="zh-CN" sz="1600" i="1">
                  <a:solidFill>
                    <a:srgbClr val="FF0000"/>
                  </a:solidFill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solidFill>
                    <a:srgbClr val="FF0000"/>
                  </a:solidFill>
                  <a:latin typeface="Times New Roman" panose="02020603050405020304" pitchFamily="18" charset="0"/>
                </a:rPr>
                <a:t>5,2</a:t>
              </a:r>
              <a:r>
                <a:rPr lang="en-US" altLang="zh-CN" sz="1600">
                  <a:solidFill>
                    <a:srgbClr val="FF0000"/>
                  </a:solidFill>
                  <a:latin typeface="Times New Roman" panose="02020603050405020304" pitchFamily="18" charset="0"/>
                </a:rPr>
                <a:t>= 2</a:t>
              </a:r>
            </a:p>
          </p:txBody>
        </p:sp>
        <p:sp>
          <p:nvSpPr>
            <p:cNvPr id="245" name="Text Box 60"/>
            <p:cNvSpPr txBox="1">
              <a:spLocks noChangeArrowheads="1"/>
            </p:cNvSpPr>
            <p:nvPr/>
          </p:nvSpPr>
          <p:spPr bwMode="auto">
            <a:xfrm>
              <a:off x="2181" y="2175"/>
              <a:ext cx="624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1600" i="1"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latin typeface="Times New Roman" panose="02020603050405020304" pitchFamily="18" charset="0"/>
                </a:rPr>
                <a:t>3,6</a:t>
              </a:r>
              <a:r>
                <a:rPr lang="en-US" altLang="zh-CN" sz="1600">
                  <a:latin typeface="Times New Roman" panose="02020603050405020304" pitchFamily="18" charset="0"/>
                </a:rPr>
                <a:t>= 0 </a:t>
              </a:r>
              <a:r>
                <a:rPr lang="en-US" altLang="zh-CN" sz="1600" i="1">
                  <a:solidFill>
                    <a:srgbClr val="FF0000"/>
                  </a:solidFill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solidFill>
                    <a:srgbClr val="FF0000"/>
                  </a:solidFill>
                  <a:latin typeface="Times New Roman" panose="02020603050405020304" pitchFamily="18" charset="0"/>
                </a:rPr>
                <a:t>6,3</a:t>
              </a:r>
              <a:r>
                <a:rPr lang="en-US" altLang="zh-CN" sz="1600">
                  <a:solidFill>
                    <a:srgbClr val="FF0000"/>
                  </a:solidFill>
                  <a:latin typeface="Times New Roman" panose="02020603050405020304" pitchFamily="18" charset="0"/>
                </a:rPr>
                <a:t>= 3</a:t>
              </a:r>
            </a:p>
          </p:txBody>
        </p:sp>
        <p:grpSp>
          <p:nvGrpSpPr>
            <p:cNvPr id="246" name="Group 61"/>
            <p:cNvGrpSpPr>
              <a:grpSpLocks/>
            </p:cNvGrpSpPr>
            <p:nvPr/>
          </p:nvGrpSpPr>
          <p:grpSpPr bwMode="auto">
            <a:xfrm>
              <a:off x="231" y="1793"/>
              <a:ext cx="366" cy="236"/>
              <a:chOff x="240" y="1719"/>
              <a:chExt cx="366" cy="236"/>
            </a:xfrm>
          </p:grpSpPr>
          <p:sp>
            <p:nvSpPr>
              <p:cNvPr id="271" name="Oval 62"/>
              <p:cNvSpPr>
                <a:spLocks noChangeArrowheads="1"/>
              </p:cNvSpPr>
              <p:nvPr/>
            </p:nvSpPr>
            <p:spPr bwMode="auto">
              <a:xfrm>
                <a:off x="240" y="1728"/>
                <a:ext cx="227" cy="227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kumimoji="0" lang="zh-CN" altLang="en-US" sz="1800"/>
              </a:p>
            </p:txBody>
          </p:sp>
          <p:sp>
            <p:nvSpPr>
              <p:cNvPr id="272" name="Text Box 63"/>
              <p:cNvSpPr txBox="1">
                <a:spLocks noChangeArrowheads="1"/>
              </p:cNvSpPr>
              <p:nvPr/>
            </p:nvSpPr>
            <p:spPr bwMode="auto">
              <a:xfrm>
                <a:off x="270" y="1719"/>
                <a:ext cx="33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zh-CN" altLang="en-US" sz="1800" b="1">
                    <a:latin typeface="Times New Roman" panose="02020603050405020304" pitchFamily="18" charset="0"/>
                  </a:rPr>
                  <a:t>1</a:t>
                </a:r>
              </a:p>
            </p:txBody>
          </p:sp>
        </p:grpSp>
        <p:grpSp>
          <p:nvGrpSpPr>
            <p:cNvPr id="247" name="Group 64"/>
            <p:cNvGrpSpPr>
              <a:grpSpLocks/>
            </p:cNvGrpSpPr>
            <p:nvPr/>
          </p:nvGrpSpPr>
          <p:grpSpPr bwMode="auto">
            <a:xfrm>
              <a:off x="2631" y="1793"/>
              <a:ext cx="366" cy="236"/>
              <a:chOff x="240" y="1719"/>
              <a:chExt cx="366" cy="236"/>
            </a:xfrm>
          </p:grpSpPr>
          <p:sp>
            <p:nvSpPr>
              <p:cNvPr id="269" name="Oval 65"/>
              <p:cNvSpPr>
                <a:spLocks noChangeArrowheads="1"/>
              </p:cNvSpPr>
              <p:nvPr/>
            </p:nvSpPr>
            <p:spPr bwMode="auto">
              <a:xfrm>
                <a:off x="240" y="1728"/>
                <a:ext cx="227" cy="227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kumimoji="0" lang="zh-CN" altLang="en-US" sz="1800"/>
              </a:p>
            </p:txBody>
          </p:sp>
          <p:sp>
            <p:nvSpPr>
              <p:cNvPr id="270" name="Text Box 66"/>
              <p:cNvSpPr txBox="1">
                <a:spLocks noChangeArrowheads="1"/>
              </p:cNvSpPr>
              <p:nvPr/>
            </p:nvSpPr>
            <p:spPr bwMode="auto">
              <a:xfrm>
                <a:off x="270" y="1719"/>
                <a:ext cx="33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zh-CN" altLang="en-US" sz="1800" b="1">
                    <a:latin typeface="Times New Roman" panose="02020603050405020304" pitchFamily="18" charset="0"/>
                  </a:rPr>
                  <a:t>6</a:t>
                </a:r>
              </a:p>
            </p:txBody>
          </p:sp>
        </p:grpSp>
        <p:grpSp>
          <p:nvGrpSpPr>
            <p:cNvPr id="248" name="Group 67"/>
            <p:cNvGrpSpPr>
              <a:grpSpLocks/>
            </p:cNvGrpSpPr>
            <p:nvPr/>
          </p:nvGrpSpPr>
          <p:grpSpPr bwMode="auto">
            <a:xfrm>
              <a:off x="1031" y="1277"/>
              <a:ext cx="366" cy="236"/>
              <a:chOff x="240" y="1719"/>
              <a:chExt cx="366" cy="236"/>
            </a:xfrm>
          </p:grpSpPr>
          <p:sp>
            <p:nvSpPr>
              <p:cNvPr id="267" name="Oval 68"/>
              <p:cNvSpPr>
                <a:spLocks noChangeArrowheads="1"/>
              </p:cNvSpPr>
              <p:nvPr/>
            </p:nvSpPr>
            <p:spPr bwMode="auto">
              <a:xfrm>
                <a:off x="240" y="1728"/>
                <a:ext cx="227" cy="227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kumimoji="0" lang="zh-CN" altLang="en-US" sz="1800"/>
              </a:p>
            </p:txBody>
          </p:sp>
          <p:sp>
            <p:nvSpPr>
              <p:cNvPr id="268" name="Text Box 69"/>
              <p:cNvSpPr txBox="1">
                <a:spLocks noChangeArrowheads="1"/>
              </p:cNvSpPr>
              <p:nvPr/>
            </p:nvSpPr>
            <p:spPr bwMode="auto">
              <a:xfrm>
                <a:off x="270" y="1719"/>
                <a:ext cx="33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zh-CN" altLang="en-US" sz="1800" b="1">
                    <a:latin typeface="Times New Roman" panose="02020603050405020304" pitchFamily="18" charset="0"/>
                  </a:rPr>
                  <a:t>4</a:t>
                </a:r>
              </a:p>
            </p:txBody>
          </p:sp>
        </p:grpSp>
        <p:grpSp>
          <p:nvGrpSpPr>
            <p:cNvPr id="249" name="Group 70"/>
            <p:cNvGrpSpPr>
              <a:grpSpLocks/>
            </p:cNvGrpSpPr>
            <p:nvPr/>
          </p:nvGrpSpPr>
          <p:grpSpPr bwMode="auto">
            <a:xfrm>
              <a:off x="1031" y="2285"/>
              <a:ext cx="366" cy="236"/>
              <a:chOff x="240" y="1719"/>
              <a:chExt cx="366" cy="236"/>
            </a:xfrm>
          </p:grpSpPr>
          <p:sp>
            <p:nvSpPr>
              <p:cNvPr id="265" name="Oval 71"/>
              <p:cNvSpPr>
                <a:spLocks noChangeArrowheads="1"/>
              </p:cNvSpPr>
              <p:nvPr/>
            </p:nvSpPr>
            <p:spPr bwMode="auto">
              <a:xfrm>
                <a:off x="240" y="1728"/>
                <a:ext cx="227" cy="227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kumimoji="0" lang="zh-CN" altLang="en-US" sz="1800"/>
              </a:p>
            </p:txBody>
          </p:sp>
          <p:sp>
            <p:nvSpPr>
              <p:cNvPr id="266" name="Text Box 72"/>
              <p:cNvSpPr txBox="1">
                <a:spLocks noChangeArrowheads="1"/>
              </p:cNvSpPr>
              <p:nvPr/>
            </p:nvSpPr>
            <p:spPr bwMode="auto">
              <a:xfrm>
                <a:off x="270" y="1719"/>
                <a:ext cx="33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zh-CN" altLang="en-US" sz="1800" b="1">
                    <a:latin typeface="Times New Roman" panose="02020603050405020304" pitchFamily="18" charset="0"/>
                  </a:rPr>
                  <a:t>2</a:t>
                </a:r>
              </a:p>
            </p:txBody>
          </p:sp>
        </p:grpSp>
        <p:grpSp>
          <p:nvGrpSpPr>
            <p:cNvPr id="250" name="Group 73"/>
            <p:cNvGrpSpPr>
              <a:grpSpLocks/>
            </p:cNvGrpSpPr>
            <p:nvPr/>
          </p:nvGrpSpPr>
          <p:grpSpPr bwMode="auto">
            <a:xfrm>
              <a:off x="1831" y="1277"/>
              <a:ext cx="366" cy="236"/>
              <a:chOff x="240" y="1719"/>
              <a:chExt cx="366" cy="236"/>
            </a:xfrm>
          </p:grpSpPr>
          <p:sp>
            <p:nvSpPr>
              <p:cNvPr id="263" name="Oval 74"/>
              <p:cNvSpPr>
                <a:spLocks noChangeArrowheads="1"/>
              </p:cNvSpPr>
              <p:nvPr/>
            </p:nvSpPr>
            <p:spPr bwMode="auto">
              <a:xfrm>
                <a:off x="240" y="1728"/>
                <a:ext cx="227" cy="227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kumimoji="0" lang="zh-CN" altLang="en-US" sz="1800"/>
              </a:p>
            </p:txBody>
          </p:sp>
          <p:sp>
            <p:nvSpPr>
              <p:cNvPr id="264" name="Text Box 75"/>
              <p:cNvSpPr txBox="1">
                <a:spLocks noChangeArrowheads="1"/>
              </p:cNvSpPr>
              <p:nvPr/>
            </p:nvSpPr>
            <p:spPr bwMode="auto">
              <a:xfrm>
                <a:off x="270" y="1719"/>
                <a:ext cx="33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zh-CN" altLang="en-US" sz="1800" b="1">
                    <a:latin typeface="Times New Roman" panose="02020603050405020304" pitchFamily="18" charset="0"/>
                  </a:rPr>
                  <a:t>5</a:t>
                </a:r>
              </a:p>
            </p:txBody>
          </p:sp>
        </p:grpSp>
        <p:grpSp>
          <p:nvGrpSpPr>
            <p:cNvPr id="251" name="Group 76"/>
            <p:cNvGrpSpPr>
              <a:grpSpLocks/>
            </p:cNvGrpSpPr>
            <p:nvPr/>
          </p:nvGrpSpPr>
          <p:grpSpPr bwMode="auto">
            <a:xfrm>
              <a:off x="1831" y="2285"/>
              <a:ext cx="366" cy="236"/>
              <a:chOff x="240" y="1719"/>
              <a:chExt cx="366" cy="236"/>
            </a:xfrm>
          </p:grpSpPr>
          <p:sp>
            <p:nvSpPr>
              <p:cNvPr id="261" name="Oval 77"/>
              <p:cNvSpPr>
                <a:spLocks noChangeArrowheads="1"/>
              </p:cNvSpPr>
              <p:nvPr/>
            </p:nvSpPr>
            <p:spPr bwMode="auto">
              <a:xfrm>
                <a:off x="240" y="1728"/>
                <a:ext cx="227" cy="227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kumimoji="0" lang="zh-CN" altLang="en-US" sz="1800"/>
              </a:p>
            </p:txBody>
          </p:sp>
          <p:sp>
            <p:nvSpPr>
              <p:cNvPr id="262" name="Text Box 78"/>
              <p:cNvSpPr txBox="1">
                <a:spLocks noChangeArrowheads="1"/>
              </p:cNvSpPr>
              <p:nvPr/>
            </p:nvSpPr>
            <p:spPr bwMode="auto">
              <a:xfrm>
                <a:off x="270" y="1719"/>
                <a:ext cx="33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zh-CN" altLang="en-US" sz="1800" b="1">
                    <a:latin typeface="Times New Roman" panose="02020603050405020304" pitchFamily="18" charset="0"/>
                  </a:rPr>
                  <a:t>3</a:t>
                </a:r>
              </a:p>
            </p:txBody>
          </p:sp>
        </p:grpSp>
        <p:sp>
          <p:nvSpPr>
            <p:cNvPr id="252" name="Line 79"/>
            <p:cNvSpPr>
              <a:spLocks noChangeShapeType="1"/>
            </p:cNvSpPr>
            <p:nvPr/>
          </p:nvSpPr>
          <p:spPr bwMode="auto">
            <a:xfrm flipV="1">
              <a:off x="441" y="1458"/>
              <a:ext cx="612" cy="3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253" name="Line 80"/>
            <p:cNvSpPr>
              <a:spLocks noChangeShapeType="1"/>
            </p:cNvSpPr>
            <p:nvPr/>
          </p:nvSpPr>
          <p:spPr bwMode="auto">
            <a:xfrm>
              <a:off x="1260" y="1404"/>
              <a:ext cx="56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254" name="Line 81"/>
            <p:cNvSpPr>
              <a:spLocks noChangeShapeType="1"/>
            </p:cNvSpPr>
            <p:nvPr/>
          </p:nvSpPr>
          <p:spPr bwMode="auto">
            <a:xfrm>
              <a:off x="432" y="1989"/>
              <a:ext cx="612" cy="37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255" name="Line 82"/>
            <p:cNvSpPr>
              <a:spLocks noChangeShapeType="1"/>
            </p:cNvSpPr>
            <p:nvPr/>
          </p:nvSpPr>
          <p:spPr bwMode="auto">
            <a:xfrm>
              <a:off x="1260" y="2403"/>
              <a:ext cx="56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256" name="Line 83"/>
            <p:cNvSpPr>
              <a:spLocks noChangeShapeType="1"/>
            </p:cNvSpPr>
            <p:nvPr/>
          </p:nvSpPr>
          <p:spPr bwMode="auto">
            <a:xfrm>
              <a:off x="2052" y="1440"/>
              <a:ext cx="594" cy="41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257" name="Line 84"/>
            <p:cNvSpPr>
              <a:spLocks noChangeShapeType="1"/>
            </p:cNvSpPr>
            <p:nvPr/>
          </p:nvSpPr>
          <p:spPr bwMode="auto">
            <a:xfrm flipV="1">
              <a:off x="2052" y="1989"/>
              <a:ext cx="603" cy="37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258" name="Line 85"/>
            <p:cNvSpPr>
              <a:spLocks noChangeShapeType="1"/>
            </p:cNvSpPr>
            <p:nvPr/>
          </p:nvSpPr>
          <p:spPr bwMode="auto">
            <a:xfrm flipV="1">
              <a:off x="1143" y="1512"/>
              <a:ext cx="0" cy="78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259" name="Line 86"/>
            <p:cNvSpPr>
              <a:spLocks noChangeShapeType="1"/>
            </p:cNvSpPr>
            <p:nvPr/>
          </p:nvSpPr>
          <p:spPr bwMode="auto">
            <a:xfrm flipV="1">
              <a:off x="1242" y="1503"/>
              <a:ext cx="657" cy="8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260" name="Text Box 87"/>
            <p:cNvSpPr txBox="1">
              <a:spLocks noChangeArrowheads="1"/>
            </p:cNvSpPr>
            <p:nvPr/>
          </p:nvSpPr>
          <p:spPr bwMode="auto">
            <a:xfrm>
              <a:off x="2352" y="1344"/>
              <a:ext cx="624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1600" i="1"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latin typeface="Times New Roman" panose="02020603050405020304" pitchFamily="18" charset="0"/>
                </a:rPr>
                <a:t>3,6</a:t>
              </a:r>
              <a:r>
                <a:rPr lang="en-US" altLang="zh-CN" sz="1600">
                  <a:latin typeface="Times New Roman" panose="02020603050405020304" pitchFamily="18" charset="0"/>
                </a:rPr>
                <a:t>= 2 </a:t>
              </a:r>
              <a:r>
                <a:rPr lang="en-US" altLang="zh-CN" sz="1600" i="1">
                  <a:solidFill>
                    <a:srgbClr val="FF0000"/>
                  </a:solidFill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solidFill>
                    <a:srgbClr val="FF0000"/>
                  </a:solidFill>
                  <a:latin typeface="Times New Roman" panose="02020603050405020304" pitchFamily="18" charset="0"/>
                </a:rPr>
                <a:t>6,3</a:t>
              </a:r>
              <a:r>
                <a:rPr lang="en-US" altLang="zh-CN" sz="1600">
                  <a:solidFill>
                    <a:srgbClr val="FF0000"/>
                  </a:solidFill>
                  <a:latin typeface="Times New Roman" panose="02020603050405020304" pitchFamily="18" charset="0"/>
                </a:rPr>
                <a:t>= 2</a:t>
              </a:r>
            </a:p>
          </p:txBody>
        </p:sp>
      </p:grpSp>
      <p:sp>
        <p:nvSpPr>
          <p:cNvPr id="273" name="Text Box 88"/>
          <p:cNvSpPr txBox="1">
            <a:spLocks noChangeArrowheads="1"/>
          </p:cNvSpPr>
          <p:nvPr/>
        </p:nvSpPr>
        <p:spPr bwMode="auto">
          <a:xfrm>
            <a:off x="381000" y="4267200"/>
            <a:ext cx="312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400">
                <a:latin typeface="Times New Roman" panose="02020603050405020304" pitchFamily="18" charset="0"/>
              </a:rPr>
              <a:t>After the second  cycle</a:t>
            </a:r>
          </a:p>
        </p:txBody>
      </p:sp>
      <p:sp>
        <p:nvSpPr>
          <p:cNvPr id="274" name="Text Box 89"/>
          <p:cNvSpPr txBox="1">
            <a:spLocks noChangeArrowheads="1"/>
          </p:cNvSpPr>
          <p:nvPr/>
        </p:nvSpPr>
        <p:spPr bwMode="auto">
          <a:xfrm>
            <a:off x="5257800" y="3200400"/>
            <a:ext cx="312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400">
                <a:latin typeface="Times New Roman" panose="02020603050405020304" pitchFamily="18" charset="0"/>
              </a:rPr>
              <a:t>After the third  cycle</a:t>
            </a:r>
          </a:p>
        </p:txBody>
      </p:sp>
      <p:sp>
        <p:nvSpPr>
          <p:cNvPr id="275" name="Text Box 90"/>
          <p:cNvSpPr txBox="1">
            <a:spLocks noChangeArrowheads="1"/>
          </p:cNvSpPr>
          <p:nvPr/>
        </p:nvSpPr>
        <p:spPr bwMode="auto">
          <a:xfrm>
            <a:off x="5029200" y="4067175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 b="1">
                <a:latin typeface="Times New Roman" panose="02020603050405020304" pitchFamily="18" charset="0"/>
              </a:rPr>
              <a:t>[4,1]</a:t>
            </a:r>
          </a:p>
        </p:txBody>
      </p:sp>
      <p:sp>
        <p:nvSpPr>
          <p:cNvPr id="276" name="Text Box 91"/>
          <p:cNvSpPr txBox="1">
            <a:spLocks noChangeArrowheads="1"/>
          </p:cNvSpPr>
          <p:nvPr/>
        </p:nvSpPr>
        <p:spPr bwMode="auto">
          <a:xfrm>
            <a:off x="6705600" y="40386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 b="1">
                <a:latin typeface="Times New Roman" panose="02020603050405020304" pitchFamily="18" charset="0"/>
              </a:rPr>
              <a:t>[3,4]</a:t>
            </a:r>
          </a:p>
        </p:txBody>
      </p:sp>
      <p:sp>
        <p:nvSpPr>
          <p:cNvPr id="277" name="Text Box 92"/>
          <p:cNvSpPr txBox="1">
            <a:spLocks noChangeArrowheads="1"/>
          </p:cNvSpPr>
          <p:nvPr/>
        </p:nvSpPr>
        <p:spPr bwMode="auto">
          <a:xfrm>
            <a:off x="8001000" y="54102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 b="1">
                <a:latin typeface="Times New Roman" panose="02020603050405020304" pitchFamily="18" charset="0"/>
              </a:rPr>
              <a:t>[2,5]</a:t>
            </a:r>
          </a:p>
        </p:txBody>
      </p:sp>
      <p:sp>
        <p:nvSpPr>
          <p:cNvPr id="278" name="Text Box 93"/>
          <p:cNvSpPr txBox="1">
            <a:spLocks noChangeArrowheads="1"/>
          </p:cNvSpPr>
          <p:nvPr/>
        </p:nvSpPr>
        <p:spPr bwMode="auto">
          <a:xfrm>
            <a:off x="6781800" y="6172200"/>
            <a:ext cx="457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 b="1">
                <a:solidFill>
                  <a:srgbClr val="FF0000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</a:t>
            </a:r>
            <a:endParaRPr lang="zh-CN" altLang="en-US" sz="20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79" name="Text Box 94"/>
          <p:cNvSpPr txBox="1">
            <a:spLocks noChangeArrowheads="1"/>
          </p:cNvSpPr>
          <p:nvPr/>
        </p:nvSpPr>
        <p:spPr bwMode="auto">
          <a:xfrm>
            <a:off x="4953000" y="6248400"/>
            <a:ext cx="762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 b="1">
                <a:solidFill>
                  <a:srgbClr val="FF0000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[2,5]</a:t>
            </a:r>
          </a:p>
        </p:txBody>
      </p:sp>
    </p:spTree>
    <p:extLst>
      <p:ext uri="{BB962C8B-B14F-4D97-AF65-F5344CB8AC3E}">
        <p14:creationId xmlns:p14="http://schemas.microsoft.com/office/powerpoint/2010/main" val="228314895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>
                <a:latin typeface="+mn-ea"/>
              </a:rPr>
              <a:t>算法示例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52</a:t>
            </a:fld>
            <a:endParaRPr lang="zh-CN" altLang="en-US" dirty="0"/>
          </a:p>
        </p:txBody>
      </p:sp>
      <p:sp>
        <p:nvSpPr>
          <p:cNvPr id="98" name="Rectangle 2" descr="蓝色砂纸"/>
          <p:cNvSpPr>
            <a:spLocks noChangeArrowheads="1"/>
          </p:cNvSpPr>
          <p:nvPr/>
        </p:nvSpPr>
        <p:spPr bwMode="auto">
          <a:xfrm>
            <a:off x="304800" y="1526222"/>
            <a:ext cx="4572000" cy="2664777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99" name="Rectangle 3" descr="信纸"/>
          <p:cNvSpPr>
            <a:spLocks noChangeArrowheads="1"/>
          </p:cNvSpPr>
          <p:nvPr/>
        </p:nvSpPr>
        <p:spPr bwMode="auto">
          <a:xfrm>
            <a:off x="3810000" y="3886200"/>
            <a:ext cx="4876800" cy="274320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100" name="Text Box 5"/>
          <p:cNvSpPr txBox="1">
            <a:spLocks noChangeArrowheads="1"/>
          </p:cNvSpPr>
          <p:nvPr/>
        </p:nvSpPr>
        <p:spPr bwMode="auto">
          <a:xfrm>
            <a:off x="1506538" y="2857500"/>
            <a:ext cx="63658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101" name="Text Box 6"/>
          <p:cNvSpPr txBox="1">
            <a:spLocks noChangeArrowheads="1"/>
          </p:cNvSpPr>
          <p:nvPr/>
        </p:nvSpPr>
        <p:spPr bwMode="auto">
          <a:xfrm>
            <a:off x="2147888" y="2670175"/>
            <a:ext cx="63658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102" name="Text Box 7"/>
          <p:cNvSpPr txBox="1">
            <a:spLocks noChangeArrowheads="1"/>
          </p:cNvSpPr>
          <p:nvPr/>
        </p:nvSpPr>
        <p:spPr bwMode="auto">
          <a:xfrm>
            <a:off x="2214563" y="3367088"/>
            <a:ext cx="63658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103" name="Text Box 8"/>
          <p:cNvSpPr txBox="1">
            <a:spLocks noChangeArrowheads="1"/>
          </p:cNvSpPr>
          <p:nvPr/>
        </p:nvSpPr>
        <p:spPr bwMode="auto">
          <a:xfrm>
            <a:off x="3376613" y="3062288"/>
            <a:ext cx="63658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104" name="Text Box 9"/>
          <p:cNvSpPr txBox="1">
            <a:spLocks noChangeArrowheads="1"/>
          </p:cNvSpPr>
          <p:nvPr/>
        </p:nvSpPr>
        <p:spPr bwMode="auto">
          <a:xfrm>
            <a:off x="2100263" y="2033588"/>
            <a:ext cx="68738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105" name="Text Box 10"/>
          <p:cNvSpPr txBox="1">
            <a:spLocks noChangeArrowheads="1"/>
          </p:cNvSpPr>
          <p:nvPr/>
        </p:nvSpPr>
        <p:spPr bwMode="auto">
          <a:xfrm>
            <a:off x="1028700" y="2376488"/>
            <a:ext cx="6365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106" name="Text Box 11"/>
          <p:cNvSpPr txBox="1">
            <a:spLocks noChangeArrowheads="1"/>
          </p:cNvSpPr>
          <p:nvPr/>
        </p:nvSpPr>
        <p:spPr bwMode="auto">
          <a:xfrm>
            <a:off x="3446463" y="2351088"/>
            <a:ext cx="63658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107" name="Text Box 12"/>
          <p:cNvSpPr txBox="1">
            <a:spLocks noChangeArrowheads="1"/>
          </p:cNvSpPr>
          <p:nvPr/>
        </p:nvSpPr>
        <p:spPr bwMode="auto">
          <a:xfrm>
            <a:off x="1004888" y="3000375"/>
            <a:ext cx="63658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5</a:t>
            </a:r>
          </a:p>
        </p:txBody>
      </p:sp>
      <p:sp>
        <p:nvSpPr>
          <p:cNvPr id="108" name="Text Box 13"/>
          <p:cNvSpPr txBox="1">
            <a:spLocks noChangeArrowheads="1"/>
          </p:cNvSpPr>
          <p:nvPr/>
        </p:nvSpPr>
        <p:spPr bwMode="auto">
          <a:xfrm>
            <a:off x="552450" y="1924050"/>
            <a:ext cx="990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1600" i="1"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latin typeface="Times New Roman" panose="02020603050405020304" pitchFamily="18" charset="0"/>
              </a:rPr>
              <a:t>1,4</a:t>
            </a:r>
            <a:r>
              <a:rPr lang="en-US" altLang="zh-CN" sz="1600">
                <a:latin typeface="Times New Roman" panose="02020603050405020304" pitchFamily="18" charset="0"/>
              </a:rPr>
              <a:t>= 2 </a:t>
            </a:r>
            <a:r>
              <a:rPr lang="en-US" altLang="zh-CN" sz="16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4,1</a:t>
            </a:r>
            <a:r>
              <a:rPr lang="en-US" altLang="zh-CN" sz="1600">
                <a:solidFill>
                  <a:srgbClr val="FF0000"/>
                </a:solidFill>
                <a:latin typeface="Times New Roman" panose="02020603050405020304" pitchFamily="18" charset="0"/>
              </a:rPr>
              <a:t>= 2</a:t>
            </a:r>
          </a:p>
        </p:txBody>
      </p:sp>
      <p:sp>
        <p:nvSpPr>
          <p:cNvPr id="109" name="Text Box 14"/>
          <p:cNvSpPr txBox="1">
            <a:spLocks noChangeArrowheads="1"/>
          </p:cNvSpPr>
          <p:nvPr/>
        </p:nvSpPr>
        <p:spPr bwMode="auto">
          <a:xfrm>
            <a:off x="338138" y="3195638"/>
            <a:ext cx="990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1600" i="1"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latin typeface="Times New Roman" panose="02020603050405020304" pitchFamily="18" charset="0"/>
              </a:rPr>
              <a:t>1,2</a:t>
            </a:r>
            <a:r>
              <a:rPr lang="en-US" altLang="zh-CN" sz="1600">
                <a:latin typeface="Times New Roman" panose="02020603050405020304" pitchFamily="18" charset="0"/>
              </a:rPr>
              <a:t>= 0 </a:t>
            </a:r>
            <a:r>
              <a:rPr lang="en-US" altLang="zh-CN" sz="16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2,1</a:t>
            </a:r>
            <a:r>
              <a:rPr lang="en-US" altLang="zh-CN" sz="1600">
                <a:solidFill>
                  <a:srgbClr val="FF0000"/>
                </a:solidFill>
                <a:latin typeface="Times New Roman" panose="02020603050405020304" pitchFamily="18" charset="0"/>
              </a:rPr>
              <a:t>= 5</a:t>
            </a:r>
          </a:p>
        </p:txBody>
      </p:sp>
      <p:sp>
        <p:nvSpPr>
          <p:cNvPr id="110" name="Text Box 15"/>
          <p:cNvSpPr txBox="1">
            <a:spLocks noChangeArrowheads="1"/>
          </p:cNvSpPr>
          <p:nvPr/>
        </p:nvSpPr>
        <p:spPr bwMode="auto">
          <a:xfrm>
            <a:off x="2090738" y="1519238"/>
            <a:ext cx="990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1600" i="1"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latin typeface="Times New Roman" panose="02020603050405020304" pitchFamily="18" charset="0"/>
              </a:rPr>
              <a:t>4,5</a:t>
            </a:r>
            <a:r>
              <a:rPr lang="en-US" altLang="zh-CN" sz="1600">
                <a:latin typeface="Times New Roman" panose="02020603050405020304" pitchFamily="18" charset="0"/>
              </a:rPr>
              <a:t>= 1 </a:t>
            </a:r>
            <a:r>
              <a:rPr lang="en-US" altLang="zh-CN" sz="16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5,4</a:t>
            </a:r>
            <a:r>
              <a:rPr lang="en-US" altLang="zh-CN" sz="1600">
                <a:solidFill>
                  <a:srgbClr val="FF0000"/>
                </a:solidFill>
                <a:latin typeface="Times New Roman" panose="02020603050405020304" pitchFamily="18" charset="0"/>
              </a:rPr>
              <a:t>= 2</a:t>
            </a:r>
          </a:p>
        </p:txBody>
      </p:sp>
      <p:sp>
        <p:nvSpPr>
          <p:cNvPr id="111" name="Text Box 16"/>
          <p:cNvSpPr txBox="1">
            <a:spLocks noChangeArrowheads="1"/>
          </p:cNvSpPr>
          <p:nvPr/>
        </p:nvSpPr>
        <p:spPr bwMode="auto">
          <a:xfrm>
            <a:off x="2014538" y="3576638"/>
            <a:ext cx="990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1600" i="1"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latin typeface="Times New Roman" panose="02020603050405020304" pitchFamily="18" charset="0"/>
              </a:rPr>
              <a:t>2,3</a:t>
            </a:r>
            <a:r>
              <a:rPr lang="en-US" altLang="zh-CN" sz="1600">
                <a:latin typeface="Times New Roman" panose="02020603050405020304" pitchFamily="18" charset="0"/>
              </a:rPr>
              <a:t>= 0 </a:t>
            </a:r>
            <a:r>
              <a:rPr lang="en-US" altLang="zh-CN" sz="16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3,2</a:t>
            </a:r>
            <a:r>
              <a:rPr lang="en-US" altLang="zh-CN" sz="1600">
                <a:solidFill>
                  <a:srgbClr val="FF0000"/>
                </a:solidFill>
                <a:latin typeface="Times New Roman" panose="02020603050405020304" pitchFamily="18" charset="0"/>
              </a:rPr>
              <a:t>= 3</a:t>
            </a:r>
          </a:p>
        </p:txBody>
      </p:sp>
      <p:sp>
        <p:nvSpPr>
          <p:cNvPr id="112" name="Text Box 17"/>
          <p:cNvSpPr txBox="1">
            <a:spLocks noChangeArrowheads="1"/>
          </p:cNvSpPr>
          <p:nvPr/>
        </p:nvSpPr>
        <p:spPr bwMode="auto">
          <a:xfrm>
            <a:off x="2471738" y="2662238"/>
            <a:ext cx="990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1600" i="1"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latin typeface="Times New Roman" panose="02020603050405020304" pitchFamily="18" charset="0"/>
              </a:rPr>
              <a:t>2,5</a:t>
            </a:r>
            <a:r>
              <a:rPr lang="en-US" altLang="zh-CN" sz="1600">
                <a:latin typeface="Times New Roman" panose="02020603050405020304" pitchFamily="18" charset="0"/>
              </a:rPr>
              <a:t>= 0 </a:t>
            </a:r>
            <a:r>
              <a:rPr lang="en-US" altLang="zh-CN" sz="16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5,2</a:t>
            </a:r>
            <a:r>
              <a:rPr lang="en-US" altLang="zh-CN" sz="1600">
                <a:solidFill>
                  <a:srgbClr val="FF0000"/>
                </a:solidFill>
                <a:latin typeface="Times New Roman" panose="02020603050405020304" pitchFamily="18" charset="0"/>
              </a:rPr>
              <a:t>= 2</a:t>
            </a:r>
          </a:p>
        </p:txBody>
      </p:sp>
      <p:sp>
        <p:nvSpPr>
          <p:cNvPr id="113" name="Text Box 18"/>
          <p:cNvSpPr txBox="1">
            <a:spLocks noChangeArrowheads="1"/>
          </p:cNvSpPr>
          <p:nvPr/>
        </p:nvSpPr>
        <p:spPr bwMode="auto">
          <a:xfrm>
            <a:off x="3419475" y="3295650"/>
            <a:ext cx="990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1600" i="1"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latin typeface="Times New Roman" panose="02020603050405020304" pitchFamily="18" charset="0"/>
              </a:rPr>
              <a:t>3,6</a:t>
            </a:r>
            <a:r>
              <a:rPr lang="en-US" altLang="zh-CN" sz="1600">
                <a:latin typeface="Times New Roman" panose="02020603050405020304" pitchFamily="18" charset="0"/>
              </a:rPr>
              <a:t>= 0 </a:t>
            </a:r>
            <a:r>
              <a:rPr lang="en-US" altLang="zh-CN" sz="16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6,3</a:t>
            </a:r>
            <a:r>
              <a:rPr lang="en-US" altLang="zh-CN" sz="1600">
                <a:solidFill>
                  <a:srgbClr val="FF0000"/>
                </a:solidFill>
                <a:latin typeface="Times New Roman" panose="02020603050405020304" pitchFamily="18" charset="0"/>
              </a:rPr>
              <a:t>= 3</a:t>
            </a:r>
          </a:p>
        </p:txBody>
      </p:sp>
      <p:grpSp>
        <p:nvGrpSpPr>
          <p:cNvPr id="114" name="Group 19"/>
          <p:cNvGrpSpPr>
            <a:grpSpLocks/>
          </p:cNvGrpSpPr>
          <p:nvPr/>
        </p:nvGrpSpPr>
        <p:grpSpPr bwMode="auto">
          <a:xfrm>
            <a:off x="323850" y="2689225"/>
            <a:ext cx="581025" cy="374650"/>
            <a:chOff x="240" y="1719"/>
            <a:chExt cx="366" cy="236"/>
          </a:xfrm>
        </p:grpSpPr>
        <p:sp>
          <p:nvSpPr>
            <p:cNvPr id="115" name="Oval 20"/>
            <p:cNvSpPr>
              <a:spLocks noChangeArrowheads="1"/>
            </p:cNvSpPr>
            <p:nvPr/>
          </p:nvSpPr>
          <p:spPr bwMode="auto">
            <a:xfrm>
              <a:off x="240" y="1728"/>
              <a:ext cx="227" cy="22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116" name="Text Box 21"/>
            <p:cNvSpPr txBox="1">
              <a:spLocks noChangeArrowheads="1"/>
            </p:cNvSpPr>
            <p:nvPr/>
          </p:nvSpPr>
          <p:spPr bwMode="auto">
            <a:xfrm>
              <a:off x="270" y="1719"/>
              <a:ext cx="33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 b="1">
                  <a:latin typeface="Times New Roman" panose="02020603050405020304" pitchFamily="18" charset="0"/>
                </a:rPr>
                <a:t>1</a:t>
              </a:r>
            </a:p>
          </p:txBody>
        </p:sp>
      </p:grpSp>
      <p:grpSp>
        <p:nvGrpSpPr>
          <p:cNvPr id="117" name="Group 22"/>
          <p:cNvGrpSpPr>
            <a:grpSpLocks/>
          </p:cNvGrpSpPr>
          <p:nvPr/>
        </p:nvGrpSpPr>
        <p:grpSpPr bwMode="auto">
          <a:xfrm>
            <a:off x="4133850" y="2689225"/>
            <a:ext cx="581025" cy="374650"/>
            <a:chOff x="240" y="1719"/>
            <a:chExt cx="366" cy="236"/>
          </a:xfrm>
        </p:grpSpPr>
        <p:sp>
          <p:nvSpPr>
            <p:cNvPr id="118" name="Oval 23"/>
            <p:cNvSpPr>
              <a:spLocks noChangeArrowheads="1"/>
            </p:cNvSpPr>
            <p:nvPr/>
          </p:nvSpPr>
          <p:spPr bwMode="auto">
            <a:xfrm>
              <a:off x="240" y="1728"/>
              <a:ext cx="227" cy="22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119" name="Text Box 24"/>
            <p:cNvSpPr txBox="1">
              <a:spLocks noChangeArrowheads="1"/>
            </p:cNvSpPr>
            <p:nvPr/>
          </p:nvSpPr>
          <p:spPr bwMode="auto">
            <a:xfrm>
              <a:off x="270" y="1719"/>
              <a:ext cx="33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 b="1">
                  <a:latin typeface="Times New Roman" panose="02020603050405020304" pitchFamily="18" charset="0"/>
                </a:rPr>
                <a:t>6</a:t>
              </a:r>
            </a:p>
          </p:txBody>
        </p:sp>
      </p:grpSp>
      <p:grpSp>
        <p:nvGrpSpPr>
          <p:cNvPr id="120" name="Group 25"/>
          <p:cNvGrpSpPr>
            <a:grpSpLocks/>
          </p:cNvGrpSpPr>
          <p:nvPr/>
        </p:nvGrpSpPr>
        <p:grpSpPr bwMode="auto">
          <a:xfrm>
            <a:off x="1593850" y="1870075"/>
            <a:ext cx="581025" cy="374650"/>
            <a:chOff x="240" y="1719"/>
            <a:chExt cx="366" cy="236"/>
          </a:xfrm>
        </p:grpSpPr>
        <p:sp>
          <p:nvSpPr>
            <p:cNvPr id="121" name="Oval 26"/>
            <p:cNvSpPr>
              <a:spLocks noChangeArrowheads="1"/>
            </p:cNvSpPr>
            <p:nvPr/>
          </p:nvSpPr>
          <p:spPr bwMode="auto">
            <a:xfrm>
              <a:off x="240" y="1728"/>
              <a:ext cx="227" cy="22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122" name="Text Box 27"/>
            <p:cNvSpPr txBox="1">
              <a:spLocks noChangeArrowheads="1"/>
            </p:cNvSpPr>
            <p:nvPr/>
          </p:nvSpPr>
          <p:spPr bwMode="auto">
            <a:xfrm>
              <a:off x="270" y="1719"/>
              <a:ext cx="33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 b="1">
                  <a:latin typeface="Times New Roman" panose="02020603050405020304" pitchFamily="18" charset="0"/>
                </a:rPr>
                <a:t>4</a:t>
              </a:r>
            </a:p>
          </p:txBody>
        </p:sp>
      </p:grpSp>
      <p:grpSp>
        <p:nvGrpSpPr>
          <p:cNvPr id="123" name="Group 28"/>
          <p:cNvGrpSpPr>
            <a:grpSpLocks/>
          </p:cNvGrpSpPr>
          <p:nvPr/>
        </p:nvGrpSpPr>
        <p:grpSpPr bwMode="auto">
          <a:xfrm>
            <a:off x="1593850" y="3470275"/>
            <a:ext cx="581025" cy="374650"/>
            <a:chOff x="240" y="1719"/>
            <a:chExt cx="366" cy="236"/>
          </a:xfrm>
        </p:grpSpPr>
        <p:sp>
          <p:nvSpPr>
            <p:cNvPr id="124" name="Oval 29"/>
            <p:cNvSpPr>
              <a:spLocks noChangeArrowheads="1"/>
            </p:cNvSpPr>
            <p:nvPr/>
          </p:nvSpPr>
          <p:spPr bwMode="auto">
            <a:xfrm>
              <a:off x="240" y="1728"/>
              <a:ext cx="227" cy="22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125" name="Text Box 30"/>
            <p:cNvSpPr txBox="1">
              <a:spLocks noChangeArrowheads="1"/>
            </p:cNvSpPr>
            <p:nvPr/>
          </p:nvSpPr>
          <p:spPr bwMode="auto">
            <a:xfrm>
              <a:off x="270" y="1719"/>
              <a:ext cx="33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 b="1">
                  <a:latin typeface="Times New Roman" panose="02020603050405020304" pitchFamily="18" charset="0"/>
                </a:rPr>
                <a:t>2</a:t>
              </a:r>
            </a:p>
          </p:txBody>
        </p:sp>
      </p:grpSp>
      <p:grpSp>
        <p:nvGrpSpPr>
          <p:cNvPr id="126" name="Group 31"/>
          <p:cNvGrpSpPr>
            <a:grpSpLocks/>
          </p:cNvGrpSpPr>
          <p:nvPr/>
        </p:nvGrpSpPr>
        <p:grpSpPr bwMode="auto">
          <a:xfrm>
            <a:off x="2863850" y="1870075"/>
            <a:ext cx="581025" cy="374650"/>
            <a:chOff x="240" y="1719"/>
            <a:chExt cx="366" cy="236"/>
          </a:xfrm>
        </p:grpSpPr>
        <p:sp>
          <p:nvSpPr>
            <p:cNvPr id="127" name="Oval 32"/>
            <p:cNvSpPr>
              <a:spLocks noChangeArrowheads="1"/>
            </p:cNvSpPr>
            <p:nvPr/>
          </p:nvSpPr>
          <p:spPr bwMode="auto">
            <a:xfrm>
              <a:off x="240" y="1728"/>
              <a:ext cx="227" cy="22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128" name="Text Box 33"/>
            <p:cNvSpPr txBox="1">
              <a:spLocks noChangeArrowheads="1"/>
            </p:cNvSpPr>
            <p:nvPr/>
          </p:nvSpPr>
          <p:spPr bwMode="auto">
            <a:xfrm>
              <a:off x="270" y="1719"/>
              <a:ext cx="33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 b="1">
                  <a:latin typeface="Times New Roman" panose="02020603050405020304" pitchFamily="18" charset="0"/>
                </a:rPr>
                <a:t>5</a:t>
              </a:r>
            </a:p>
          </p:txBody>
        </p:sp>
      </p:grpSp>
      <p:grpSp>
        <p:nvGrpSpPr>
          <p:cNvPr id="129" name="Group 34"/>
          <p:cNvGrpSpPr>
            <a:grpSpLocks/>
          </p:cNvGrpSpPr>
          <p:nvPr/>
        </p:nvGrpSpPr>
        <p:grpSpPr bwMode="auto">
          <a:xfrm>
            <a:off x="2863850" y="3470275"/>
            <a:ext cx="581025" cy="374650"/>
            <a:chOff x="240" y="1719"/>
            <a:chExt cx="366" cy="236"/>
          </a:xfrm>
        </p:grpSpPr>
        <p:sp>
          <p:nvSpPr>
            <p:cNvPr id="130" name="Oval 35"/>
            <p:cNvSpPr>
              <a:spLocks noChangeArrowheads="1"/>
            </p:cNvSpPr>
            <p:nvPr/>
          </p:nvSpPr>
          <p:spPr bwMode="auto">
            <a:xfrm>
              <a:off x="240" y="1728"/>
              <a:ext cx="227" cy="22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131" name="Text Box 36"/>
            <p:cNvSpPr txBox="1">
              <a:spLocks noChangeArrowheads="1"/>
            </p:cNvSpPr>
            <p:nvPr/>
          </p:nvSpPr>
          <p:spPr bwMode="auto">
            <a:xfrm>
              <a:off x="270" y="1719"/>
              <a:ext cx="33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 b="1">
                  <a:latin typeface="Times New Roman" panose="02020603050405020304" pitchFamily="18" charset="0"/>
                </a:rPr>
                <a:t>3</a:t>
              </a:r>
            </a:p>
          </p:txBody>
        </p:sp>
      </p:grpSp>
      <p:sp>
        <p:nvSpPr>
          <p:cNvPr id="132" name="Line 37"/>
          <p:cNvSpPr>
            <a:spLocks noChangeShapeType="1"/>
          </p:cNvSpPr>
          <p:nvPr/>
        </p:nvSpPr>
        <p:spPr bwMode="auto">
          <a:xfrm flipV="1">
            <a:off x="657225" y="2157413"/>
            <a:ext cx="971550" cy="614362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33" name="Line 38"/>
          <p:cNvSpPr>
            <a:spLocks noChangeShapeType="1"/>
          </p:cNvSpPr>
          <p:nvPr/>
        </p:nvSpPr>
        <p:spPr bwMode="auto">
          <a:xfrm>
            <a:off x="1957388" y="2071688"/>
            <a:ext cx="900112" cy="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34" name="Line 39"/>
          <p:cNvSpPr>
            <a:spLocks noChangeShapeType="1"/>
          </p:cNvSpPr>
          <p:nvPr/>
        </p:nvSpPr>
        <p:spPr bwMode="auto">
          <a:xfrm>
            <a:off x="642938" y="3000375"/>
            <a:ext cx="971550" cy="600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35" name="Line 40"/>
          <p:cNvSpPr>
            <a:spLocks noChangeShapeType="1"/>
          </p:cNvSpPr>
          <p:nvPr/>
        </p:nvSpPr>
        <p:spPr bwMode="auto">
          <a:xfrm>
            <a:off x="1957388" y="3657600"/>
            <a:ext cx="9001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36" name="Line 41"/>
          <p:cNvSpPr>
            <a:spLocks noChangeShapeType="1"/>
          </p:cNvSpPr>
          <p:nvPr/>
        </p:nvSpPr>
        <p:spPr bwMode="auto">
          <a:xfrm>
            <a:off x="3214688" y="2128838"/>
            <a:ext cx="942975" cy="657225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37" name="Line 42"/>
          <p:cNvSpPr>
            <a:spLocks noChangeShapeType="1"/>
          </p:cNvSpPr>
          <p:nvPr/>
        </p:nvSpPr>
        <p:spPr bwMode="auto">
          <a:xfrm flipV="1">
            <a:off x="3214688" y="3000375"/>
            <a:ext cx="957262" cy="600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38" name="Line 43"/>
          <p:cNvSpPr>
            <a:spLocks noChangeShapeType="1"/>
          </p:cNvSpPr>
          <p:nvPr/>
        </p:nvSpPr>
        <p:spPr bwMode="auto">
          <a:xfrm flipV="1">
            <a:off x="1771650" y="2243138"/>
            <a:ext cx="0" cy="12430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39" name="Line 44"/>
          <p:cNvSpPr>
            <a:spLocks noChangeShapeType="1"/>
          </p:cNvSpPr>
          <p:nvPr/>
        </p:nvSpPr>
        <p:spPr bwMode="auto">
          <a:xfrm flipV="1">
            <a:off x="1928813" y="2228850"/>
            <a:ext cx="1042987" cy="1314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40" name="Text Box 45"/>
          <p:cNvSpPr txBox="1">
            <a:spLocks noChangeArrowheads="1"/>
          </p:cNvSpPr>
          <p:nvPr/>
        </p:nvSpPr>
        <p:spPr bwMode="auto">
          <a:xfrm>
            <a:off x="3690938" y="1976438"/>
            <a:ext cx="990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1600" i="1"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latin typeface="Times New Roman" panose="02020603050405020304" pitchFamily="18" charset="0"/>
              </a:rPr>
              <a:t>3,6</a:t>
            </a:r>
            <a:r>
              <a:rPr lang="en-US" altLang="zh-CN" sz="1600">
                <a:latin typeface="Times New Roman" panose="02020603050405020304" pitchFamily="18" charset="0"/>
              </a:rPr>
              <a:t>= 0 </a:t>
            </a:r>
            <a:r>
              <a:rPr lang="en-US" altLang="zh-CN" sz="16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6,3</a:t>
            </a:r>
            <a:r>
              <a:rPr lang="en-US" altLang="zh-CN" sz="1600">
                <a:solidFill>
                  <a:srgbClr val="FF0000"/>
                </a:solidFill>
                <a:latin typeface="Times New Roman" panose="02020603050405020304" pitchFamily="18" charset="0"/>
              </a:rPr>
              <a:t>= 4</a:t>
            </a:r>
          </a:p>
        </p:txBody>
      </p:sp>
      <p:sp>
        <p:nvSpPr>
          <p:cNvPr id="141" name="Text Box 46"/>
          <p:cNvSpPr txBox="1">
            <a:spLocks noChangeArrowheads="1"/>
          </p:cNvSpPr>
          <p:nvPr/>
        </p:nvSpPr>
        <p:spPr bwMode="auto">
          <a:xfrm>
            <a:off x="5064125" y="5143500"/>
            <a:ext cx="6365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2,</a:t>
            </a:r>
            <a:r>
              <a:rPr lang="zh-CN" altLang="en-US" sz="1800" b="1">
                <a:solidFill>
                  <a:srgbClr val="3366CC"/>
                </a:solidFill>
                <a:latin typeface="Times New Roman" panose="02020603050405020304" pitchFamily="18" charset="0"/>
              </a:rPr>
              <a:t>0</a:t>
            </a:r>
          </a:p>
        </p:txBody>
      </p:sp>
      <p:sp>
        <p:nvSpPr>
          <p:cNvPr id="142" name="Text Box 47"/>
          <p:cNvSpPr txBox="1">
            <a:spLocks noChangeArrowheads="1"/>
          </p:cNvSpPr>
          <p:nvPr/>
        </p:nvSpPr>
        <p:spPr bwMode="auto">
          <a:xfrm>
            <a:off x="6305550" y="4927600"/>
            <a:ext cx="6365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2,</a:t>
            </a:r>
            <a:r>
              <a:rPr lang="zh-CN" altLang="en-US" sz="1800" b="1">
                <a:solidFill>
                  <a:srgbClr val="3366CC"/>
                </a:solidFill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143" name="Text Box 48"/>
          <p:cNvSpPr txBox="1">
            <a:spLocks noChangeArrowheads="1"/>
          </p:cNvSpPr>
          <p:nvPr/>
        </p:nvSpPr>
        <p:spPr bwMode="auto">
          <a:xfrm>
            <a:off x="5915025" y="5810250"/>
            <a:ext cx="6365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3,</a:t>
            </a:r>
            <a:r>
              <a:rPr lang="zh-CN" altLang="en-US" sz="1800" b="1">
                <a:solidFill>
                  <a:srgbClr val="3366CC"/>
                </a:solidFill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144" name="Text Box 49"/>
          <p:cNvSpPr txBox="1">
            <a:spLocks noChangeArrowheads="1"/>
          </p:cNvSpPr>
          <p:nvPr/>
        </p:nvSpPr>
        <p:spPr bwMode="auto">
          <a:xfrm>
            <a:off x="7077075" y="5505450"/>
            <a:ext cx="6365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3,</a:t>
            </a:r>
            <a:r>
              <a:rPr lang="zh-CN" altLang="en-US" sz="1800" b="1">
                <a:solidFill>
                  <a:srgbClr val="3366CC"/>
                </a:solidFill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145" name="Text Box 50"/>
          <p:cNvSpPr txBox="1">
            <a:spLocks noChangeArrowheads="1"/>
          </p:cNvSpPr>
          <p:nvPr/>
        </p:nvSpPr>
        <p:spPr bwMode="auto">
          <a:xfrm>
            <a:off x="5800725" y="4476750"/>
            <a:ext cx="6873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3,</a:t>
            </a:r>
            <a:r>
              <a:rPr lang="zh-CN" altLang="en-US" sz="1800" b="1">
                <a:solidFill>
                  <a:srgbClr val="3366CC"/>
                </a:solidFill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146" name="Text Box 51"/>
          <p:cNvSpPr txBox="1">
            <a:spLocks noChangeArrowheads="1"/>
          </p:cNvSpPr>
          <p:nvPr/>
        </p:nvSpPr>
        <p:spPr bwMode="auto">
          <a:xfrm>
            <a:off x="4729163" y="4819650"/>
            <a:ext cx="63658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4,</a:t>
            </a:r>
            <a:r>
              <a:rPr lang="zh-CN" altLang="en-US" sz="1800" b="1">
                <a:solidFill>
                  <a:srgbClr val="3366CC"/>
                </a:solidFill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147" name="Text Box 52"/>
          <p:cNvSpPr txBox="1">
            <a:spLocks noChangeArrowheads="1"/>
          </p:cNvSpPr>
          <p:nvPr/>
        </p:nvSpPr>
        <p:spPr bwMode="auto">
          <a:xfrm>
            <a:off x="7046913" y="4865688"/>
            <a:ext cx="63658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4,</a:t>
            </a:r>
            <a:r>
              <a:rPr lang="zh-CN" altLang="en-US" sz="1800" b="1">
                <a:solidFill>
                  <a:srgbClr val="3366CC"/>
                </a:solidFill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148" name="Text Box 53"/>
          <p:cNvSpPr txBox="1">
            <a:spLocks noChangeArrowheads="1"/>
          </p:cNvSpPr>
          <p:nvPr/>
        </p:nvSpPr>
        <p:spPr bwMode="auto">
          <a:xfrm>
            <a:off x="4705350" y="5443538"/>
            <a:ext cx="6365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5,</a:t>
            </a:r>
            <a:r>
              <a:rPr lang="zh-CN" altLang="en-US" sz="1800" b="1">
                <a:solidFill>
                  <a:srgbClr val="3366CC"/>
                </a:solidFill>
                <a:latin typeface="Times New Roman" panose="02020603050405020304" pitchFamily="18" charset="0"/>
              </a:rPr>
              <a:t>5</a:t>
            </a:r>
          </a:p>
        </p:txBody>
      </p:sp>
      <p:sp>
        <p:nvSpPr>
          <p:cNvPr id="149" name="Text Box 54"/>
          <p:cNvSpPr txBox="1">
            <a:spLocks noChangeArrowheads="1"/>
          </p:cNvSpPr>
          <p:nvPr/>
        </p:nvSpPr>
        <p:spPr bwMode="auto">
          <a:xfrm>
            <a:off x="4252913" y="4367213"/>
            <a:ext cx="990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1600" i="1"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latin typeface="Times New Roman" panose="02020603050405020304" pitchFamily="18" charset="0"/>
              </a:rPr>
              <a:t>1,4</a:t>
            </a:r>
            <a:r>
              <a:rPr lang="en-US" altLang="zh-CN" sz="1600">
                <a:latin typeface="Times New Roman" panose="02020603050405020304" pitchFamily="18" charset="0"/>
              </a:rPr>
              <a:t>= 2 </a:t>
            </a:r>
            <a:r>
              <a:rPr lang="en-US" altLang="zh-CN" sz="16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4,1</a:t>
            </a:r>
            <a:r>
              <a:rPr lang="en-US" altLang="zh-CN" sz="1600">
                <a:solidFill>
                  <a:srgbClr val="FF0000"/>
                </a:solidFill>
                <a:latin typeface="Times New Roman" panose="02020603050405020304" pitchFamily="18" charset="0"/>
              </a:rPr>
              <a:t>= 2</a:t>
            </a:r>
          </a:p>
        </p:txBody>
      </p:sp>
      <p:sp>
        <p:nvSpPr>
          <p:cNvPr id="150" name="Text Box 55"/>
          <p:cNvSpPr txBox="1">
            <a:spLocks noChangeArrowheads="1"/>
          </p:cNvSpPr>
          <p:nvPr/>
        </p:nvSpPr>
        <p:spPr bwMode="auto">
          <a:xfrm>
            <a:off x="4038600" y="5638800"/>
            <a:ext cx="990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1600" i="1"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latin typeface="Times New Roman" panose="02020603050405020304" pitchFamily="18" charset="0"/>
              </a:rPr>
              <a:t>1,2</a:t>
            </a:r>
            <a:r>
              <a:rPr lang="en-US" altLang="zh-CN" sz="1600">
                <a:latin typeface="Times New Roman" panose="02020603050405020304" pitchFamily="18" charset="0"/>
              </a:rPr>
              <a:t>= 0 </a:t>
            </a:r>
            <a:r>
              <a:rPr lang="en-US" altLang="zh-CN" sz="16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2,1</a:t>
            </a:r>
            <a:r>
              <a:rPr lang="en-US" altLang="zh-CN" sz="1600">
                <a:solidFill>
                  <a:srgbClr val="FF0000"/>
                </a:solidFill>
                <a:latin typeface="Times New Roman" panose="02020603050405020304" pitchFamily="18" charset="0"/>
              </a:rPr>
              <a:t>= 5</a:t>
            </a:r>
          </a:p>
        </p:txBody>
      </p:sp>
      <p:sp>
        <p:nvSpPr>
          <p:cNvPr id="151" name="Text Box 56"/>
          <p:cNvSpPr txBox="1">
            <a:spLocks noChangeArrowheads="1"/>
          </p:cNvSpPr>
          <p:nvPr/>
        </p:nvSpPr>
        <p:spPr bwMode="auto">
          <a:xfrm>
            <a:off x="5791200" y="3962400"/>
            <a:ext cx="990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1600" i="1"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latin typeface="Times New Roman" panose="02020603050405020304" pitchFamily="18" charset="0"/>
              </a:rPr>
              <a:t>4,5</a:t>
            </a:r>
            <a:r>
              <a:rPr lang="en-US" altLang="zh-CN" sz="1600">
                <a:latin typeface="Times New Roman" panose="02020603050405020304" pitchFamily="18" charset="0"/>
              </a:rPr>
              <a:t>= 1 </a:t>
            </a:r>
            <a:r>
              <a:rPr lang="en-US" altLang="zh-CN" sz="16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5,4</a:t>
            </a:r>
            <a:r>
              <a:rPr lang="en-US" altLang="zh-CN" sz="1600">
                <a:solidFill>
                  <a:srgbClr val="FF0000"/>
                </a:solidFill>
                <a:latin typeface="Times New Roman" panose="02020603050405020304" pitchFamily="18" charset="0"/>
              </a:rPr>
              <a:t>= 2</a:t>
            </a:r>
          </a:p>
        </p:txBody>
      </p:sp>
      <p:sp>
        <p:nvSpPr>
          <p:cNvPr id="152" name="Text Box 57"/>
          <p:cNvSpPr txBox="1">
            <a:spLocks noChangeArrowheads="1"/>
          </p:cNvSpPr>
          <p:nvPr/>
        </p:nvSpPr>
        <p:spPr bwMode="auto">
          <a:xfrm>
            <a:off x="5715000" y="6019800"/>
            <a:ext cx="990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1600" i="1"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latin typeface="Times New Roman" panose="02020603050405020304" pitchFamily="18" charset="0"/>
              </a:rPr>
              <a:t>2,3</a:t>
            </a:r>
            <a:r>
              <a:rPr lang="en-US" altLang="zh-CN" sz="1600">
                <a:latin typeface="Times New Roman" panose="02020603050405020304" pitchFamily="18" charset="0"/>
              </a:rPr>
              <a:t>= 0 </a:t>
            </a:r>
            <a:r>
              <a:rPr lang="en-US" altLang="zh-CN" sz="16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3,2</a:t>
            </a:r>
            <a:r>
              <a:rPr lang="en-US" altLang="zh-CN" sz="1600">
                <a:solidFill>
                  <a:srgbClr val="FF0000"/>
                </a:solidFill>
                <a:latin typeface="Times New Roman" panose="02020603050405020304" pitchFamily="18" charset="0"/>
              </a:rPr>
              <a:t>= 3</a:t>
            </a:r>
          </a:p>
        </p:txBody>
      </p:sp>
      <p:sp>
        <p:nvSpPr>
          <p:cNvPr id="153" name="Text Box 58"/>
          <p:cNvSpPr txBox="1">
            <a:spLocks noChangeArrowheads="1"/>
          </p:cNvSpPr>
          <p:nvPr/>
        </p:nvSpPr>
        <p:spPr bwMode="auto">
          <a:xfrm>
            <a:off x="6172200" y="5105400"/>
            <a:ext cx="990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1600" i="1"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latin typeface="Times New Roman" panose="02020603050405020304" pitchFamily="18" charset="0"/>
              </a:rPr>
              <a:t>2,5</a:t>
            </a:r>
            <a:r>
              <a:rPr lang="en-US" altLang="zh-CN" sz="1600">
                <a:latin typeface="Times New Roman" panose="02020603050405020304" pitchFamily="18" charset="0"/>
              </a:rPr>
              <a:t>= 0 </a:t>
            </a:r>
            <a:r>
              <a:rPr lang="en-US" altLang="zh-CN" sz="16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5,2</a:t>
            </a:r>
            <a:r>
              <a:rPr lang="en-US" altLang="zh-CN" sz="1600">
                <a:solidFill>
                  <a:srgbClr val="FF0000"/>
                </a:solidFill>
                <a:latin typeface="Times New Roman" panose="02020603050405020304" pitchFamily="18" charset="0"/>
              </a:rPr>
              <a:t>= 2</a:t>
            </a:r>
          </a:p>
        </p:txBody>
      </p:sp>
      <p:sp>
        <p:nvSpPr>
          <p:cNvPr id="154" name="Text Box 59"/>
          <p:cNvSpPr txBox="1">
            <a:spLocks noChangeArrowheads="1"/>
          </p:cNvSpPr>
          <p:nvPr/>
        </p:nvSpPr>
        <p:spPr bwMode="auto">
          <a:xfrm>
            <a:off x="7119938" y="5738813"/>
            <a:ext cx="990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1600" i="1"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latin typeface="Times New Roman" panose="02020603050405020304" pitchFamily="18" charset="0"/>
              </a:rPr>
              <a:t>3,6</a:t>
            </a:r>
            <a:r>
              <a:rPr lang="en-US" altLang="zh-CN" sz="1600">
                <a:latin typeface="Times New Roman" panose="02020603050405020304" pitchFamily="18" charset="0"/>
              </a:rPr>
              <a:t>= 0 </a:t>
            </a:r>
            <a:r>
              <a:rPr lang="en-US" altLang="zh-CN" sz="16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6,3</a:t>
            </a:r>
            <a:r>
              <a:rPr lang="en-US" altLang="zh-CN" sz="1600">
                <a:solidFill>
                  <a:srgbClr val="FF0000"/>
                </a:solidFill>
                <a:latin typeface="Times New Roman" panose="02020603050405020304" pitchFamily="18" charset="0"/>
              </a:rPr>
              <a:t>= 3</a:t>
            </a:r>
          </a:p>
        </p:txBody>
      </p:sp>
      <p:grpSp>
        <p:nvGrpSpPr>
          <p:cNvPr id="155" name="Group 60"/>
          <p:cNvGrpSpPr>
            <a:grpSpLocks/>
          </p:cNvGrpSpPr>
          <p:nvPr/>
        </p:nvGrpSpPr>
        <p:grpSpPr bwMode="auto">
          <a:xfrm>
            <a:off x="4024313" y="5132388"/>
            <a:ext cx="581025" cy="374650"/>
            <a:chOff x="240" y="1719"/>
            <a:chExt cx="366" cy="236"/>
          </a:xfrm>
        </p:grpSpPr>
        <p:sp>
          <p:nvSpPr>
            <p:cNvPr id="156" name="Oval 61"/>
            <p:cNvSpPr>
              <a:spLocks noChangeArrowheads="1"/>
            </p:cNvSpPr>
            <p:nvPr/>
          </p:nvSpPr>
          <p:spPr bwMode="auto">
            <a:xfrm>
              <a:off x="240" y="1728"/>
              <a:ext cx="227" cy="22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157" name="Text Box 62"/>
            <p:cNvSpPr txBox="1">
              <a:spLocks noChangeArrowheads="1"/>
            </p:cNvSpPr>
            <p:nvPr/>
          </p:nvSpPr>
          <p:spPr bwMode="auto">
            <a:xfrm>
              <a:off x="270" y="1719"/>
              <a:ext cx="33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 b="1">
                  <a:latin typeface="Times New Roman" panose="02020603050405020304" pitchFamily="18" charset="0"/>
                </a:rPr>
                <a:t>1</a:t>
              </a:r>
            </a:p>
          </p:txBody>
        </p:sp>
      </p:grpSp>
      <p:grpSp>
        <p:nvGrpSpPr>
          <p:cNvPr id="158" name="Group 63"/>
          <p:cNvGrpSpPr>
            <a:grpSpLocks/>
          </p:cNvGrpSpPr>
          <p:nvPr/>
        </p:nvGrpSpPr>
        <p:grpSpPr bwMode="auto">
          <a:xfrm>
            <a:off x="7834313" y="5132388"/>
            <a:ext cx="581025" cy="374650"/>
            <a:chOff x="240" y="1719"/>
            <a:chExt cx="366" cy="236"/>
          </a:xfrm>
        </p:grpSpPr>
        <p:sp>
          <p:nvSpPr>
            <p:cNvPr id="159" name="Oval 64"/>
            <p:cNvSpPr>
              <a:spLocks noChangeArrowheads="1"/>
            </p:cNvSpPr>
            <p:nvPr/>
          </p:nvSpPr>
          <p:spPr bwMode="auto">
            <a:xfrm>
              <a:off x="240" y="1728"/>
              <a:ext cx="227" cy="22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160" name="Text Box 65"/>
            <p:cNvSpPr txBox="1">
              <a:spLocks noChangeArrowheads="1"/>
            </p:cNvSpPr>
            <p:nvPr/>
          </p:nvSpPr>
          <p:spPr bwMode="auto">
            <a:xfrm>
              <a:off x="270" y="1719"/>
              <a:ext cx="33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 b="1">
                  <a:latin typeface="Times New Roman" panose="02020603050405020304" pitchFamily="18" charset="0"/>
                </a:rPr>
                <a:t>6</a:t>
              </a:r>
            </a:p>
          </p:txBody>
        </p:sp>
      </p:grpSp>
      <p:grpSp>
        <p:nvGrpSpPr>
          <p:cNvPr id="161" name="Group 66"/>
          <p:cNvGrpSpPr>
            <a:grpSpLocks/>
          </p:cNvGrpSpPr>
          <p:nvPr/>
        </p:nvGrpSpPr>
        <p:grpSpPr bwMode="auto">
          <a:xfrm>
            <a:off x="5294313" y="4313238"/>
            <a:ext cx="581025" cy="374650"/>
            <a:chOff x="240" y="1719"/>
            <a:chExt cx="366" cy="236"/>
          </a:xfrm>
        </p:grpSpPr>
        <p:sp>
          <p:nvSpPr>
            <p:cNvPr id="162" name="Oval 67"/>
            <p:cNvSpPr>
              <a:spLocks noChangeArrowheads="1"/>
            </p:cNvSpPr>
            <p:nvPr/>
          </p:nvSpPr>
          <p:spPr bwMode="auto">
            <a:xfrm>
              <a:off x="240" y="1728"/>
              <a:ext cx="227" cy="22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163" name="Text Box 68"/>
            <p:cNvSpPr txBox="1">
              <a:spLocks noChangeArrowheads="1"/>
            </p:cNvSpPr>
            <p:nvPr/>
          </p:nvSpPr>
          <p:spPr bwMode="auto">
            <a:xfrm>
              <a:off x="270" y="1719"/>
              <a:ext cx="33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 b="1">
                  <a:latin typeface="Times New Roman" panose="02020603050405020304" pitchFamily="18" charset="0"/>
                </a:rPr>
                <a:t>4</a:t>
              </a:r>
            </a:p>
          </p:txBody>
        </p:sp>
      </p:grpSp>
      <p:grpSp>
        <p:nvGrpSpPr>
          <p:cNvPr id="164" name="Group 69"/>
          <p:cNvGrpSpPr>
            <a:grpSpLocks/>
          </p:cNvGrpSpPr>
          <p:nvPr/>
        </p:nvGrpSpPr>
        <p:grpSpPr bwMode="auto">
          <a:xfrm>
            <a:off x="5294313" y="5913438"/>
            <a:ext cx="581025" cy="374650"/>
            <a:chOff x="240" y="1719"/>
            <a:chExt cx="366" cy="236"/>
          </a:xfrm>
        </p:grpSpPr>
        <p:sp>
          <p:nvSpPr>
            <p:cNvPr id="165" name="Oval 70"/>
            <p:cNvSpPr>
              <a:spLocks noChangeArrowheads="1"/>
            </p:cNvSpPr>
            <p:nvPr/>
          </p:nvSpPr>
          <p:spPr bwMode="auto">
            <a:xfrm>
              <a:off x="240" y="1728"/>
              <a:ext cx="227" cy="22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166" name="Text Box 71"/>
            <p:cNvSpPr txBox="1">
              <a:spLocks noChangeArrowheads="1"/>
            </p:cNvSpPr>
            <p:nvPr/>
          </p:nvSpPr>
          <p:spPr bwMode="auto">
            <a:xfrm>
              <a:off x="270" y="1719"/>
              <a:ext cx="33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 b="1">
                  <a:latin typeface="Times New Roman" panose="02020603050405020304" pitchFamily="18" charset="0"/>
                </a:rPr>
                <a:t>2</a:t>
              </a:r>
            </a:p>
          </p:txBody>
        </p:sp>
      </p:grpSp>
      <p:grpSp>
        <p:nvGrpSpPr>
          <p:cNvPr id="167" name="Group 72"/>
          <p:cNvGrpSpPr>
            <a:grpSpLocks/>
          </p:cNvGrpSpPr>
          <p:nvPr/>
        </p:nvGrpSpPr>
        <p:grpSpPr bwMode="auto">
          <a:xfrm>
            <a:off x="6564313" y="4313238"/>
            <a:ext cx="581025" cy="374650"/>
            <a:chOff x="240" y="1719"/>
            <a:chExt cx="366" cy="236"/>
          </a:xfrm>
        </p:grpSpPr>
        <p:sp>
          <p:nvSpPr>
            <p:cNvPr id="168" name="Oval 73"/>
            <p:cNvSpPr>
              <a:spLocks noChangeArrowheads="1"/>
            </p:cNvSpPr>
            <p:nvPr/>
          </p:nvSpPr>
          <p:spPr bwMode="auto">
            <a:xfrm>
              <a:off x="240" y="1728"/>
              <a:ext cx="227" cy="22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169" name="Text Box 74"/>
            <p:cNvSpPr txBox="1">
              <a:spLocks noChangeArrowheads="1"/>
            </p:cNvSpPr>
            <p:nvPr/>
          </p:nvSpPr>
          <p:spPr bwMode="auto">
            <a:xfrm>
              <a:off x="270" y="1719"/>
              <a:ext cx="33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 b="1">
                  <a:latin typeface="Times New Roman" panose="02020603050405020304" pitchFamily="18" charset="0"/>
                </a:rPr>
                <a:t>5</a:t>
              </a:r>
            </a:p>
          </p:txBody>
        </p:sp>
      </p:grpSp>
      <p:grpSp>
        <p:nvGrpSpPr>
          <p:cNvPr id="170" name="Group 75"/>
          <p:cNvGrpSpPr>
            <a:grpSpLocks/>
          </p:cNvGrpSpPr>
          <p:nvPr/>
        </p:nvGrpSpPr>
        <p:grpSpPr bwMode="auto">
          <a:xfrm>
            <a:off x="6564313" y="5913438"/>
            <a:ext cx="581025" cy="374650"/>
            <a:chOff x="240" y="1719"/>
            <a:chExt cx="366" cy="236"/>
          </a:xfrm>
        </p:grpSpPr>
        <p:sp>
          <p:nvSpPr>
            <p:cNvPr id="171" name="Oval 76"/>
            <p:cNvSpPr>
              <a:spLocks noChangeArrowheads="1"/>
            </p:cNvSpPr>
            <p:nvPr/>
          </p:nvSpPr>
          <p:spPr bwMode="auto">
            <a:xfrm>
              <a:off x="240" y="1728"/>
              <a:ext cx="227" cy="22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172" name="Text Box 77"/>
            <p:cNvSpPr txBox="1">
              <a:spLocks noChangeArrowheads="1"/>
            </p:cNvSpPr>
            <p:nvPr/>
          </p:nvSpPr>
          <p:spPr bwMode="auto">
            <a:xfrm>
              <a:off x="270" y="1719"/>
              <a:ext cx="33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 b="1">
                  <a:latin typeface="Times New Roman" panose="02020603050405020304" pitchFamily="18" charset="0"/>
                </a:rPr>
                <a:t>3</a:t>
              </a:r>
            </a:p>
          </p:txBody>
        </p:sp>
      </p:grpSp>
      <p:sp>
        <p:nvSpPr>
          <p:cNvPr id="173" name="Line 78"/>
          <p:cNvSpPr>
            <a:spLocks noChangeShapeType="1"/>
          </p:cNvSpPr>
          <p:nvPr/>
        </p:nvSpPr>
        <p:spPr bwMode="auto">
          <a:xfrm flipV="1">
            <a:off x="4357688" y="4600575"/>
            <a:ext cx="971550" cy="614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74" name="Line 79"/>
          <p:cNvSpPr>
            <a:spLocks noChangeShapeType="1"/>
          </p:cNvSpPr>
          <p:nvPr/>
        </p:nvSpPr>
        <p:spPr bwMode="auto">
          <a:xfrm>
            <a:off x="5657850" y="4514850"/>
            <a:ext cx="9001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75" name="Line 80"/>
          <p:cNvSpPr>
            <a:spLocks noChangeShapeType="1"/>
          </p:cNvSpPr>
          <p:nvPr/>
        </p:nvSpPr>
        <p:spPr bwMode="auto">
          <a:xfrm>
            <a:off x="4343400" y="5443538"/>
            <a:ext cx="971550" cy="600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76" name="Line 81"/>
          <p:cNvSpPr>
            <a:spLocks noChangeShapeType="1"/>
          </p:cNvSpPr>
          <p:nvPr/>
        </p:nvSpPr>
        <p:spPr bwMode="auto">
          <a:xfrm>
            <a:off x="5657850" y="6100763"/>
            <a:ext cx="9001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77" name="Line 82"/>
          <p:cNvSpPr>
            <a:spLocks noChangeShapeType="1"/>
          </p:cNvSpPr>
          <p:nvPr/>
        </p:nvSpPr>
        <p:spPr bwMode="auto">
          <a:xfrm>
            <a:off x="6915150" y="4572000"/>
            <a:ext cx="942975" cy="657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78" name="Line 83"/>
          <p:cNvSpPr>
            <a:spLocks noChangeShapeType="1"/>
          </p:cNvSpPr>
          <p:nvPr/>
        </p:nvSpPr>
        <p:spPr bwMode="auto">
          <a:xfrm flipV="1">
            <a:off x="6915150" y="5443538"/>
            <a:ext cx="957263" cy="600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79" name="Line 84"/>
          <p:cNvSpPr>
            <a:spLocks noChangeShapeType="1"/>
          </p:cNvSpPr>
          <p:nvPr/>
        </p:nvSpPr>
        <p:spPr bwMode="auto">
          <a:xfrm flipV="1">
            <a:off x="5472113" y="4686300"/>
            <a:ext cx="0" cy="12430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80" name="Line 85"/>
          <p:cNvSpPr>
            <a:spLocks noChangeShapeType="1"/>
          </p:cNvSpPr>
          <p:nvPr/>
        </p:nvSpPr>
        <p:spPr bwMode="auto">
          <a:xfrm flipV="1">
            <a:off x="5629275" y="4672013"/>
            <a:ext cx="1042988" cy="1314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81" name="Text Box 86"/>
          <p:cNvSpPr txBox="1">
            <a:spLocks noChangeArrowheads="1"/>
          </p:cNvSpPr>
          <p:nvPr/>
        </p:nvSpPr>
        <p:spPr bwMode="auto">
          <a:xfrm>
            <a:off x="7391400" y="4419600"/>
            <a:ext cx="990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1600" i="1"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latin typeface="Times New Roman" panose="02020603050405020304" pitchFamily="18" charset="0"/>
              </a:rPr>
              <a:t>3,6</a:t>
            </a:r>
            <a:r>
              <a:rPr lang="en-US" altLang="zh-CN" sz="1600">
                <a:latin typeface="Times New Roman" panose="02020603050405020304" pitchFamily="18" charset="0"/>
              </a:rPr>
              <a:t>= 0 </a:t>
            </a:r>
            <a:r>
              <a:rPr lang="en-US" altLang="zh-CN" sz="16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6,3</a:t>
            </a:r>
            <a:r>
              <a:rPr lang="en-US" altLang="zh-CN" sz="1600">
                <a:solidFill>
                  <a:srgbClr val="FF0000"/>
                </a:solidFill>
                <a:latin typeface="Times New Roman" panose="02020603050405020304" pitchFamily="18" charset="0"/>
              </a:rPr>
              <a:t>= 4</a:t>
            </a:r>
          </a:p>
        </p:txBody>
      </p:sp>
      <p:sp>
        <p:nvSpPr>
          <p:cNvPr id="182" name="Text Box 87"/>
          <p:cNvSpPr txBox="1">
            <a:spLocks noChangeArrowheads="1"/>
          </p:cNvSpPr>
          <p:nvPr/>
        </p:nvSpPr>
        <p:spPr bwMode="auto">
          <a:xfrm>
            <a:off x="609600" y="4267200"/>
            <a:ext cx="3048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400">
                <a:latin typeface="Times New Roman" panose="02020603050405020304" pitchFamily="18" charset="0"/>
              </a:rPr>
              <a:t>After the third cycle</a:t>
            </a:r>
          </a:p>
        </p:txBody>
      </p:sp>
      <p:sp>
        <p:nvSpPr>
          <p:cNvPr id="183" name="Text Box 88"/>
          <p:cNvSpPr txBox="1">
            <a:spLocks noChangeArrowheads="1"/>
          </p:cNvSpPr>
          <p:nvPr/>
        </p:nvSpPr>
        <p:spPr bwMode="auto">
          <a:xfrm>
            <a:off x="1766888" y="2228850"/>
            <a:ext cx="990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1600" i="1" dirty="0">
                <a:latin typeface="Times New Roman" panose="02020603050405020304" pitchFamily="18" charset="0"/>
              </a:rPr>
              <a:t>e</a:t>
            </a:r>
            <a:r>
              <a:rPr lang="en-US" altLang="zh-CN" sz="1600" baseline="-25000" dirty="0">
                <a:latin typeface="Times New Roman" panose="02020603050405020304" pitchFamily="18" charset="0"/>
              </a:rPr>
              <a:t>2,4</a:t>
            </a:r>
            <a:r>
              <a:rPr lang="en-US" altLang="zh-CN" sz="1600" dirty="0">
                <a:latin typeface="Times New Roman" panose="02020603050405020304" pitchFamily="18" charset="0"/>
              </a:rPr>
              <a:t>= 2 </a:t>
            </a:r>
            <a:r>
              <a:rPr lang="en-US" altLang="zh-CN" sz="1600" i="1" dirty="0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1600" baseline="-25000" dirty="0">
                <a:solidFill>
                  <a:srgbClr val="FF0000"/>
                </a:solidFill>
                <a:latin typeface="Times New Roman" panose="02020603050405020304" pitchFamily="18" charset="0"/>
              </a:rPr>
              <a:t>4,2</a:t>
            </a:r>
            <a:r>
              <a:rPr lang="en-US" altLang="zh-CN" sz="1600" dirty="0">
                <a:solidFill>
                  <a:srgbClr val="FF0000"/>
                </a:solidFill>
                <a:latin typeface="Times New Roman" panose="02020603050405020304" pitchFamily="18" charset="0"/>
              </a:rPr>
              <a:t>= 0</a:t>
            </a:r>
          </a:p>
        </p:txBody>
      </p:sp>
      <p:sp>
        <p:nvSpPr>
          <p:cNvPr id="184" name="Text Box 89"/>
          <p:cNvSpPr txBox="1">
            <a:spLocks noChangeArrowheads="1"/>
          </p:cNvSpPr>
          <p:nvPr/>
        </p:nvSpPr>
        <p:spPr bwMode="auto">
          <a:xfrm>
            <a:off x="5029200" y="39624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 b="1">
                <a:latin typeface="Times New Roman" panose="02020603050405020304" pitchFamily="18" charset="0"/>
              </a:rPr>
              <a:t>[2,1]</a:t>
            </a:r>
          </a:p>
        </p:txBody>
      </p:sp>
      <p:sp>
        <p:nvSpPr>
          <p:cNvPr id="185" name="Text Box 90"/>
          <p:cNvSpPr txBox="1">
            <a:spLocks noChangeArrowheads="1"/>
          </p:cNvSpPr>
          <p:nvPr/>
        </p:nvSpPr>
        <p:spPr bwMode="auto">
          <a:xfrm>
            <a:off x="6781800" y="40386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 b="1">
                <a:latin typeface="Times New Roman" panose="02020603050405020304" pitchFamily="18" charset="0"/>
              </a:rPr>
              <a:t>[1,4]</a:t>
            </a:r>
          </a:p>
        </p:txBody>
      </p:sp>
      <p:sp>
        <p:nvSpPr>
          <p:cNvPr id="186" name="Text Box 91"/>
          <p:cNvSpPr txBox="1">
            <a:spLocks noChangeArrowheads="1"/>
          </p:cNvSpPr>
          <p:nvPr/>
        </p:nvSpPr>
        <p:spPr bwMode="auto">
          <a:xfrm>
            <a:off x="4800600" y="61722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 b="1">
                <a:solidFill>
                  <a:srgbClr val="FF0000"/>
                </a:solidFill>
                <a:latin typeface="Times New Roman" panose="02020603050405020304" pitchFamily="18" charset="0"/>
              </a:rPr>
              <a:t>[1,5]</a:t>
            </a:r>
          </a:p>
        </p:txBody>
      </p:sp>
      <p:sp>
        <p:nvSpPr>
          <p:cNvPr id="187" name="Text Box 92"/>
          <p:cNvSpPr txBox="1">
            <a:spLocks noChangeArrowheads="1"/>
          </p:cNvSpPr>
          <p:nvPr/>
        </p:nvSpPr>
        <p:spPr bwMode="auto">
          <a:xfrm>
            <a:off x="5486400" y="4724400"/>
            <a:ext cx="990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1600" i="1" dirty="0">
                <a:latin typeface="Times New Roman" panose="02020603050405020304" pitchFamily="18" charset="0"/>
              </a:rPr>
              <a:t>e</a:t>
            </a:r>
            <a:r>
              <a:rPr lang="en-US" altLang="zh-CN" sz="1600" baseline="-25000" dirty="0">
                <a:latin typeface="Times New Roman" panose="02020603050405020304" pitchFamily="18" charset="0"/>
              </a:rPr>
              <a:t>2,4</a:t>
            </a:r>
            <a:r>
              <a:rPr lang="en-US" altLang="zh-CN" sz="1600" dirty="0">
                <a:latin typeface="Times New Roman" panose="02020603050405020304" pitchFamily="18" charset="0"/>
              </a:rPr>
              <a:t>= 2 </a:t>
            </a:r>
            <a:r>
              <a:rPr lang="en-US" altLang="zh-CN" sz="1600" i="1" dirty="0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1600" baseline="-25000" dirty="0">
                <a:solidFill>
                  <a:srgbClr val="FF0000"/>
                </a:solidFill>
                <a:latin typeface="Times New Roman" panose="02020603050405020304" pitchFamily="18" charset="0"/>
              </a:rPr>
              <a:t>4,2</a:t>
            </a:r>
            <a:r>
              <a:rPr lang="en-US" altLang="zh-CN" sz="1600" dirty="0">
                <a:solidFill>
                  <a:srgbClr val="FF0000"/>
                </a:solidFill>
                <a:latin typeface="Times New Roman" panose="02020603050405020304" pitchFamily="18" charset="0"/>
              </a:rPr>
              <a:t>= 0</a:t>
            </a:r>
          </a:p>
        </p:txBody>
      </p:sp>
      <p:sp>
        <p:nvSpPr>
          <p:cNvPr id="188" name="Text Box 93"/>
          <p:cNvSpPr txBox="1">
            <a:spLocks noChangeArrowheads="1"/>
          </p:cNvSpPr>
          <p:nvPr/>
        </p:nvSpPr>
        <p:spPr bwMode="auto">
          <a:xfrm>
            <a:off x="5181600" y="2438400"/>
            <a:ext cx="3429000" cy="112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400">
                <a:latin typeface="Times New Roman" panose="02020603050405020304" pitchFamily="18" charset="0"/>
              </a:rPr>
              <a:t>After the fourth cycle</a:t>
            </a:r>
          </a:p>
          <a:p>
            <a:pPr eaLnBrk="1" hangingPunct="1">
              <a:buClrTx/>
              <a:buSzTx/>
              <a:buFontTx/>
              <a:buNone/>
            </a:pPr>
            <a:r>
              <a:rPr lang="en-US" altLang="zh-CN" sz="2000">
                <a:latin typeface="Times New Roman" panose="02020603050405020304" pitchFamily="18" charset="0"/>
              </a:rPr>
              <a:t>The sink has not been labeled, so the final result reached</a:t>
            </a:r>
          </a:p>
        </p:txBody>
      </p:sp>
      <p:sp>
        <p:nvSpPr>
          <p:cNvPr id="189" name="Text Box 94"/>
          <p:cNvSpPr txBox="1">
            <a:spLocks noChangeArrowheads="1"/>
          </p:cNvSpPr>
          <p:nvPr/>
        </p:nvSpPr>
        <p:spPr bwMode="auto">
          <a:xfrm>
            <a:off x="6781800" y="6172200"/>
            <a:ext cx="457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 b="1">
                <a:solidFill>
                  <a:srgbClr val="FF0000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</a:t>
            </a:r>
            <a:endParaRPr lang="zh-CN" altLang="en-US" sz="20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80" name="Text Box 95"/>
          <p:cNvSpPr txBox="1">
            <a:spLocks noChangeArrowheads="1"/>
          </p:cNvSpPr>
          <p:nvPr/>
        </p:nvSpPr>
        <p:spPr bwMode="auto">
          <a:xfrm>
            <a:off x="8077200" y="5334000"/>
            <a:ext cx="457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 b="1">
                <a:solidFill>
                  <a:srgbClr val="FF0000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</a:t>
            </a:r>
            <a:endParaRPr lang="zh-CN" altLang="en-US" sz="20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26127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流与割</a:t>
            </a:r>
            <a:r>
              <a:rPr lang="zh-CN" altLang="en-US" dirty="0">
                <a:latin typeface="+mn-ea"/>
                <a:ea typeface="+mn-ea"/>
              </a:rPr>
              <a:t>（</a:t>
            </a:r>
            <a:r>
              <a:rPr lang="en-US" altLang="zh-CN" dirty="0">
                <a:latin typeface="+mn-ea"/>
                <a:ea typeface="+mn-ea"/>
              </a:rPr>
              <a:t>Flow and Cut</a:t>
            </a:r>
            <a:r>
              <a:rPr lang="zh-CN" altLang="en-US" dirty="0">
                <a:latin typeface="+mn-ea"/>
                <a:ea typeface="+mn-ea"/>
              </a:rPr>
              <a:t>）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53</a:t>
            </a:fld>
            <a:endParaRPr lang="zh-CN" altLang="en-US" dirty="0"/>
          </a:p>
        </p:txBody>
      </p:sp>
      <p:sp>
        <p:nvSpPr>
          <p:cNvPr id="5" name="Oval 3"/>
          <p:cNvSpPr>
            <a:spLocks noChangeArrowheads="1"/>
          </p:cNvSpPr>
          <p:nvPr/>
        </p:nvSpPr>
        <p:spPr bwMode="auto">
          <a:xfrm>
            <a:off x="1150640" y="3651870"/>
            <a:ext cx="539750" cy="539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6" name="Oval 4"/>
          <p:cNvSpPr>
            <a:spLocks noChangeArrowheads="1"/>
          </p:cNvSpPr>
          <p:nvPr/>
        </p:nvSpPr>
        <p:spPr bwMode="auto">
          <a:xfrm>
            <a:off x="2420640" y="2966070"/>
            <a:ext cx="539750" cy="539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7" name="Oval 5"/>
          <p:cNvSpPr>
            <a:spLocks noChangeArrowheads="1"/>
          </p:cNvSpPr>
          <p:nvPr/>
        </p:nvSpPr>
        <p:spPr bwMode="auto">
          <a:xfrm>
            <a:off x="3690640" y="2966070"/>
            <a:ext cx="539750" cy="539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8" name="Oval 6"/>
          <p:cNvSpPr>
            <a:spLocks noChangeArrowheads="1"/>
          </p:cNvSpPr>
          <p:nvPr/>
        </p:nvSpPr>
        <p:spPr bwMode="auto">
          <a:xfrm>
            <a:off x="2420640" y="4337670"/>
            <a:ext cx="539750" cy="539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9" name="Oval 7"/>
          <p:cNvSpPr>
            <a:spLocks noChangeArrowheads="1"/>
          </p:cNvSpPr>
          <p:nvPr/>
        </p:nvSpPr>
        <p:spPr bwMode="auto">
          <a:xfrm>
            <a:off x="3690640" y="4337670"/>
            <a:ext cx="539750" cy="539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10" name="Oval 8"/>
          <p:cNvSpPr>
            <a:spLocks noChangeArrowheads="1"/>
          </p:cNvSpPr>
          <p:nvPr/>
        </p:nvSpPr>
        <p:spPr bwMode="auto">
          <a:xfrm>
            <a:off x="4960640" y="3651870"/>
            <a:ext cx="539750" cy="539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5079703" y="3699495"/>
            <a:ext cx="533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6</a:t>
            </a: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3803353" y="2994645"/>
            <a:ext cx="533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5</a:t>
            </a:r>
          </a:p>
        </p:txBody>
      </p:sp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2555578" y="3018458"/>
            <a:ext cx="533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3822403" y="4399583"/>
            <a:ext cx="533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15" name="Text Box 13"/>
          <p:cNvSpPr txBox="1">
            <a:spLocks noChangeArrowheads="1"/>
          </p:cNvSpPr>
          <p:nvPr/>
        </p:nvSpPr>
        <p:spPr bwMode="auto">
          <a:xfrm>
            <a:off x="2531765" y="4380533"/>
            <a:ext cx="533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16" name="Text Box 14"/>
          <p:cNvSpPr txBox="1">
            <a:spLocks noChangeArrowheads="1"/>
          </p:cNvSpPr>
          <p:nvPr/>
        </p:nvSpPr>
        <p:spPr bwMode="auto">
          <a:xfrm>
            <a:off x="1283990" y="3718545"/>
            <a:ext cx="533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17" name="Line 15"/>
          <p:cNvSpPr>
            <a:spLocks noChangeShapeType="1"/>
          </p:cNvSpPr>
          <p:nvPr/>
        </p:nvSpPr>
        <p:spPr bwMode="auto">
          <a:xfrm flipV="1">
            <a:off x="1655465" y="3366120"/>
            <a:ext cx="785813" cy="428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8" name="Line 16"/>
          <p:cNvSpPr>
            <a:spLocks noChangeShapeType="1"/>
          </p:cNvSpPr>
          <p:nvPr/>
        </p:nvSpPr>
        <p:spPr bwMode="auto">
          <a:xfrm>
            <a:off x="1626890" y="4094783"/>
            <a:ext cx="814388" cy="40005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9" name="Line 17"/>
          <p:cNvSpPr>
            <a:spLocks noChangeShapeType="1"/>
          </p:cNvSpPr>
          <p:nvPr/>
        </p:nvSpPr>
        <p:spPr bwMode="auto">
          <a:xfrm>
            <a:off x="2941340" y="3208958"/>
            <a:ext cx="757238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0" name="Line 18"/>
          <p:cNvSpPr>
            <a:spLocks noChangeShapeType="1"/>
          </p:cNvSpPr>
          <p:nvPr/>
        </p:nvSpPr>
        <p:spPr bwMode="auto">
          <a:xfrm>
            <a:off x="2941340" y="4594845"/>
            <a:ext cx="7429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1" name="Line 19"/>
          <p:cNvSpPr>
            <a:spLocks noChangeShapeType="1"/>
          </p:cNvSpPr>
          <p:nvPr/>
        </p:nvSpPr>
        <p:spPr bwMode="auto">
          <a:xfrm flipV="1">
            <a:off x="2869903" y="3480420"/>
            <a:ext cx="928687" cy="9286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2" name="Line 20"/>
          <p:cNvSpPr>
            <a:spLocks noChangeShapeType="1"/>
          </p:cNvSpPr>
          <p:nvPr/>
        </p:nvSpPr>
        <p:spPr bwMode="auto">
          <a:xfrm>
            <a:off x="4212928" y="3323258"/>
            <a:ext cx="785812" cy="457200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3" name="Line 21"/>
          <p:cNvSpPr>
            <a:spLocks noChangeShapeType="1"/>
          </p:cNvSpPr>
          <p:nvPr/>
        </p:nvSpPr>
        <p:spPr bwMode="auto">
          <a:xfrm flipV="1">
            <a:off x="4212928" y="4080495"/>
            <a:ext cx="800100" cy="514350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4" name="Line 22"/>
          <p:cNvSpPr>
            <a:spLocks noChangeShapeType="1"/>
          </p:cNvSpPr>
          <p:nvPr/>
        </p:nvSpPr>
        <p:spPr bwMode="auto">
          <a:xfrm flipV="1">
            <a:off x="2684165" y="3508995"/>
            <a:ext cx="0" cy="8286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5" name="Text Box 23"/>
          <p:cNvSpPr txBox="1">
            <a:spLocks noChangeArrowheads="1"/>
          </p:cNvSpPr>
          <p:nvPr/>
        </p:nvSpPr>
        <p:spPr bwMode="auto">
          <a:xfrm>
            <a:off x="2446040" y="3804270"/>
            <a:ext cx="533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26" name="Text Box 24"/>
          <p:cNvSpPr txBox="1">
            <a:spLocks noChangeArrowheads="1"/>
          </p:cNvSpPr>
          <p:nvPr/>
        </p:nvSpPr>
        <p:spPr bwMode="auto">
          <a:xfrm>
            <a:off x="3055640" y="3651870"/>
            <a:ext cx="533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27" name="Text Box 25"/>
          <p:cNvSpPr txBox="1">
            <a:spLocks noChangeArrowheads="1"/>
          </p:cNvSpPr>
          <p:nvPr/>
        </p:nvSpPr>
        <p:spPr bwMode="auto">
          <a:xfrm>
            <a:off x="3131840" y="4509120"/>
            <a:ext cx="533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28" name="Text Box 26"/>
          <p:cNvSpPr txBox="1">
            <a:spLocks noChangeArrowheads="1"/>
          </p:cNvSpPr>
          <p:nvPr/>
        </p:nvSpPr>
        <p:spPr bwMode="auto">
          <a:xfrm>
            <a:off x="4570115" y="4261470"/>
            <a:ext cx="533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29" name="Text Box 27"/>
          <p:cNvSpPr txBox="1">
            <a:spLocks noChangeArrowheads="1"/>
          </p:cNvSpPr>
          <p:nvPr/>
        </p:nvSpPr>
        <p:spPr bwMode="auto">
          <a:xfrm>
            <a:off x="3036590" y="2842245"/>
            <a:ext cx="57626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30" name="Text Box 28"/>
          <p:cNvSpPr txBox="1">
            <a:spLocks noChangeArrowheads="1"/>
          </p:cNvSpPr>
          <p:nvPr/>
        </p:nvSpPr>
        <p:spPr bwMode="auto">
          <a:xfrm>
            <a:off x="1807865" y="3213720"/>
            <a:ext cx="533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31" name="Text Box 29"/>
          <p:cNvSpPr txBox="1">
            <a:spLocks noChangeArrowheads="1"/>
          </p:cNvSpPr>
          <p:nvPr/>
        </p:nvSpPr>
        <p:spPr bwMode="auto">
          <a:xfrm>
            <a:off x="4432003" y="3180383"/>
            <a:ext cx="533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32" name="Text Box 30"/>
          <p:cNvSpPr txBox="1">
            <a:spLocks noChangeArrowheads="1"/>
          </p:cNvSpPr>
          <p:nvPr/>
        </p:nvSpPr>
        <p:spPr bwMode="auto">
          <a:xfrm>
            <a:off x="1669753" y="4190033"/>
            <a:ext cx="533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5</a:t>
            </a:r>
          </a:p>
        </p:txBody>
      </p:sp>
      <p:sp>
        <p:nvSpPr>
          <p:cNvPr id="33" name="Text Box 31"/>
          <p:cNvSpPr txBox="1">
            <a:spLocks noChangeArrowheads="1"/>
          </p:cNvSpPr>
          <p:nvPr/>
        </p:nvSpPr>
        <p:spPr bwMode="auto">
          <a:xfrm>
            <a:off x="998240" y="4718670"/>
            <a:ext cx="1143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400">
                <a:latin typeface="Times New Roman" panose="02020603050405020304" pitchFamily="18" charset="0"/>
              </a:rPr>
              <a:t>Cut </a:t>
            </a:r>
            <a:r>
              <a:rPr lang="en-US" altLang="zh-CN" sz="2400" i="1">
                <a:solidFill>
                  <a:srgbClr val="3366CC"/>
                </a:solidFill>
                <a:latin typeface="Times New Roman" panose="02020603050405020304" pitchFamily="18" charset="0"/>
              </a:rPr>
              <a:t>K</a:t>
            </a:r>
            <a:r>
              <a:rPr lang="en-US" altLang="zh-CN" sz="2400" baseline="-25000">
                <a:solidFill>
                  <a:srgbClr val="3366CC"/>
                </a:solidFill>
                <a:latin typeface="Times New Roman" panose="02020603050405020304" pitchFamily="18" charset="0"/>
              </a:rPr>
              <a:t>1</a:t>
            </a:r>
            <a:endParaRPr lang="en-US" altLang="zh-CN" sz="2400">
              <a:solidFill>
                <a:srgbClr val="3366CC"/>
              </a:solidFill>
              <a:latin typeface="Times New Roman" panose="02020603050405020304" pitchFamily="18" charset="0"/>
            </a:endParaRPr>
          </a:p>
        </p:txBody>
      </p:sp>
      <p:sp>
        <p:nvSpPr>
          <p:cNvPr id="34" name="Text Box 32"/>
          <p:cNvSpPr txBox="1">
            <a:spLocks noChangeArrowheads="1"/>
          </p:cNvSpPr>
          <p:nvPr/>
        </p:nvSpPr>
        <p:spPr bwMode="auto">
          <a:xfrm>
            <a:off x="4732040" y="4642470"/>
            <a:ext cx="1143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400">
                <a:latin typeface="Times New Roman" panose="02020603050405020304" pitchFamily="18" charset="0"/>
              </a:rPr>
              <a:t>Cut </a:t>
            </a:r>
            <a:r>
              <a:rPr lang="en-US" altLang="zh-CN" sz="2400" i="1">
                <a:solidFill>
                  <a:srgbClr val="FF6600"/>
                </a:solidFill>
                <a:latin typeface="Times New Roman" panose="02020603050405020304" pitchFamily="18" charset="0"/>
              </a:rPr>
              <a:t>K</a:t>
            </a:r>
            <a:r>
              <a:rPr lang="en-US" altLang="zh-CN" sz="2400" baseline="-25000">
                <a:solidFill>
                  <a:srgbClr val="FF6600"/>
                </a:solidFill>
                <a:latin typeface="Times New Roman" panose="02020603050405020304" pitchFamily="18" charset="0"/>
              </a:rPr>
              <a:t>2</a:t>
            </a:r>
            <a:endParaRPr lang="en-US" altLang="zh-CN" sz="2400">
              <a:solidFill>
                <a:srgbClr val="FF66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5" name="Text Box 33"/>
          <p:cNvSpPr txBox="1">
            <a:spLocks noChangeArrowheads="1"/>
          </p:cNvSpPr>
          <p:nvPr/>
        </p:nvSpPr>
        <p:spPr bwMode="auto">
          <a:xfrm>
            <a:off x="998240" y="5252070"/>
            <a:ext cx="152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400" i="1">
                <a:latin typeface="Times New Roman" panose="02020603050405020304" pitchFamily="18" charset="0"/>
              </a:rPr>
              <a:t>c</a:t>
            </a:r>
            <a:r>
              <a:rPr lang="en-US" altLang="zh-CN" sz="2400">
                <a:latin typeface="Times New Roman" panose="02020603050405020304" pitchFamily="18" charset="0"/>
              </a:rPr>
              <a:t>(</a:t>
            </a:r>
            <a:r>
              <a:rPr lang="en-US" altLang="zh-CN" sz="2400" i="1">
                <a:solidFill>
                  <a:srgbClr val="3366CC"/>
                </a:solidFill>
                <a:latin typeface="Times New Roman" panose="02020603050405020304" pitchFamily="18" charset="0"/>
              </a:rPr>
              <a:t>K</a:t>
            </a:r>
            <a:r>
              <a:rPr lang="en-US" altLang="zh-CN" sz="2400" baseline="-25000">
                <a:solidFill>
                  <a:srgbClr val="3366CC"/>
                </a:solidFill>
                <a:latin typeface="Times New Roman" panose="02020603050405020304" pitchFamily="18" charset="0"/>
              </a:rPr>
              <a:t>1</a:t>
            </a:r>
            <a:r>
              <a:rPr lang="en-US" altLang="zh-CN" sz="2400">
                <a:latin typeface="Times New Roman" panose="02020603050405020304" pitchFamily="18" charset="0"/>
              </a:rPr>
              <a:t>)=8</a:t>
            </a:r>
          </a:p>
        </p:txBody>
      </p:sp>
      <p:sp>
        <p:nvSpPr>
          <p:cNvPr id="36" name="Text Box 34"/>
          <p:cNvSpPr txBox="1">
            <a:spLocks noChangeArrowheads="1"/>
          </p:cNvSpPr>
          <p:nvPr/>
        </p:nvSpPr>
        <p:spPr bwMode="auto">
          <a:xfrm>
            <a:off x="4808240" y="5175870"/>
            <a:ext cx="152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400" i="1">
                <a:latin typeface="Times New Roman" panose="02020603050405020304" pitchFamily="18" charset="0"/>
              </a:rPr>
              <a:t>c</a:t>
            </a:r>
            <a:r>
              <a:rPr lang="en-US" altLang="zh-CN" sz="2400">
                <a:latin typeface="Times New Roman" panose="02020603050405020304" pitchFamily="18" charset="0"/>
              </a:rPr>
              <a:t>(</a:t>
            </a:r>
            <a:r>
              <a:rPr lang="en-US" altLang="zh-CN" sz="2400" i="1">
                <a:solidFill>
                  <a:srgbClr val="FF6600"/>
                </a:solidFill>
                <a:latin typeface="Times New Roman" panose="02020603050405020304" pitchFamily="18" charset="0"/>
              </a:rPr>
              <a:t>K</a:t>
            </a:r>
            <a:r>
              <a:rPr lang="en-US" altLang="zh-CN" sz="2400" baseline="-25000">
                <a:solidFill>
                  <a:srgbClr val="FF6600"/>
                </a:solidFill>
                <a:latin typeface="Times New Roman" panose="02020603050405020304" pitchFamily="18" charset="0"/>
              </a:rPr>
              <a:t>2</a:t>
            </a:r>
            <a:r>
              <a:rPr lang="en-US" altLang="zh-CN" sz="2400">
                <a:latin typeface="Times New Roman" panose="02020603050405020304" pitchFamily="18" charset="0"/>
              </a:rPr>
              <a:t>)=7</a:t>
            </a:r>
          </a:p>
        </p:txBody>
      </p:sp>
      <p:sp>
        <p:nvSpPr>
          <p:cNvPr id="37" name="Text Box 35"/>
          <p:cNvSpPr txBox="1">
            <a:spLocks noChangeArrowheads="1"/>
          </p:cNvSpPr>
          <p:nvPr/>
        </p:nvSpPr>
        <p:spPr bwMode="auto">
          <a:xfrm>
            <a:off x="312440" y="3347070"/>
            <a:ext cx="1600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400">
                <a:latin typeface="Times New Roman" panose="02020603050405020304" pitchFamily="18" charset="0"/>
              </a:rPr>
              <a:t>Source</a:t>
            </a:r>
          </a:p>
        </p:txBody>
      </p:sp>
      <p:sp>
        <p:nvSpPr>
          <p:cNvPr id="38" name="Text Box 36"/>
          <p:cNvSpPr txBox="1">
            <a:spLocks noChangeArrowheads="1"/>
          </p:cNvSpPr>
          <p:nvPr/>
        </p:nvSpPr>
        <p:spPr bwMode="auto">
          <a:xfrm>
            <a:off x="5567065" y="3866183"/>
            <a:ext cx="1676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400">
                <a:latin typeface="Times New Roman" panose="02020603050405020304" pitchFamily="18" charset="0"/>
              </a:rPr>
              <a:t>Sink</a:t>
            </a:r>
          </a:p>
        </p:txBody>
      </p:sp>
      <p:sp>
        <p:nvSpPr>
          <p:cNvPr id="39" name="Text Box 37"/>
          <p:cNvSpPr txBox="1">
            <a:spLocks noChangeArrowheads="1"/>
          </p:cNvSpPr>
          <p:nvPr/>
        </p:nvSpPr>
        <p:spPr bwMode="auto">
          <a:xfrm>
            <a:off x="5120095" y="1807311"/>
            <a:ext cx="3581400" cy="1673225"/>
          </a:xfrm>
          <a:prstGeom prst="rect">
            <a:avLst/>
          </a:prstGeom>
          <a:solidFill>
            <a:srgbClr val="CCFFCC"/>
          </a:solidFill>
          <a:ln w="57150" cmpd="thinThick">
            <a:solidFill>
              <a:srgbClr val="99CC00"/>
            </a:solidFill>
            <a:miter lim="800000"/>
            <a:headEnd/>
            <a:tailEnd/>
          </a:ln>
          <a:effectLst>
            <a:outerShdw blurRad="63500" dist="107763" dir="18900000" algn="ctr" rotWithShape="0">
              <a:schemeClr val="bg2">
                <a:alpha val="74998"/>
              </a:schemeClr>
            </a:outerShdw>
          </a:effec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kumimoji="1" lang="en-US" altLang="zh-CN" sz="2000" b="1">
                <a:solidFill>
                  <a:srgbClr val="FF0000"/>
                </a:solidFill>
                <a:latin typeface="Times New Roman" charset="0"/>
              </a:rPr>
              <a:t>Cut</a:t>
            </a:r>
            <a:r>
              <a:rPr kumimoji="1" lang="en-US" altLang="zh-CN" sz="2000">
                <a:latin typeface="Times New Roman" charset="0"/>
              </a:rPr>
              <a:t>: a set </a:t>
            </a:r>
            <a:r>
              <a:rPr kumimoji="1" lang="en-US" altLang="zh-CN" sz="2000" i="1">
                <a:latin typeface="Times New Roman" charset="0"/>
              </a:rPr>
              <a:t>K</a:t>
            </a:r>
            <a:r>
              <a:rPr kumimoji="1" lang="en-US" altLang="zh-CN" sz="2000">
                <a:latin typeface="Times New Roman" charset="0"/>
              </a:rPr>
              <a:t> of edges in a network </a:t>
            </a:r>
            <a:r>
              <a:rPr kumimoji="1" lang="en-US" altLang="zh-CN" sz="2000" i="1">
                <a:latin typeface="Times New Roman" charset="0"/>
              </a:rPr>
              <a:t>N</a:t>
            </a:r>
            <a:r>
              <a:rPr kumimoji="1" lang="en-US" altLang="zh-CN" sz="2000">
                <a:latin typeface="Times New Roman" charset="0"/>
              </a:rPr>
              <a:t>, having the property that </a:t>
            </a:r>
            <a:r>
              <a:rPr kumimoji="1" lang="en-US" altLang="zh-CN" sz="2000" b="1">
                <a:solidFill>
                  <a:schemeClr val="tx2"/>
                </a:solidFill>
                <a:latin typeface="Times New Roman" charset="0"/>
              </a:rPr>
              <a:t>every</a:t>
            </a:r>
            <a:r>
              <a:rPr kumimoji="1" lang="en-US" altLang="zh-CN" sz="2000">
                <a:latin typeface="Times New Roman" charset="0"/>
              </a:rPr>
              <a:t> path from the source to the sink contains </a:t>
            </a:r>
            <a:r>
              <a:rPr kumimoji="1" lang="en-US" altLang="zh-CN" sz="2000" b="1">
                <a:solidFill>
                  <a:schemeClr val="tx2"/>
                </a:solidFill>
                <a:latin typeface="Times New Roman" charset="0"/>
              </a:rPr>
              <a:t>at least one</a:t>
            </a:r>
            <a:r>
              <a:rPr kumimoji="1" lang="en-US" altLang="zh-CN" sz="2000">
                <a:latin typeface="Times New Roman" charset="0"/>
              </a:rPr>
              <a:t> edge from </a:t>
            </a:r>
            <a:r>
              <a:rPr kumimoji="1" lang="en-US" altLang="zh-CN" sz="2000" i="1">
                <a:latin typeface="Times New Roman" charset="0"/>
              </a:rPr>
              <a:t>K. </a:t>
            </a:r>
            <a:endParaRPr kumimoji="1" lang="en-US" altLang="zh-CN" sz="200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142798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+mn-ea"/>
                <a:ea typeface="+mn-ea"/>
              </a:rPr>
              <a:t>Max Flow Min Cut Theorem</a:t>
            </a:r>
            <a:endParaRPr lang="zh-CN" altLang="en-US" dirty="0">
              <a:latin typeface="+mn-ea"/>
              <a:ea typeface="+mn-ea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54</a:t>
            </a:fld>
            <a:endParaRPr lang="zh-CN" altLang="en-US" dirty="0"/>
          </a:p>
        </p:txBody>
      </p:sp>
      <p:sp>
        <p:nvSpPr>
          <p:cNvPr id="5" name="Rectangle 2" descr="信纸"/>
          <p:cNvSpPr>
            <a:spLocks noChangeArrowheads="1"/>
          </p:cNvSpPr>
          <p:nvPr/>
        </p:nvSpPr>
        <p:spPr bwMode="auto">
          <a:xfrm>
            <a:off x="3886200" y="3561928"/>
            <a:ext cx="4724400" cy="28194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5410200" y="4953000"/>
            <a:ext cx="6365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(2,</a:t>
            </a:r>
            <a:r>
              <a:rPr lang="zh-CN" altLang="en-US" sz="1800" b="1">
                <a:solidFill>
                  <a:srgbClr val="3366CC"/>
                </a:solidFill>
                <a:latin typeface="Times New Roman" panose="02020603050405020304" pitchFamily="18" charset="0"/>
              </a:rPr>
              <a:t>0)</a:t>
            </a: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6172200" y="5181600"/>
            <a:ext cx="6365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(2,</a:t>
            </a:r>
            <a:r>
              <a:rPr lang="zh-CN" altLang="en-US" sz="1800" b="1">
                <a:solidFill>
                  <a:srgbClr val="3366CC"/>
                </a:solidFill>
                <a:latin typeface="Times New Roman" panose="02020603050405020304" pitchFamily="18" charset="0"/>
              </a:rPr>
              <a:t>2)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5915025" y="6096000"/>
            <a:ext cx="6365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(3,</a:t>
            </a:r>
            <a:r>
              <a:rPr lang="zh-CN" altLang="en-US" sz="1800" b="1">
                <a:solidFill>
                  <a:srgbClr val="3366CC"/>
                </a:solidFill>
                <a:latin typeface="Times New Roman" panose="02020603050405020304" pitchFamily="18" charset="0"/>
              </a:rPr>
              <a:t>3)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7315200" y="5715000"/>
            <a:ext cx="6365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(3,</a:t>
            </a:r>
            <a:r>
              <a:rPr lang="zh-CN" altLang="en-US" sz="1800" b="1">
                <a:solidFill>
                  <a:srgbClr val="3366CC"/>
                </a:solidFill>
                <a:latin typeface="Times New Roman" panose="02020603050405020304" pitchFamily="18" charset="0"/>
              </a:rPr>
              <a:t>3)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5791200" y="4191000"/>
            <a:ext cx="6873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(3,</a:t>
            </a:r>
            <a:r>
              <a:rPr lang="zh-CN" altLang="en-US" sz="1800" b="1">
                <a:solidFill>
                  <a:srgbClr val="3366CC"/>
                </a:solidFill>
                <a:latin typeface="Times New Roman" panose="02020603050405020304" pitchFamily="18" charset="0"/>
              </a:rPr>
              <a:t>2)</a:t>
            </a: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4729163" y="4819650"/>
            <a:ext cx="63658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(4,</a:t>
            </a:r>
            <a:r>
              <a:rPr lang="zh-CN" altLang="en-US" sz="1800" b="1">
                <a:solidFill>
                  <a:srgbClr val="3366CC"/>
                </a:solidFill>
                <a:latin typeface="Times New Roman" panose="02020603050405020304" pitchFamily="18" charset="0"/>
              </a:rPr>
              <a:t>2)</a:t>
            </a: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6934200" y="4876800"/>
            <a:ext cx="6365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(4,</a:t>
            </a:r>
            <a:r>
              <a:rPr lang="zh-CN" altLang="en-US" sz="1800" b="1">
                <a:solidFill>
                  <a:srgbClr val="3366CC"/>
                </a:solidFill>
                <a:latin typeface="Times New Roman" panose="02020603050405020304" pitchFamily="18" charset="0"/>
              </a:rPr>
              <a:t>4)</a:t>
            </a:r>
          </a:p>
        </p:txBody>
      </p:sp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4705350" y="5443538"/>
            <a:ext cx="6365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(5,</a:t>
            </a:r>
            <a:r>
              <a:rPr lang="zh-CN" altLang="en-US" sz="1800" b="1">
                <a:solidFill>
                  <a:srgbClr val="3366CC"/>
                </a:solidFill>
                <a:latin typeface="Times New Roman" panose="02020603050405020304" pitchFamily="18" charset="0"/>
              </a:rPr>
              <a:t>5)</a:t>
            </a:r>
          </a:p>
        </p:txBody>
      </p:sp>
      <p:grpSp>
        <p:nvGrpSpPr>
          <p:cNvPr id="14" name="Group 12"/>
          <p:cNvGrpSpPr>
            <a:grpSpLocks/>
          </p:cNvGrpSpPr>
          <p:nvPr/>
        </p:nvGrpSpPr>
        <p:grpSpPr bwMode="auto">
          <a:xfrm>
            <a:off x="4024313" y="5132388"/>
            <a:ext cx="581025" cy="374650"/>
            <a:chOff x="240" y="1719"/>
            <a:chExt cx="366" cy="236"/>
          </a:xfrm>
        </p:grpSpPr>
        <p:sp>
          <p:nvSpPr>
            <p:cNvPr id="15" name="Oval 13"/>
            <p:cNvSpPr>
              <a:spLocks noChangeArrowheads="1"/>
            </p:cNvSpPr>
            <p:nvPr/>
          </p:nvSpPr>
          <p:spPr bwMode="auto">
            <a:xfrm>
              <a:off x="240" y="1728"/>
              <a:ext cx="227" cy="22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16" name="Text Box 14"/>
            <p:cNvSpPr txBox="1">
              <a:spLocks noChangeArrowheads="1"/>
            </p:cNvSpPr>
            <p:nvPr/>
          </p:nvSpPr>
          <p:spPr bwMode="auto">
            <a:xfrm>
              <a:off x="270" y="1719"/>
              <a:ext cx="33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 b="1">
                  <a:latin typeface="Times New Roman" panose="02020603050405020304" pitchFamily="18" charset="0"/>
                </a:rPr>
                <a:t>1</a:t>
              </a:r>
            </a:p>
          </p:txBody>
        </p:sp>
      </p:grpSp>
      <p:grpSp>
        <p:nvGrpSpPr>
          <p:cNvPr id="17" name="Group 15"/>
          <p:cNvGrpSpPr>
            <a:grpSpLocks/>
          </p:cNvGrpSpPr>
          <p:nvPr/>
        </p:nvGrpSpPr>
        <p:grpSpPr bwMode="auto">
          <a:xfrm>
            <a:off x="7834313" y="5132388"/>
            <a:ext cx="581025" cy="374650"/>
            <a:chOff x="240" y="1719"/>
            <a:chExt cx="366" cy="236"/>
          </a:xfrm>
        </p:grpSpPr>
        <p:sp>
          <p:nvSpPr>
            <p:cNvPr id="18" name="Oval 16"/>
            <p:cNvSpPr>
              <a:spLocks noChangeArrowheads="1"/>
            </p:cNvSpPr>
            <p:nvPr/>
          </p:nvSpPr>
          <p:spPr bwMode="auto">
            <a:xfrm>
              <a:off x="240" y="1728"/>
              <a:ext cx="227" cy="22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19" name="Text Box 17"/>
            <p:cNvSpPr txBox="1">
              <a:spLocks noChangeArrowheads="1"/>
            </p:cNvSpPr>
            <p:nvPr/>
          </p:nvSpPr>
          <p:spPr bwMode="auto">
            <a:xfrm>
              <a:off x="270" y="1719"/>
              <a:ext cx="33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 b="1">
                  <a:latin typeface="Times New Roman" panose="02020603050405020304" pitchFamily="18" charset="0"/>
                </a:rPr>
                <a:t>6</a:t>
              </a:r>
            </a:p>
          </p:txBody>
        </p:sp>
      </p:grpSp>
      <p:grpSp>
        <p:nvGrpSpPr>
          <p:cNvPr id="20" name="Group 18"/>
          <p:cNvGrpSpPr>
            <a:grpSpLocks/>
          </p:cNvGrpSpPr>
          <p:nvPr/>
        </p:nvGrpSpPr>
        <p:grpSpPr bwMode="auto">
          <a:xfrm>
            <a:off x="5294313" y="4313238"/>
            <a:ext cx="581025" cy="374650"/>
            <a:chOff x="240" y="1719"/>
            <a:chExt cx="366" cy="236"/>
          </a:xfrm>
        </p:grpSpPr>
        <p:sp>
          <p:nvSpPr>
            <p:cNvPr id="21" name="Oval 19"/>
            <p:cNvSpPr>
              <a:spLocks noChangeArrowheads="1"/>
            </p:cNvSpPr>
            <p:nvPr/>
          </p:nvSpPr>
          <p:spPr bwMode="auto">
            <a:xfrm>
              <a:off x="240" y="1728"/>
              <a:ext cx="227" cy="22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22" name="Text Box 20"/>
            <p:cNvSpPr txBox="1">
              <a:spLocks noChangeArrowheads="1"/>
            </p:cNvSpPr>
            <p:nvPr/>
          </p:nvSpPr>
          <p:spPr bwMode="auto">
            <a:xfrm>
              <a:off x="270" y="1719"/>
              <a:ext cx="33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 b="1">
                  <a:latin typeface="Times New Roman" panose="02020603050405020304" pitchFamily="18" charset="0"/>
                </a:rPr>
                <a:t>4</a:t>
              </a:r>
            </a:p>
          </p:txBody>
        </p:sp>
      </p:grpSp>
      <p:grpSp>
        <p:nvGrpSpPr>
          <p:cNvPr id="23" name="Group 21"/>
          <p:cNvGrpSpPr>
            <a:grpSpLocks/>
          </p:cNvGrpSpPr>
          <p:nvPr/>
        </p:nvGrpSpPr>
        <p:grpSpPr bwMode="auto">
          <a:xfrm>
            <a:off x="5294313" y="5913438"/>
            <a:ext cx="581025" cy="374650"/>
            <a:chOff x="240" y="1719"/>
            <a:chExt cx="366" cy="236"/>
          </a:xfrm>
        </p:grpSpPr>
        <p:sp>
          <p:nvSpPr>
            <p:cNvPr id="24" name="Oval 22"/>
            <p:cNvSpPr>
              <a:spLocks noChangeArrowheads="1"/>
            </p:cNvSpPr>
            <p:nvPr/>
          </p:nvSpPr>
          <p:spPr bwMode="auto">
            <a:xfrm>
              <a:off x="240" y="1728"/>
              <a:ext cx="227" cy="22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25" name="Text Box 23"/>
            <p:cNvSpPr txBox="1">
              <a:spLocks noChangeArrowheads="1"/>
            </p:cNvSpPr>
            <p:nvPr/>
          </p:nvSpPr>
          <p:spPr bwMode="auto">
            <a:xfrm>
              <a:off x="270" y="1719"/>
              <a:ext cx="33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 b="1">
                  <a:latin typeface="Times New Roman" panose="02020603050405020304" pitchFamily="18" charset="0"/>
                </a:rPr>
                <a:t>2</a:t>
              </a:r>
            </a:p>
          </p:txBody>
        </p:sp>
      </p:grpSp>
      <p:grpSp>
        <p:nvGrpSpPr>
          <p:cNvPr id="26" name="Group 24"/>
          <p:cNvGrpSpPr>
            <a:grpSpLocks/>
          </p:cNvGrpSpPr>
          <p:nvPr/>
        </p:nvGrpSpPr>
        <p:grpSpPr bwMode="auto">
          <a:xfrm>
            <a:off x="6564313" y="4313238"/>
            <a:ext cx="581025" cy="374650"/>
            <a:chOff x="240" y="1719"/>
            <a:chExt cx="366" cy="236"/>
          </a:xfrm>
        </p:grpSpPr>
        <p:sp>
          <p:nvSpPr>
            <p:cNvPr id="27" name="Oval 25"/>
            <p:cNvSpPr>
              <a:spLocks noChangeArrowheads="1"/>
            </p:cNvSpPr>
            <p:nvPr/>
          </p:nvSpPr>
          <p:spPr bwMode="auto">
            <a:xfrm>
              <a:off x="240" y="1728"/>
              <a:ext cx="227" cy="22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28" name="Text Box 26"/>
            <p:cNvSpPr txBox="1">
              <a:spLocks noChangeArrowheads="1"/>
            </p:cNvSpPr>
            <p:nvPr/>
          </p:nvSpPr>
          <p:spPr bwMode="auto">
            <a:xfrm>
              <a:off x="270" y="1719"/>
              <a:ext cx="33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 b="1">
                  <a:latin typeface="Times New Roman" panose="02020603050405020304" pitchFamily="18" charset="0"/>
                </a:rPr>
                <a:t>5</a:t>
              </a:r>
            </a:p>
          </p:txBody>
        </p:sp>
      </p:grpSp>
      <p:grpSp>
        <p:nvGrpSpPr>
          <p:cNvPr id="29" name="Group 27"/>
          <p:cNvGrpSpPr>
            <a:grpSpLocks/>
          </p:cNvGrpSpPr>
          <p:nvPr/>
        </p:nvGrpSpPr>
        <p:grpSpPr bwMode="auto">
          <a:xfrm>
            <a:off x="6564313" y="5913438"/>
            <a:ext cx="581025" cy="374650"/>
            <a:chOff x="240" y="1719"/>
            <a:chExt cx="366" cy="236"/>
          </a:xfrm>
        </p:grpSpPr>
        <p:sp>
          <p:nvSpPr>
            <p:cNvPr id="30" name="Oval 28"/>
            <p:cNvSpPr>
              <a:spLocks noChangeArrowheads="1"/>
            </p:cNvSpPr>
            <p:nvPr/>
          </p:nvSpPr>
          <p:spPr bwMode="auto">
            <a:xfrm>
              <a:off x="240" y="1728"/>
              <a:ext cx="227" cy="22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31" name="Text Box 29"/>
            <p:cNvSpPr txBox="1">
              <a:spLocks noChangeArrowheads="1"/>
            </p:cNvSpPr>
            <p:nvPr/>
          </p:nvSpPr>
          <p:spPr bwMode="auto">
            <a:xfrm>
              <a:off x="270" y="1719"/>
              <a:ext cx="33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 b="1">
                  <a:latin typeface="Times New Roman" panose="02020603050405020304" pitchFamily="18" charset="0"/>
                </a:rPr>
                <a:t>3</a:t>
              </a:r>
            </a:p>
          </p:txBody>
        </p:sp>
      </p:grpSp>
      <p:sp>
        <p:nvSpPr>
          <p:cNvPr id="32" name="Line 30"/>
          <p:cNvSpPr>
            <a:spLocks noChangeShapeType="1"/>
          </p:cNvSpPr>
          <p:nvPr/>
        </p:nvSpPr>
        <p:spPr bwMode="auto">
          <a:xfrm flipV="1">
            <a:off x="4357688" y="4600575"/>
            <a:ext cx="971550" cy="614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33" name="Line 31"/>
          <p:cNvSpPr>
            <a:spLocks noChangeShapeType="1"/>
          </p:cNvSpPr>
          <p:nvPr/>
        </p:nvSpPr>
        <p:spPr bwMode="auto">
          <a:xfrm>
            <a:off x="5657850" y="4514850"/>
            <a:ext cx="900113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34" name="Line 32"/>
          <p:cNvSpPr>
            <a:spLocks noChangeShapeType="1"/>
          </p:cNvSpPr>
          <p:nvPr/>
        </p:nvSpPr>
        <p:spPr bwMode="auto">
          <a:xfrm>
            <a:off x="4343400" y="5443538"/>
            <a:ext cx="971550" cy="600075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35" name="Line 33"/>
          <p:cNvSpPr>
            <a:spLocks noChangeShapeType="1"/>
          </p:cNvSpPr>
          <p:nvPr/>
        </p:nvSpPr>
        <p:spPr bwMode="auto">
          <a:xfrm>
            <a:off x="5657850" y="6100763"/>
            <a:ext cx="9001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36" name="Line 34"/>
          <p:cNvSpPr>
            <a:spLocks noChangeShapeType="1"/>
          </p:cNvSpPr>
          <p:nvPr/>
        </p:nvSpPr>
        <p:spPr bwMode="auto">
          <a:xfrm>
            <a:off x="6915150" y="4572000"/>
            <a:ext cx="942975" cy="657225"/>
          </a:xfrm>
          <a:prstGeom prst="line">
            <a:avLst/>
          </a:prstGeom>
          <a:noFill/>
          <a:ln w="28575">
            <a:solidFill>
              <a:srgbClr val="FF99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37" name="Line 35"/>
          <p:cNvSpPr>
            <a:spLocks noChangeShapeType="1"/>
          </p:cNvSpPr>
          <p:nvPr/>
        </p:nvSpPr>
        <p:spPr bwMode="auto">
          <a:xfrm flipV="1">
            <a:off x="6915150" y="5443538"/>
            <a:ext cx="957263" cy="600075"/>
          </a:xfrm>
          <a:prstGeom prst="line">
            <a:avLst/>
          </a:prstGeom>
          <a:noFill/>
          <a:ln w="28575">
            <a:solidFill>
              <a:srgbClr val="FF99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38" name="Line 36"/>
          <p:cNvSpPr>
            <a:spLocks noChangeShapeType="1"/>
          </p:cNvSpPr>
          <p:nvPr/>
        </p:nvSpPr>
        <p:spPr bwMode="auto">
          <a:xfrm flipV="1">
            <a:off x="5472113" y="4686300"/>
            <a:ext cx="0" cy="12430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39" name="Line 37"/>
          <p:cNvSpPr>
            <a:spLocks noChangeShapeType="1"/>
          </p:cNvSpPr>
          <p:nvPr/>
        </p:nvSpPr>
        <p:spPr bwMode="auto">
          <a:xfrm flipV="1">
            <a:off x="5629275" y="4672013"/>
            <a:ext cx="1042988" cy="1314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40" name="Text Box 38"/>
          <p:cNvSpPr txBox="1">
            <a:spLocks noChangeArrowheads="1"/>
          </p:cNvSpPr>
          <p:nvPr/>
        </p:nvSpPr>
        <p:spPr bwMode="auto">
          <a:xfrm>
            <a:off x="6705600" y="3886200"/>
            <a:ext cx="2209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400">
                <a:latin typeface="Times New Roman" panose="02020603050405020304" pitchFamily="18" charset="0"/>
              </a:rPr>
              <a:t>value(</a:t>
            </a:r>
            <a:r>
              <a:rPr lang="en-US" altLang="zh-CN" sz="2400" i="1">
                <a:latin typeface="Times New Roman" panose="02020603050405020304" pitchFamily="18" charset="0"/>
              </a:rPr>
              <a:t>F</a:t>
            </a:r>
            <a:r>
              <a:rPr lang="en-US" altLang="zh-CN" sz="2400">
                <a:latin typeface="Times New Roman" panose="02020603050405020304" pitchFamily="18" charset="0"/>
              </a:rPr>
              <a:t>)=7</a:t>
            </a:r>
          </a:p>
        </p:txBody>
      </p:sp>
      <p:sp>
        <p:nvSpPr>
          <p:cNvPr id="41" name="Text Box 39"/>
          <p:cNvSpPr txBox="1">
            <a:spLocks noChangeArrowheads="1"/>
          </p:cNvSpPr>
          <p:nvPr/>
        </p:nvSpPr>
        <p:spPr bwMode="auto">
          <a:xfrm>
            <a:off x="533400" y="1580728"/>
            <a:ext cx="80772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 dirty="0">
                <a:latin typeface="Times New Roman" panose="02020603050405020304" pitchFamily="18" charset="0"/>
              </a:rPr>
              <a:t>For any flow </a:t>
            </a:r>
            <a:r>
              <a:rPr lang="en-US" altLang="zh-CN" sz="2000" i="1" dirty="0">
                <a:latin typeface="Times New Roman" panose="02020603050405020304" pitchFamily="18" charset="0"/>
              </a:rPr>
              <a:t>F</a:t>
            </a:r>
            <a:r>
              <a:rPr lang="en-US" altLang="zh-CN" sz="2000" dirty="0">
                <a:latin typeface="Times New Roman" panose="02020603050405020304" pitchFamily="18" charset="0"/>
              </a:rPr>
              <a:t>, and any cut </a:t>
            </a:r>
            <a:r>
              <a:rPr lang="en-US" altLang="zh-CN" sz="2000" i="1" dirty="0">
                <a:latin typeface="Times New Roman" panose="02020603050405020304" pitchFamily="18" charset="0"/>
              </a:rPr>
              <a:t>K</a:t>
            </a:r>
            <a:r>
              <a:rPr lang="en-US" altLang="zh-CN" sz="2000" dirty="0">
                <a:latin typeface="Times New Roman" panose="02020603050405020304" pitchFamily="18" charset="0"/>
              </a:rPr>
              <a:t>, all parts of </a:t>
            </a:r>
            <a:r>
              <a:rPr lang="en-US" altLang="zh-CN" sz="2000" i="1" dirty="0">
                <a:latin typeface="Times New Roman" panose="02020603050405020304" pitchFamily="18" charset="0"/>
              </a:rPr>
              <a:t>F</a:t>
            </a:r>
            <a:r>
              <a:rPr lang="en-US" altLang="zh-CN" sz="2000" dirty="0">
                <a:latin typeface="Times New Roman" panose="02020603050405020304" pitchFamily="18" charset="0"/>
              </a:rPr>
              <a:t> must pass through the edges of </a:t>
            </a:r>
            <a:r>
              <a:rPr lang="en-US" altLang="zh-CN" sz="2000" i="1" dirty="0">
                <a:latin typeface="Times New Roman" panose="02020603050405020304" pitchFamily="18" charset="0"/>
              </a:rPr>
              <a:t>K</a:t>
            </a:r>
            <a:r>
              <a:rPr lang="en-US" altLang="zh-CN" sz="2000" dirty="0">
                <a:latin typeface="Times New Roman" panose="02020603050405020304" pitchFamily="18" charset="0"/>
              </a:rPr>
              <a:t>. Since </a:t>
            </a:r>
            <a:r>
              <a:rPr lang="en-US" altLang="zh-CN" sz="2000" i="1" dirty="0">
                <a:latin typeface="Times New Roman" panose="02020603050405020304" pitchFamily="18" charset="0"/>
              </a:rPr>
              <a:t>c</a:t>
            </a:r>
            <a:r>
              <a:rPr lang="en-US" altLang="zh-CN" sz="2000" dirty="0">
                <a:latin typeface="Times New Roman" panose="02020603050405020304" pitchFamily="18" charset="0"/>
              </a:rPr>
              <a:t>(</a:t>
            </a:r>
            <a:r>
              <a:rPr lang="en-US" altLang="zh-CN" sz="2000" i="1" dirty="0">
                <a:latin typeface="Times New Roman" panose="02020603050405020304" pitchFamily="18" charset="0"/>
              </a:rPr>
              <a:t>K</a:t>
            </a:r>
            <a:r>
              <a:rPr lang="en-US" altLang="zh-CN" sz="2000" dirty="0">
                <a:latin typeface="Times New Roman" panose="02020603050405020304" pitchFamily="18" charset="0"/>
              </a:rPr>
              <a:t>) is the maximum amount that can pass through the edges of </a:t>
            </a:r>
            <a:r>
              <a:rPr lang="en-US" altLang="zh-CN" sz="2000" i="1" dirty="0">
                <a:latin typeface="Times New Roman" panose="02020603050405020304" pitchFamily="18" charset="0"/>
              </a:rPr>
              <a:t>K</a:t>
            </a:r>
            <a:r>
              <a:rPr lang="en-US" altLang="zh-CN" sz="2000" dirty="0">
                <a:latin typeface="Times New Roman" panose="02020603050405020304" pitchFamily="18" charset="0"/>
              </a:rPr>
              <a:t>, so, value(</a:t>
            </a:r>
            <a:r>
              <a:rPr lang="en-US" altLang="zh-CN" sz="2000" i="1" dirty="0">
                <a:latin typeface="Times New Roman" panose="02020603050405020304" pitchFamily="18" charset="0"/>
              </a:rPr>
              <a:t>F</a:t>
            </a:r>
            <a:r>
              <a:rPr lang="en-US" altLang="zh-CN" sz="2000" dirty="0">
                <a:latin typeface="Times New Roman" panose="02020603050405020304" pitchFamily="18" charset="0"/>
              </a:rPr>
              <a:t>)</a:t>
            </a:r>
            <a:r>
              <a:rPr lang="en-US" altLang="zh-CN" sz="2000" dirty="0">
                <a:latin typeface="Times New Roman" panose="02020603050405020304" pitchFamily="18" charset="0"/>
                <a:sym typeface="Symbol" panose="05050102010706020507" pitchFamily="18" charset="2"/>
              </a:rPr>
              <a:t></a:t>
            </a:r>
            <a:r>
              <a:rPr lang="en-US" altLang="zh-CN" sz="2000" i="1" dirty="0">
                <a:latin typeface="Times New Roman" panose="02020603050405020304" pitchFamily="18" charset="0"/>
                <a:sym typeface="Symbol" panose="05050102010706020507" pitchFamily="18" charset="2"/>
              </a:rPr>
              <a:t>c</a:t>
            </a:r>
            <a:r>
              <a:rPr lang="en-US" altLang="zh-CN" sz="2000" dirty="0">
                <a:latin typeface="Times New Roman" panose="02020603050405020304" pitchFamily="18" charset="0"/>
                <a:sym typeface="Symbol" panose="05050102010706020507" pitchFamily="18" charset="2"/>
              </a:rPr>
              <a:t>(</a:t>
            </a:r>
            <a:r>
              <a:rPr lang="en-US" altLang="zh-CN" sz="2000" i="1" dirty="0">
                <a:latin typeface="Times New Roman" panose="02020603050405020304" pitchFamily="18" charset="0"/>
                <a:sym typeface="Symbol" panose="05050102010706020507" pitchFamily="18" charset="2"/>
              </a:rPr>
              <a:t>K</a:t>
            </a:r>
            <a:r>
              <a:rPr lang="en-US" altLang="zh-CN" sz="2000" dirty="0">
                <a:latin typeface="Times New Roman" panose="02020603050405020304" pitchFamily="18" charset="0"/>
                <a:sym typeface="Symbol" panose="05050102010706020507" pitchFamily="18" charset="2"/>
              </a:rPr>
              <a:t>).</a:t>
            </a:r>
          </a:p>
          <a:p>
            <a:pPr eaLnBrk="1" hangingPunct="1">
              <a:buClrTx/>
              <a:buSzTx/>
              <a:buFontTx/>
              <a:buNone/>
            </a:pPr>
            <a:r>
              <a:rPr lang="en-US" altLang="zh-CN" sz="2000" dirty="0">
                <a:latin typeface="Times New Roman" panose="02020603050405020304" pitchFamily="18" charset="0"/>
              </a:rPr>
              <a:t>If value(</a:t>
            </a:r>
            <a:r>
              <a:rPr lang="en-US" altLang="zh-CN" sz="2000" i="1" dirty="0">
                <a:latin typeface="Times New Roman" panose="02020603050405020304" pitchFamily="18" charset="0"/>
              </a:rPr>
              <a:t>F</a:t>
            </a:r>
            <a:r>
              <a:rPr lang="en-US" altLang="zh-CN" sz="2000" dirty="0">
                <a:latin typeface="Times New Roman" panose="02020603050405020304" pitchFamily="18" charset="0"/>
              </a:rPr>
              <a:t>)=</a:t>
            </a:r>
            <a:r>
              <a:rPr lang="en-US" altLang="zh-CN" sz="2000" i="1" dirty="0">
                <a:latin typeface="Times New Roman" panose="02020603050405020304" pitchFamily="18" charset="0"/>
              </a:rPr>
              <a:t>c</a:t>
            </a:r>
            <a:r>
              <a:rPr lang="en-US" altLang="zh-CN" sz="2000" dirty="0">
                <a:latin typeface="Times New Roman" panose="02020603050405020304" pitchFamily="18" charset="0"/>
              </a:rPr>
              <a:t>(</a:t>
            </a:r>
            <a:r>
              <a:rPr lang="en-US" altLang="zh-CN" sz="2000" i="1" dirty="0">
                <a:latin typeface="Times New Roman" panose="02020603050405020304" pitchFamily="18" charset="0"/>
              </a:rPr>
              <a:t>K</a:t>
            </a:r>
            <a:r>
              <a:rPr lang="en-US" altLang="zh-CN" sz="2000" dirty="0">
                <a:latin typeface="Times New Roman" panose="02020603050405020304" pitchFamily="18" charset="0"/>
              </a:rPr>
              <a:t>), then the flow uses the full capacity of all edges in </a:t>
            </a:r>
            <a:r>
              <a:rPr lang="en-US" altLang="zh-CN" sz="2000" i="1" dirty="0">
                <a:latin typeface="Times New Roman" panose="02020603050405020304" pitchFamily="18" charset="0"/>
              </a:rPr>
              <a:t>K</a:t>
            </a:r>
            <a:r>
              <a:rPr lang="en-US" altLang="zh-CN" sz="2000" dirty="0">
                <a:latin typeface="Times New Roman" panose="02020603050405020304" pitchFamily="18" charset="0"/>
              </a:rPr>
              <a:t>, </a:t>
            </a:r>
            <a:r>
              <a:rPr lang="en-US" altLang="zh-CN" sz="2000" i="1" dirty="0">
                <a:latin typeface="Times New Roman" panose="02020603050405020304" pitchFamily="18" charset="0"/>
              </a:rPr>
              <a:t>F</a:t>
            </a:r>
            <a:r>
              <a:rPr lang="en-US" altLang="zh-CN" sz="2000" dirty="0">
                <a:latin typeface="Times New Roman" panose="02020603050405020304" pitchFamily="18" charset="0"/>
              </a:rPr>
              <a:t> must be a flow with maximum value, and, on the other hand, </a:t>
            </a:r>
            <a:r>
              <a:rPr lang="en-US" altLang="zh-CN" sz="2000" i="1" dirty="0">
                <a:latin typeface="Times New Roman" panose="02020603050405020304" pitchFamily="18" charset="0"/>
              </a:rPr>
              <a:t>K </a:t>
            </a:r>
            <a:r>
              <a:rPr lang="en-US" altLang="zh-CN" sz="2000" dirty="0">
                <a:latin typeface="Times New Roman" panose="02020603050405020304" pitchFamily="18" charset="0"/>
              </a:rPr>
              <a:t>must be a cut with minimum capacity. </a:t>
            </a:r>
          </a:p>
        </p:txBody>
      </p:sp>
      <p:sp>
        <p:nvSpPr>
          <p:cNvPr id="42" name="Text Box 40"/>
          <p:cNvSpPr txBox="1">
            <a:spLocks noChangeArrowheads="1"/>
          </p:cNvSpPr>
          <p:nvPr/>
        </p:nvSpPr>
        <p:spPr bwMode="auto">
          <a:xfrm>
            <a:off x="457200" y="4019128"/>
            <a:ext cx="3124200" cy="1825625"/>
          </a:xfrm>
          <a:prstGeom prst="rect">
            <a:avLst/>
          </a:prstGeom>
          <a:solidFill>
            <a:srgbClr val="FFFF99"/>
          </a:solidFill>
          <a:ln w="57150" cmpd="thickThin">
            <a:solidFill>
              <a:srgbClr val="FFCC00"/>
            </a:solidFill>
            <a:miter lim="800000"/>
            <a:headEnd/>
            <a:tailEnd/>
          </a:ln>
          <a:effectLst>
            <a:outerShdw blurRad="63500" dist="107763" dir="8100000" algn="ctr" rotWithShape="0">
              <a:schemeClr val="bg2">
                <a:alpha val="74998"/>
              </a:schemeClr>
            </a:outerShdw>
          </a:effec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kumimoji="1" lang="en-US" altLang="zh-CN" sz="2400">
                <a:latin typeface="Times New Roman" charset="0"/>
              </a:rPr>
              <a:t>Theorem</a:t>
            </a:r>
          </a:p>
          <a:p>
            <a:pPr eaLnBrk="1" hangingPunct="1">
              <a:spcBef>
                <a:spcPct val="30000"/>
              </a:spcBef>
              <a:defRPr/>
            </a:pPr>
            <a:r>
              <a:rPr kumimoji="1" lang="en-US" altLang="zh-CN" sz="2000">
                <a:latin typeface="Times New Roman" charset="0"/>
              </a:rPr>
              <a:t>A maximum flow </a:t>
            </a:r>
            <a:r>
              <a:rPr kumimoji="1" lang="en-US" altLang="zh-CN" sz="2000" i="1">
                <a:latin typeface="Times New Roman" charset="0"/>
              </a:rPr>
              <a:t>F</a:t>
            </a:r>
            <a:r>
              <a:rPr kumimoji="1" lang="en-US" altLang="zh-CN" sz="2000">
                <a:latin typeface="Times New Roman" charset="0"/>
              </a:rPr>
              <a:t> in a network has value equal to the capacity of a minimum cut of the network</a:t>
            </a:r>
          </a:p>
        </p:txBody>
      </p:sp>
    </p:spTree>
    <p:extLst>
      <p:ext uri="{BB962C8B-B14F-4D97-AF65-F5344CB8AC3E}">
        <p14:creationId xmlns:p14="http://schemas.microsoft.com/office/powerpoint/2010/main" val="95669382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/>
              <a:t>作业</a:t>
            </a:r>
          </a:p>
        </p:txBody>
      </p:sp>
      <p:sp>
        <p:nvSpPr>
          <p:cNvPr id="409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19263"/>
            <a:ext cx="8229600" cy="3797300"/>
          </a:xfrm>
        </p:spPr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kumimoji="0" lang="zh-CN" altLang="en-US" sz="2800" b="1" dirty="0">
                <a:latin typeface="Times New Roman" charset="0"/>
              </a:rPr>
              <a:t>见课程网站</a:t>
            </a:r>
            <a:endParaRPr kumimoji="0" lang="en-US" altLang="zh-CN" sz="2400" b="1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70527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28775"/>
            <a:ext cx="8512175" cy="4680545"/>
          </a:xfrm>
        </p:spPr>
        <p:txBody>
          <a:bodyPr>
            <a:normAutofit fontScale="85000" lnSpcReduction="20000"/>
          </a:bodyPr>
          <a:lstStyle/>
          <a:p>
            <a:pPr algn="just" eaLnBrk="1" hangingPunct="1">
              <a:lnSpc>
                <a:spcPct val="110000"/>
              </a:lnSpc>
              <a:spcBef>
                <a:spcPct val="60000"/>
              </a:spcBef>
            </a:pPr>
            <a:r>
              <a:rPr kumimoji="0" lang="zh-CN" altLang="en-US" sz="2800" b="1" dirty="0">
                <a:latin typeface="Times New Roman" charset="0"/>
              </a:rPr>
              <a:t>源点</a:t>
            </a:r>
            <a:r>
              <a:rPr kumimoji="0" lang="en-US" altLang="zh-CN" sz="2800" b="1" dirty="0">
                <a:latin typeface="Times New Roman" charset="0"/>
              </a:rPr>
              <a:t>s</a:t>
            </a:r>
            <a:r>
              <a:rPr kumimoji="0" lang="zh-CN" altLang="en-US" sz="2800" b="1" dirty="0">
                <a:latin typeface="Times New Roman" charset="0"/>
              </a:rPr>
              <a:t>到顶点</a:t>
            </a:r>
            <a:r>
              <a:rPr kumimoji="0" lang="en-US" altLang="zh-CN" sz="2800" b="1" dirty="0">
                <a:latin typeface="Times New Roman" charset="0"/>
              </a:rPr>
              <a:t>v</a:t>
            </a:r>
            <a:r>
              <a:rPr kumimoji="0" lang="zh-CN" altLang="en-US" sz="2800" b="1" dirty="0">
                <a:latin typeface="Times New Roman" charset="0"/>
              </a:rPr>
              <a:t>的最短路径若为</a:t>
            </a:r>
            <a:r>
              <a:rPr kumimoji="0" lang="en-US" altLang="zh-CN" sz="2800" b="1" u="sng" dirty="0">
                <a:solidFill>
                  <a:srgbClr val="FF0000"/>
                </a:solidFill>
                <a:latin typeface="Times New Roman" charset="0"/>
              </a:rPr>
              <a:t>s…</a:t>
            </a:r>
            <a:r>
              <a:rPr kumimoji="0" lang="en-US" altLang="zh-CN" sz="2800" b="1" u="sng" dirty="0" err="1">
                <a:solidFill>
                  <a:srgbClr val="FF0000"/>
                </a:solidFill>
                <a:latin typeface="Times New Roman" charset="0"/>
              </a:rPr>
              <a:t>u</a:t>
            </a:r>
            <a:r>
              <a:rPr kumimoji="0" lang="en-US" altLang="zh-CN" sz="2800" b="1" dirty="0" err="1">
                <a:solidFill>
                  <a:srgbClr val="FF0000"/>
                </a:solidFill>
                <a:latin typeface="Times New Roman" charset="0"/>
              </a:rPr>
              <a:t>v</a:t>
            </a:r>
            <a:r>
              <a:rPr kumimoji="0" lang="en-US" altLang="zh-CN" sz="2800" b="1" dirty="0">
                <a:latin typeface="Times New Roman" charset="0"/>
              </a:rPr>
              <a:t>, </a:t>
            </a:r>
            <a:r>
              <a:rPr kumimoji="0" lang="zh-CN" altLang="en-US" sz="2800" b="1" dirty="0">
                <a:latin typeface="Times New Roman" charset="0"/>
              </a:rPr>
              <a:t>则</a:t>
            </a:r>
            <a:r>
              <a:rPr kumimoji="0" lang="en-US" altLang="zh-CN" sz="2800" b="1" dirty="0">
                <a:solidFill>
                  <a:srgbClr val="FF0000"/>
                </a:solidFill>
                <a:latin typeface="Times New Roman" charset="0"/>
              </a:rPr>
              <a:t>s…u</a:t>
            </a:r>
            <a:r>
              <a:rPr kumimoji="0" lang="zh-CN" altLang="en-US" sz="2800" b="1" dirty="0">
                <a:latin typeface="Times New Roman" charset="0"/>
              </a:rPr>
              <a:t>是</a:t>
            </a:r>
            <a:r>
              <a:rPr kumimoji="0" lang="en-US" altLang="zh-CN" sz="2800" b="1" dirty="0">
                <a:latin typeface="Times New Roman" charset="0"/>
              </a:rPr>
              <a:t>s</a:t>
            </a:r>
            <a:r>
              <a:rPr kumimoji="0" lang="zh-CN" altLang="en-US" sz="2800" b="1" dirty="0">
                <a:latin typeface="Times New Roman" charset="0"/>
              </a:rPr>
              <a:t>到</a:t>
            </a:r>
            <a:r>
              <a:rPr kumimoji="0" lang="en-US" altLang="zh-CN" sz="2800" b="1" dirty="0">
                <a:latin typeface="Times New Roman" charset="0"/>
              </a:rPr>
              <a:t>u</a:t>
            </a:r>
            <a:r>
              <a:rPr kumimoji="0" lang="zh-CN" altLang="en-US" sz="2800" b="1" dirty="0">
                <a:latin typeface="Times New Roman" charset="0"/>
              </a:rPr>
              <a:t>的最短路径</a:t>
            </a:r>
            <a:endParaRPr kumimoji="0" lang="en-US" altLang="zh-CN" sz="2800" b="1" dirty="0">
              <a:latin typeface="Times New Roman" charset="0"/>
            </a:endParaRPr>
          </a:p>
          <a:p>
            <a:pPr lvl="1" algn="just">
              <a:lnSpc>
                <a:spcPct val="110000"/>
              </a:lnSpc>
              <a:spcBef>
                <a:spcPct val="60000"/>
              </a:spcBef>
            </a:pPr>
            <a:r>
              <a:rPr lang="zh-CN" altLang="en-US" sz="2500" dirty="0">
                <a:latin typeface="Times New Roman" charset="0"/>
              </a:rPr>
              <a:t>反之，可由近及远的计算</a:t>
            </a:r>
            <a:r>
              <a:rPr lang="en-US" altLang="zh-CN" sz="2500" dirty="0">
                <a:latin typeface="Times New Roman" charset="0"/>
              </a:rPr>
              <a:t>s</a:t>
            </a:r>
            <a:r>
              <a:rPr lang="zh-CN" altLang="en-US" sz="2500" dirty="0">
                <a:latin typeface="Times New Roman" charset="0"/>
              </a:rPr>
              <a:t>到所有点的最短路径</a:t>
            </a:r>
            <a:endParaRPr kumimoji="0" lang="en-US" altLang="zh-CN" sz="2500" b="1" dirty="0">
              <a:latin typeface="Times New Roman" charset="0"/>
            </a:endParaRPr>
          </a:p>
          <a:p>
            <a:pPr lvl="1" algn="just">
              <a:lnSpc>
                <a:spcPct val="110000"/>
              </a:lnSpc>
              <a:spcBef>
                <a:spcPct val="60000"/>
              </a:spcBef>
            </a:pPr>
            <a:r>
              <a:rPr kumimoji="0" lang="en-US" altLang="zh-CN" sz="2500" b="1" dirty="0">
                <a:latin typeface="Times New Roman" charset="0"/>
              </a:rPr>
              <a:t>(n-1)</a:t>
            </a:r>
            <a:r>
              <a:rPr kumimoji="0" lang="zh-CN" altLang="en-US" sz="2500" b="1" dirty="0">
                <a:latin typeface="Times New Roman" charset="0"/>
              </a:rPr>
              <a:t>条最短路径按照</a:t>
            </a:r>
            <a:r>
              <a:rPr lang="zh-CN" altLang="en-US" sz="2500" dirty="0">
                <a:latin typeface="Times New Roman" charset="0"/>
              </a:rPr>
              <a:t>由近及远（</a:t>
            </a:r>
            <a:r>
              <a:rPr kumimoji="0" lang="zh-CN" altLang="en-US" sz="2500" b="1" dirty="0">
                <a:latin typeface="Times New Roman" charset="0"/>
              </a:rPr>
              <a:t>长度的非减次序）求得，设它们的相应端点分别为</a:t>
            </a:r>
            <a:r>
              <a:rPr kumimoji="0" lang="en-US" altLang="zh-CN" sz="2500" b="1" dirty="0">
                <a:latin typeface="Times New Roman" charset="0"/>
              </a:rPr>
              <a:t>u</a:t>
            </a:r>
            <a:r>
              <a:rPr kumimoji="0" lang="en-US" altLang="zh-CN" sz="2500" b="1" baseline="-25000" dirty="0">
                <a:latin typeface="Times New Roman" charset="0"/>
              </a:rPr>
              <a:t>1</a:t>
            </a:r>
            <a:r>
              <a:rPr kumimoji="0" lang="en-US" altLang="zh-CN" sz="2500" b="1" dirty="0">
                <a:latin typeface="Times New Roman" charset="0"/>
              </a:rPr>
              <a:t>, …u</a:t>
            </a:r>
            <a:r>
              <a:rPr kumimoji="0" lang="en-US" altLang="zh-CN" sz="2500" b="1" baseline="-25000" dirty="0">
                <a:latin typeface="Times New Roman" charset="0"/>
              </a:rPr>
              <a:t>n-1</a:t>
            </a:r>
            <a:r>
              <a:rPr kumimoji="0" lang="zh-CN" altLang="en-US" sz="2500" b="1" dirty="0">
                <a:latin typeface="Times New Roman" charset="0"/>
              </a:rPr>
              <a:t>，最短路径长度记为</a:t>
            </a:r>
            <a:r>
              <a:rPr kumimoji="0" lang="en-US" altLang="zh-CN" sz="2500" b="1" dirty="0">
                <a:latin typeface="Times New Roman" charset="0"/>
              </a:rPr>
              <a:t>d(s, </a:t>
            </a:r>
            <a:r>
              <a:rPr kumimoji="0" lang="en-US" altLang="zh-CN" sz="2500" b="1" dirty="0" err="1">
                <a:latin typeface="Times New Roman" charset="0"/>
              </a:rPr>
              <a:t>u</a:t>
            </a:r>
            <a:r>
              <a:rPr kumimoji="0" lang="en-US" altLang="zh-CN" sz="2500" b="1" baseline="-25000" dirty="0" err="1">
                <a:latin typeface="Times New Roman" charset="0"/>
              </a:rPr>
              <a:t>i</a:t>
            </a:r>
            <a:r>
              <a:rPr kumimoji="0" lang="en-US" altLang="zh-CN" sz="2500" b="1" dirty="0">
                <a:latin typeface="Times New Roman" charset="0"/>
              </a:rPr>
              <a:t>) </a:t>
            </a:r>
            <a:r>
              <a:rPr kumimoji="0" lang="zh-CN" altLang="en-US" sz="2500" b="1" dirty="0">
                <a:latin typeface="Times New Roman" charset="0"/>
              </a:rPr>
              <a:t>，</a:t>
            </a:r>
            <a:r>
              <a:rPr kumimoji="0" lang="en-US" altLang="zh-CN" sz="2500" b="1" dirty="0">
                <a:latin typeface="Times New Roman" charset="0"/>
              </a:rPr>
              <a:t> </a:t>
            </a:r>
            <a:r>
              <a:rPr kumimoji="0" lang="en-US" altLang="zh-CN" sz="2500" b="1" dirty="0" err="1">
                <a:latin typeface="Times New Roman" charset="0"/>
              </a:rPr>
              <a:t>i</a:t>
            </a:r>
            <a:r>
              <a:rPr kumimoji="0" lang="en-US" altLang="zh-CN" sz="2500" b="1" dirty="0">
                <a:latin typeface="Times New Roman" charset="0"/>
              </a:rPr>
              <a:t>=1,…n-1</a:t>
            </a:r>
          </a:p>
          <a:p>
            <a:pPr algn="just" eaLnBrk="1" hangingPunct="1">
              <a:lnSpc>
                <a:spcPct val="110000"/>
              </a:lnSpc>
              <a:spcBef>
                <a:spcPct val="60000"/>
              </a:spcBef>
            </a:pPr>
            <a:r>
              <a:rPr kumimoji="0" lang="zh-CN" altLang="en-US" sz="2800" b="1" dirty="0">
                <a:latin typeface="Times New Roman" charset="0"/>
              </a:rPr>
              <a:t>每一步骤：选择最近的未知点并加入到已知点集合，更新</a:t>
            </a:r>
            <a:r>
              <a:rPr kumimoji="0" lang="en-US" altLang="zh-CN" sz="2800" b="1" dirty="0">
                <a:latin typeface="Times New Roman" charset="0"/>
              </a:rPr>
              <a:t>s</a:t>
            </a:r>
            <a:r>
              <a:rPr kumimoji="0" lang="zh-CN" altLang="en-US" sz="2800" b="1" dirty="0">
                <a:latin typeface="Times New Roman" charset="0"/>
              </a:rPr>
              <a:t>到其他未知点的距离</a:t>
            </a:r>
            <a:endParaRPr kumimoji="0" lang="en-US" altLang="zh-CN" sz="2800" b="1" dirty="0">
              <a:latin typeface="Times New Roman" charset="0"/>
            </a:endParaRPr>
          </a:p>
          <a:p>
            <a:pPr algn="just" eaLnBrk="1" hangingPunct="1">
              <a:lnSpc>
                <a:spcPct val="110000"/>
              </a:lnSpc>
              <a:spcBef>
                <a:spcPct val="60000"/>
              </a:spcBef>
            </a:pPr>
            <a:r>
              <a:rPr kumimoji="0" lang="zh-CN" altLang="en-US" sz="2800" b="1" dirty="0">
                <a:latin typeface="Times New Roman" charset="0"/>
              </a:rPr>
              <a:t>假设前</a:t>
            </a:r>
            <a:r>
              <a:rPr kumimoji="0" lang="en-US" altLang="zh-CN" sz="2800" b="1" dirty="0" err="1">
                <a:latin typeface="Times New Roman" charset="0"/>
              </a:rPr>
              <a:t>i</a:t>
            </a:r>
            <a:r>
              <a:rPr kumimoji="0" lang="zh-CN" altLang="en-US" sz="2800" b="1" dirty="0">
                <a:latin typeface="Times New Roman" charset="0"/>
              </a:rPr>
              <a:t>条最短路径已知，第</a:t>
            </a:r>
            <a:r>
              <a:rPr kumimoji="0" lang="en-US" altLang="zh-CN" sz="2800" b="1" dirty="0">
                <a:latin typeface="Times New Roman" charset="0"/>
              </a:rPr>
              <a:t>(i+1)</a:t>
            </a:r>
            <a:r>
              <a:rPr kumimoji="0" lang="zh-CN" altLang="en-US" sz="2800" b="1" dirty="0">
                <a:latin typeface="Times New Roman" charset="0"/>
              </a:rPr>
              <a:t>条最短路径长度：</a:t>
            </a:r>
            <a:endParaRPr kumimoji="0" lang="en-US" altLang="zh-CN" sz="2800" b="1" dirty="0">
              <a:latin typeface="Times New Roman" charset="0"/>
            </a:endParaRPr>
          </a:p>
          <a:p>
            <a:pPr algn="just" eaLnBrk="1" hangingPunct="1">
              <a:lnSpc>
                <a:spcPct val="150000"/>
              </a:lnSpc>
              <a:spcBef>
                <a:spcPct val="60000"/>
              </a:spcBef>
              <a:buFont typeface="Wingdings" charset="2"/>
              <a:buNone/>
            </a:pPr>
            <a:r>
              <a:rPr kumimoji="0" lang="en-US" altLang="zh-CN" sz="2800" b="1" dirty="0">
                <a:latin typeface="Times New Roman" charset="0"/>
              </a:rPr>
              <a:t>        d(s, u</a:t>
            </a:r>
            <a:r>
              <a:rPr kumimoji="0" lang="en-US" altLang="zh-CN" sz="2800" b="1" baseline="-25000" dirty="0">
                <a:latin typeface="Times New Roman" charset="0"/>
              </a:rPr>
              <a:t>i+1</a:t>
            </a:r>
            <a:r>
              <a:rPr kumimoji="0" lang="en-US" altLang="zh-CN" sz="2800" b="1" dirty="0">
                <a:latin typeface="Times New Roman" charset="0"/>
              </a:rPr>
              <a:t>)=min{d(s, </a:t>
            </a:r>
            <a:r>
              <a:rPr kumimoji="0" lang="en-US" altLang="zh-CN" sz="2800" b="1" dirty="0" err="1">
                <a:latin typeface="Times New Roman" charset="0"/>
              </a:rPr>
              <a:t>u</a:t>
            </a:r>
            <a:r>
              <a:rPr kumimoji="0" lang="en-US" altLang="zh-CN" sz="2800" b="1" baseline="-25000" dirty="0" err="1">
                <a:latin typeface="Times New Roman" charset="0"/>
              </a:rPr>
              <a:t>j</a:t>
            </a:r>
            <a:r>
              <a:rPr kumimoji="0" lang="en-US" altLang="zh-CN" sz="2800" b="1" dirty="0">
                <a:latin typeface="Times New Roman" charset="0"/>
              </a:rPr>
              <a:t>) +W(</a:t>
            </a:r>
            <a:r>
              <a:rPr kumimoji="0" lang="en-US" altLang="zh-CN" sz="2800" b="1" dirty="0" err="1">
                <a:latin typeface="Times New Roman" charset="0"/>
              </a:rPr>
              <a:t>u</a:t>
            </a:r>
            <a:r>
              <a:rPr kumimoji="0" lang="en-US" altLang="zh-CN" sz="2800" b="1" baseline="-25000" dirty="0" err="1">
                <a:latin typeface="Times New Roman" charset="0"/>
              </a:rPr>
              <a:t>j</a:t>
            </a:r>
            <a:r>
              <a:rPr kumimoji="0" lang="en-US" altLang="zh-CN" sz="2800" b="1" dirty="0">
                <a:latin typeface="Times New Roman" charset="0"/>
              </a:rPr>
              <a:t>, u</a:t>
            </a:r>
            <a:r>
              <a:rPr kumimoji="0" lang="en-US" altLang="zh-CN" sz="2800" b="1" baseline="-25000" dirty="0">
                <a:latin typeface="Times New Roman" charset="0"/>
              </a:rPr>
              <a:t>i+1</a:t>
            </a:r>
            <a:r>
              <a:rPr kumimoji="0" lang="en-US" altLang="zh-CN" sz="2800" b="1" dirty="0">
                <a:latin typeface="Times New Roman" charset="0"/>
              </a:rPr>
              <a:t>)| j=1,…</a:t>
            </a:r>
            <a:r>
              <a:rPr kumimoji="0" lang="en-US" altLang="zh-CN" sz="2800" b="1" dirty="0" err="1">
                <a:latin typeface="Times New Roman" charset="0"/>
              </a:rPr>
              <a:t>i</a:t>
            </a:r>
            <a:r>
              <a:rPr kumimoji="0" lang="en-US" altLang="zh-CN" sz="2800" b="1" dirty="0">
                <a:latin typeface="Times New Roman" charset="0"/>
              </a:rPr>
              <a:t>}</a:t>
            </a:r>
          </a:p>
        </p:txBody>
      </p:sp>
      <p:sp>
        <p:nvSpPr>
          <p:cNvPr id="4" name="标题 1"/>
          <p:cNvSpPr txBox="1">
            <a:spLocks/>
          </p:cNvSpPr>
          <p:nvPr/>
        </p:nvSpPr>
        <p:spPr>
          <a:xfrm>
            <a:off x="612648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 err="1">
                <a:latin typeface="Times New Roman" charset="0"/>
              </a:rPr>
              <a:t>Dijkstra</a:t>
            </a:r>
            <a:r>
              <a:rPr lang="zh-CN" altLang="en-US" dirty="0">
                <a:latin typeface="Times New Roman" charset="0"/>
              </a:rPr>
              <a:t>算法的思想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11355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2062" y="1556792"/>
            <a:ext cx="8229600" cy="5184576"/>
          </a:xfrm>
        </p:spPr>
        <p:txBody>
          <a:bodyPr>
            <a:normAutofit fontScale="77500" lnSpcReduction="20000"/>
          </a:bodyPr>
          <a:lstStyle/>
          <a:p>
            <a:pPr algn="just" eaLnBrk="1" hangingPunct="1"/>
            <a:r>
              <a:rPr kumimoji="0" lang="zh-CN" altLang="en-US" b="1" dirty="0">
                <a:latin typeface="Times New Roman" charset="0"/>
              </a:rPr>
              <a:t>输入：连通带权图</a:t>
            </a:r>
            <a:r>
              <a:rPr kumimoji="0" lang="en-US" altLang="zh-CN" b="1" dirty="0">
                <a:latin typeface="Times New Roman" charset="0"/>
              </a:rPr>
              <a:t>G</a:t>
            </a:r>
            <a:r>
              <a:rPr kumimoji="0" lang="zh-CN" altLang="en-US" b="1" dirty="0">
                <a:latin typeface="Times New Roman" charset="0"/>
              </a:rPr>
              <a:t>，</a:t>
            </a:r>
            <a:r>
              <a:rPr kumimoji="0" lang="en-US" altLang="zh-CN" b="1" dirty="0">
                <a:latin typeface="Times New Roman" charset="0"/>
              </a:rPr>
              <a:t>|V</a:t>
            </a:r>
            <a:r>
              <a:rPr kumimoji="0" lang="en-US" altLang="zh-CN" b="1" baseline="-30000" dirty="0">
                <a:latin typeface="Times New Roman" charset="0"/>
              </a:rPr>
              <a:t>G</a:t>
            </a:r>
            <a:r>
              <a:rPr kumimoji="0" lang="en-US" altLang="zh-CN" b="1" dirty="0">
                <a:latin typeface="Times New Roman" charset="0"/>
              </a:rPr>
              <a:t>|=</a:t>
            </a:r>
            <a:r>
              <a:rPr kumimoji="0" lang="en-US" altLang="zh-CN" b="1" i="1" dirty="0">
                <a:latin typeface="Times New Roman" charset="0"/>
              </a:rPr>
              <a:t>n</a:t>
            </a:r>
            <a:r>
              <a:rPr kumimoji="0" lang="en-US" altLang="zh-CN" b="1" dirty="0">
                <a:latin typeface="Times New Roman" charset="0"/>
              </a:rPr>
              <a:t>, </a:t>
            </a:r>
            <a:r>
              <a:rPr kumimoji="0" lang="zh-CN" altLang="en-US" b="1" dirty="0">
                <a:latin typeface="Times New Roman" charset="0"/>
              </a:rPr>
              <a:t>指定源顶点</a:t>
            </a:r>
            <a:r>
              <a:rPr kumimoji="0" lang="en-US" altLang="zh-CN" b="1" i="1" dirty="0" err="1">
                <a:latin typeface="Times New Roman" charset="0"/>
              </a:rPr>
              <a:t>s</a:t>
            </a:r>
            <a:r>
              <a:rPr kumimoji="0" lang="en-US" altLang="zh-CN" b="1" dirty="0" err="1">
                <a:latin typeface="Times New Roman" charset="0"/>
                <a:sym typeface="Symbol" charset="2"/>
              </a:rPr>
              <a:t></a:t>
            </a:r>
            <a:r>
              <a:rPr kumimoji="0" lang="en-US" altLang="zh-CN" b="1" dirty="0" err="1">
                <a:latin typeface="Times New Roman" charset="0"/>
              </a:rPr>
              <a:t>V</a:t>
            </a:r>
            <a:r>
              <a:rPr kumimoji="0" lang="en-US" altLang="zh-CN" b="1" baseline="-30000" dirty="0" err="1">
                <a:latin typeface="Times New Roman" charset="0"/>
              </a:rPr>
              <a:t>G</a:t>
            </a:r>
            <a:endParaRPr kumimoji="0" lang="en-US" altLang="zh-CN" b="1" dirty="0">
              <a:latin typeface="Times New Roman" charset="0"/>
            </a:endParaRPr>
          </a:p>
          <a:p>
            <a:pPr algn="just" eaLnBrk="1" hangingPunct="1">
              <a:spcBef>
                <a:spcPts val="600"/>
              </a:spcBef>
            </a:pPr>
            <a:r>
              <a:rPr kumimoji="0" lang="zh-CN" altLang="en-US" b="1" dirty="0">
                <a:latin typeface="Times New Roman" charset="0"/>
              </a:rPr>
              <a:t>输出：每个顶点</a:t>
            </a:r>
            <a:r>
              <a:rPr kumimoji="0" lang="en-US" altLang="zh-CN" b="1" i="1" dirty="0">
                <a:latin typeface="Times New Roman" charset="0"/>
              </a:rPr>
              <a:t>v</a:t>
            </a:r>
            <a:r>
              <a:rPr kumimoji="0" lang="zh-CN" altLang="en-US" b="1" dirty="0">
                <a:latin typeface="Times New Roman" charset="0"/>
              </a:rPr>
              <a:t>的标注</a:t>
            </a:r>
            <a:r>
              <a:rPr kumimoji="0" lang="en-US" altLang="zh-CN" b="1" dirty="0">
                <a:latin typeface="Times New Roman" charset="0"/>
              </a:rPr>
              <a:t>(L(</a:t>
            </a:r>
            <a:r>
              <a:rPr kumimoji="0" lang="en-US" altLang="zh-CN" b="1" i="1" dirty="0">
                <a:latin typeface="Times New Roman" charset="0"/>
              </a:rPr>
              <a:t>v</a:t>
            </a:r>
            <a:r>
              <a:rPr kumimoji="0" lang="en-US" altLang="zh-CN" b="1" dirty="0">
                <a:latin typeface="Times New Roman" charset="0"/>
              </a:rPr>
              <a:t>), </a:t>
            </a:r>
            <a:r>
              <a:rPr kumimoji="0" lang="en-US" altLang="zh-CN" b="1" i="1" dirty="0">
                <a:latin typeface="Times New Roman" charset="0"/>
              </a:rPr>
              <a:t>u</a:t>
            </a:r>
            <a:r>
              <a:rPr kumimoji="0" lang="en-US" altLang="zh-CN" b="1" dirty="0">
                <a:latin typeface="Times New Roman" charset="0"/>
              </a:rPr>
              <a:t>), </a:t>
            </a:r>
            <a:r>
              <a:rPr kumimoji="0" lang="zh-CN" altLang="en-US" b="1" dirty="0">
                <a:latin typeface="Times New Roman" charset="0"/>
              </a:rPr>
              <a:t>其中：</a:t>
            </a:r>
          </a:p>
          <a:p>
            <a:pPr lvl="1" algn="just" eaLnBrk="1" hangingPunct="1">
              <a:spcBef>
                <a:spcPct val="40000"/>
              </a:spcBef>
            </a:pPr>
            <a:r>
              <a:rPr kumimoji="0" lang="en-US" altLang="zh-CN" sz="2900" b="1" dirty="0">
                <a:latin typeface="Times New Roman" charset="0"/>
              </a:rPr>
              <a:t>L(</a:t>
            </a:r>
            <a:r>
              <a:rPr kumimoji="0" lang="en-US" altLang="zh-CN" sz="2900" b="1" i="1" dirty="0">
                <a:latin typeface="Times New Roman" charset="0"/>
              </a:rPr>
              <a:t>v</a:t>
            </a:r>
            <a:r>
              <a:rPr kumimoji="0" lang="en-US" altLang="zh-CN" sz="2900" b="1" dirty="0">
                <a:latin typeface="Times New Roman" charset="0"/>
              </a:rPr>
              <a:t>)</a:t>
            </a:r>
            <a:r>
              <a:rPr kumimoji="0" lang="zh-CN" altLang="en-US" sz="2900" b="1" dirty="0">
                <a:latin typeface="Times New Roman" charset="0"/>
              </a:rPr>
              <a:t>即从</a:t>
            </a:r>
            <a:r>
              <a:rPr kumimoji="0" lang="en-US" altLang="zh-CN" sz="2900" b="1" i="1" dirty="0">
                <a:latin typeface="Times New Roman" charset="0"/>
              </a:rPr>
              <a:t>s</a:t>
            </a:r>
            <a:r>
              <a:rPr kumimoji="0" lang="zh-CN" altLang="en-US" sz="2900" b="1" dirty="0">
                <a:latin typeface="Times New Roman" charset="0"/>
              </a:rPr>
              <a:t>到</a:t>
            </a:r>
            <a:r>
              <a:rPr kumimoji="0" lang="en-US" altLang="zh-CN" sz="2900" b="1" i="1" dirty="0">
                <a:latin typeface="Times New Roman" charset="0"/>
              </a:rPr>
              <a:t>v</a:t>
            </a:r>
            <a:r>
              <a:rPr kumimoji="0" lang="zh-CN" altLang="en-US" sz="2900" b="1" dirty="0">
                <a:latin typeface="Times New Roman" charset="0"/>
              </a:rPr>
              <a:t>的最短路径长度（目前可得的）</a:t>
            </a:r>
          </a:p>
          <a:p>
            <a:pPr lvl="1" algn="just" eaLnBrk="1" hangingPunct="1">
              <a:spcBef>
                <a:spcPct val="40000"/>
              </a:spcBef>
            </a:pPr>
            <a:r>
              <a:rPr kumimoji="0" lang="en-US" altLang="zh-CN" sz="2900" b="1" i="1" dirty="0">
                <a:latin typeface="Times New Roman" charset="0"/>
              </a:rPr>
              <a:t>u</a:t>
            </a:r>
            <a:r>
              <a:rPr kumimoji="0" lang="zh-CN" altLang="en-US" sz="2900" b="1" dirty="0">
                <a:latin typeface="Times New Roman" charset="0"/>
              </a:rPr>
              <a:t>是该路径上</a:t>
            </a:r>
            <a:r>
              <a:rPr kumimoji="0" lang="en-US" altLang="zh-CN" sz="2900" b="1" i="1" dirty="0">
                <a:latin typeface="Times New Roman" charset="0"/>
              </a:rPr>
              <a:t>v</a:t>
            </a:r>
            <a:r>
              <a:rPr kumimoji="0" lang="zh-CN" altLang="en-US" sz="2900" b="1" dirty="0">
                <a:latin typeface="Times New Roman" charset="0"/>
              </a:rPr>
              <a:t>前一个顶点。</a:t>
            </a:r>
          </a:p>
          <a:p>
            <a:pPr>
              <a:lnSpc>
                <a:spcPct val="90000"/>
              </a:lnSpc>
              <a:spcBef>
                <a:spcPct val="50000"/>
              </a:spcBef>
              <a:buClr>
                <a:schemeClr val="accent2"/>
              </a:buClr>
              <a:buSzPct val="70000"/>
              <a:buFont typeface="Wingdings" charset="2"/>
              <a:buNone/>
            </a:pPr>
            <a:r>
              <a:rPr lang="en-US" altLang="zh-CN" dirty="0">
                <a:latin typeface="+mn-ea"/>
              </a:rPr>
              <a:t>1</a:t>
            </a:r>
            <a:r>
              <a:rPr lang="zh-CN" altLang="en-US" dirty="0">
                <a:latin typeface="+mn-ea"/>
              </a:rPr>
              <a:t>．初始化：</a:t>
            </a:r>
            <a:r>
              <a:rPr lang="en-US" altLang="zh-CN" dirty="0" err="1">
                <a:latin typeface="+mn-ea"/>
              </a:rPr>
              <a:t>i</a:t>
            </a:r>
            <a:r>
              <a:rPr lang="en-US" altLang="zh-CN" dirty="0">
                <a:latin typeface="+mn-ea"/>
              </a:rPr>
              <a:t>=0, S={</a:t>
            </a:r>
            <a:r>
              <a:rPr lang="en-US" altLang="zh-CN" i="1" dirty="0">
                <a:latin typeface="+mn-ea"/>
              </a:rPr>
              <a:t>s</a:t>
            </a:r>
            <a:r>
              <a:rPr lang="en-US" altLang="zh-CN" dirty="0">
                <a:latin typeface="+mn-ea"/>
              </a:rPr>
              <a:t>}, L(</a:t>
            </a:r>
            <a:r>
              <a:rPr lang="en-US" altLang="zh-CN" i="1" dirty="0">
                <a:latin typeface="+mn-ea"/>
              </a:rPr>
              <a:t>s</a:t>
            </a:r>
            <a:r>
              <a:rPr lang="en-US" altLang="zh-CN" dirty="0">
                <a:latin typeface="+mn-ea"/>
              </a:rPr>
              <a:t>)=0, </a:t>
            </a:r>
            <a:r>
              <a:rPr lang="zh-CN" altLang="en-US" dirty="0">
                <a:latin typeface="+mn-ea"/>
              </a:rPr>
              <a:t>对其它一切</a:t>
            </a:r>
            <a:r>
              <a:rPr lang="en-US" altLang="zh-CN" i="1" dirty="0" err="1">
                <a:latin typeface="+mn-ea"/>
              </a:rPr>
              <a:t>v</a:t>
            </a:r>
            <a:r>
              <a:rPr lang="en-US" altLang="zh-CN" dirty="0" err="1">
                <a:latin typeface="+mn-ea"/>
                <a:sym typeface="Symbol" charset="2"/>
              </a:rPr>
              <a:t></a:t>
            </a:r>
            <a:r>
              <a:rPr lang="en-US" altLang="zh-CN" dirty="0" err="1">
                <a:latin typeface="+mn-ea"/>
              </a:rPr>
              <a:t>V</a:t>
            </a:r>
            <a:r>
              <a:rPr lang="en-US" altLang="zh-CN" baseline="-30000" dirty="0" err="1">
                <a:latin typeface="+mn-ea"/>
              </a:rPr>
              <a:t>G</a:t>
            </a:r>
            <a:r>
              <a:rPr lang="en-US" altLang="zh-CN" dirty="0">
                <a:latin typeface="+mn-ea"/>
              </a:rPr>
              <a:t>, </a:t>
            </a:r>
            <a:r>
              <a:rPr lang="zh-CN" altLang="en-US" dirty="0">
                <a:latin typeface="+mn-ea"/>
              </a:rPr>
              <a:t>将</a:t>
            </a:r>
            <a:r>
              <a:rPr lang="en-US" altLang="zh-CN" dirty="0">
                <a:latin typeface="+mn-ea"/>
              </a:rPr>
              <a:t>L(</a:t>
            </a:r>
            <a:r>
              <a:rPr lang="en-US" altLang="zh-CN" i="1" dirty="0">
                <a:latin typeface="+mn-ea"/>
              </a:rPr>
              <a:t>v</a:t>
            </a:r>
            <a:r>
              <a:rPr lang="en-US" altLang="zh-CN" dirty="0">
                <a:latin typeface="+mn-ea"/>
              </a:rPr>
              <a:t>) </a:t>
            </a:r>
            <a:r>
              <a:rPr lang="zh-CN" altLang="en-US" dirty="0">
                <a:latin typeface="+mn-ea"/>
              </a:rPr>
              <a:t>置为</a:t>
            </a:r>
            <a:r>
              <a:rPr lang="zh-CN" altLang="en-US" dirty="0">
                <a:latin typeface="+mn-ea"/>
                <a:sym typeface="Symbol" charset="2"/>
              </a:rPr>
              <a:t></a:t>
            </a:r>
            <a:r>
              <a:rPr lang="zh-CN" altLang="en-US" dirty="0">
                <a:latin typeface="+mn-ea"/>
              </a:rPr>
              <a:t>。</a:t>
            </a:r>
            <a:endParaRPr lang="en-US" altLang="zh-CN" dirty="0">
              <a:latin typeface="+mn-ea"/>
            </a:endParaRPr>
          </a:p>
          <a:p>
            <a:pPr>
              <a:lnSpc>
                <a:spcPct val="90000"/>
              </a:lnSpc>
              <a:spcBef>
                <a:spcPct val="50000"/>
              </a:spcBef>
              <a:buClr>
                <a:schemeClr val="accent2"/>
              </a:buClr>
              <a:buSzPct val="70000"/>
              <a:buFont typeface="Wingdings" charset="2"/>
              <a:buNone/>
            </a:pPr>
            <a:r>
              <a:rPr lang="en-US" altLang="zh-CN" dirty="0">
                <a:latin typeface="+mn-ea"/>
              </a:rPr>
              <a:t>      </a:t>
            </a:r>
            <a:r>
              <a:rPr lang="zh-CN" altLang="en-US" dirty="0">
                <a:latin typeface="+mn-ea"/>
              </a:rPr>
              <a:t>若</a:t>
            </a:r>
            <a:r>
              <a:rPr lang="en-US" altLang="zh-CN" i="1" dirty="0">
                <a:latin typeface="+mn-ea"/>
              </a:rPr>
              <a:t>n</a:t>
            </a:r>
            <a:r>
              <a:rPr lang="en-US" altLang="zh-CN" dirty="0">
                <a:latin typeface="+mn-ea"/>
              </a:rPr>
              <a:t>=1</a:t>
            </a:r>
            <a:r>
              <a:rPr lang="zh-CN" altLang="en-US" dirty="0">
                <a:latin typeface="+mn-ea"/>
              </a:rPr>
              <a:t>，结束。</a:t>
            </a:r>
          </a:p>
          <a:p>
            <a:pPr>
              <a:lnSpc>
                <a:spcPct val="90000"/>
              </a:lnSpc>
              <a:spcBef>
                <a:spcPct val="50000"/>
              </a:spcBef>
              <a:buClr>
                <a:schemeClr val="accent2"/>
              </a:buClr>
              <a:buSzPct val="70000"/>
              <a:buFont typeface="Wingdings" charset="2"/>
              <a:buNone/>
            </a:pPr>
            <a:r>
              <a:rPr lang="en-US" altLang="zh-CN" dirty="0">
                <a:latin typeface="+mn-ea"/>
              </a:rPr>
              <a:t>2</a:t>
            </a:r>
            <a:r>
              <a:rPr lang="zh-CN" altLang="en-US" dirty="0">
                <a:latin typeface="+mn-ea"/>
              </a:rPr>
              <a:t>．</a:t>
            </a:r>
            <a:r>
              <a:rPr lang="zh-CN" altLang="en-US" dirty="0">
                <a:latin typeface="+mn-ea"/>
                <a:sym typeface="Symbol" charset="2"/>
              </a:rPr>
              <a:t></a:t>
            </a:r>
            <a:r>
              <a:rPr lang="en-US" altLang="zh-CN" i="1" dirty="0" err="1">
                <a:latin typeface="+mn-ea"/>
              </a:rPr>
              <a:t>v</a:t>
            </a:r>
            <a:r>
              <a:rPr lang="en-US" altLang="zh-CN" dirty="0" err="1">
                <a:latin typeface="+mn-ea"/>
                <a:sym typeface="Symbol" charset="2"/>
              </a:rPr>
              <a:t></a:t>
            </a:r>
            <a:r>
              <a:rPr lang="en-US" altLang="zh-CN" dirty="0" err="1">
                <a:latin typeface="+mn-ea"/>
              </a:rPr>
              <a:t>S</a:t>
            </a:r>
            <a:r>
              <a:rPr lang="en-US" altLang="zh-CN" baseline="30000" dirty="0">
                <a:latin typeface="+mn-ea"/>
              </a:rPr>
              <a:t>'</a:t>
            </a:r>
            <a:r>
              <a:rPr lang="en-US" altLang="zh-CN" dirty="0">
                <a:latin typeface="+mn-ea"/>
              </a:rPr>
              <a:t>=V</a:t>
            </a:r>
            <a:r>
              <a:rPr lang="en-US" altLang="zh-CN" baseline="-30000" dirty="0">
                <a:latin typeface="+mn-ea"/>
              </a:rPr>
              <a:t>G</a:t>
            </a:r>
            <a:r>
              <a:rPr lang="en-US" altLang="zh-CN" dirty="0">
                <a:latin typeface="+mn-ea"/>
              </a:rPr>
              <a:t>-S, </a:t>
            </a:r>
            <a:r>
              <a:rPr lang="zh-CN" altLang="en-US" dirty="0">
                <a:latin typeface="+mn-ea"/>
              </a:rPr>
              <a:t>比较</a:t>
            </a:r>
            <a:r>
              <a:rPr lang="en-US" altLang="zh-CN" dirty="0">
                <a:latin typeface="+mn-ea"/>
              </a:rPr>
              <a:t>L(</a:t>
            </a:r>
            <a:r>
              <a:rPr lang="en-US" altLang="zh-CN" i="1" dirty="0">
                <a:latin typeface="+mn-ea"/>
              </a:rPr>
              <a:t>v</a:t>
            </a:r>
            <a:r>
              <a:rPr lang="en-US" altLang="zh-CN" dirty="0">
                <a:latin typeface="+mn-ea"/>
              </a:rPr>
              <a:t>)</a:t>
            </a:r>
            <a:r>
              <a:rPr lang="zh-CN" altLang="en-US" dirty="0">
                <a:latin typeface="+mn-ea"/>
              </a:rPr>
              <a:t>和</a:t>
            </a:r>
            <a:r>
              <a:rPr lang="en-US" altLang="zh-CN" dirty="0">
                <a:latin typeface="+mn-ea"/>
              </a:rPr>
              <a:t>L(</a:t>
            </a:r>
            <a:r>
              <a:rPr lang="en-US" altLang="zh-CN" i="1" dirty="0" err="1">
                <a:latin typeface="+mn-ea"/>
              </a:rPr>
              <a:t>u</a:t>
            </a:r>
            <a:r>
              <a:rPr lang="en-US" altLang="zh-CN" baseline="-30000" dirty="0" err="1">
                <a:latin typeface="+mn-ea"/>
              </a:rPr>
              <a:t>i</a:t>
            </a:r>
            <a:r>
              <a:rPr lang="en-US" altLang="zh-CN" dirty="0">
                <a:latin typeface="+mn-ea"/>
              </a:rPr>
              <a:t>)+</a:t>
            </a:r>
            <a:r>
              <a:rPr lang="en-US" altLang="zh-CN" i="1" dirty="0">
                <a:latin typeface="+mn-ea"/>
              </a:rPr>
              <a:t>W</a:t>
            </a:r>
            <a:r>
              <a:rPr lang="en-US" altLang="zh-CN" dirty="0">
                <a:latin typeface="+mn-ea"/>
              </a:rPr>
              <a:t>(</a:t>
            </a:r>
            <a:r>
              <a:rPr lang="en-US" altLang="zh-CN" i="1" dirty="0" err="1">
                <a:latin typeface="+mn-ea"/>
              </a:rPr>
              <a:t>u</a:t>
            </a:r>
            <a:r>
              <a:rPr lang="en-US" altLang="zh-CN" baseline="-30000" dirty="0" err="1">
                <a:latin typeface="+mn-ea"/>
              </a:rPr>
              <a:t>i</a:t>
            </a:r>
            <a:r>
              <a:rPr lang="en-US" altLang="zh-CN" dirty="0">
                <a:latin typeface="+mn-ea"/>
              </a:rPr>
              <a:t>, </a:t>
            </a:r>
            <a:r>
              <a:rPr lang="en-US" altLang="zh-CN" i="1" dirty="0">
                <a:latin typeface="+mn-ea"/>
              </a:rPr>
              <a:t>v</a:t>
            </a:r>
            <a:r>
              <a:rPr lang="en-US" altLang="zh-CN" dirty="0">
                <a:latin typeface="+mn-ea"/>
              </a:rPr>
              <a:t>)</a:t>
            </a:r>
            <a:r>
              <a:rPr lang="zh-CN" altLang="en-US" dirty="0">
                <a:latin typeface="+mn-ea"/>
              </a:rPr>
              <a:t>的值 </a:t>
            </a:r>
            <a:r>
              <a:rPr lang="en-US" altLang="zh-CN" dirty="0">
                <a:latin typeface="+mn-ea"/>
              </a:rPr>
              <a:t>(</a:t>
            </a:r>
            <a:r>
              <a:rPr lang="en-US" altLang="zh-CN" i="1" dirty="0" err="1">
                <a:latin typeface="+mn-ea"/>
              </a:rPr>
              <a:t>u</a:t>
            </a:r>
            <a:r>
              <a:rPr lang="en-US" altLang="zh-CN" baseline="-30000" dirty="0" err="1">
                <a:latin typeface="+mn-ea"/>
              </a:rPr>
              <a:t>i</a:t>
            </a:r>
            <a:r>
              <a:rPr lang="en-US" altLang="zh-CN" dirty="0" err="1">
                <a:latin typeface="+mn-ea"/>
                <a:sym typeface="Symbol" charset="2"/>
              </a:rPr>
              <a:t></a:t>
            </a:r>
            <a:r>
              <a:rPr lang="en-US" altLang="zh-CN" dirty="0" err="1">
                <a:latin typeface="+mn-ea"/>
              </a:rPr>
              <a:t>S</a:t>
            </a:r>
            <a:r>
              <a:rPr lang="en-US" altLang="zh-CN" dirty="0">
                <a:latin typeface="+mn-ea"/>
              </a:rPr>
              <a:t>)</a:t>
            </a:r>
          </a:p>
          <a:p>
            <a:pPr>
              <a:lnSpc>
                <a:spcPct val="120000"/>
              </a:lnSpc>
              <a:spcBef>
                <a:spcPct val="50000"/>
              </a:spcBef>
              <a:buClr>
                <a:schemeClr val="accent2"/>
              </a:buClr>
              <a:buSzPct val="70000"/>
              <a:buFont typeface="Wingdings" charset="2"/>
              <a:buNone/>
            </a:pPr>
            <a:r>
              <a:rPr lang="en-US" altLang="zh-CN" dirty="0">
                <a:latin typeface="+mn-ea"/>
              </a:rPr>
              <a:t>     </a:t>
            </a:r>
            <a:r>
              <a:rPr lang="zh-CN" altLang="en-US" dirty="0">
                <a:latin typeface="+mn-ea"/>
              </a:rPr>
              <a:t>如果</a:t>
            </a:r>
            <a:r>
              <a:rPr lang="en-US" altLang="zh-CN" dirty="0">
                <a:latin typeface="+mn-ea"/>
              </a:rPr>
              <a:t>L(</a:t>
            </a:r>
            <a:r>
              <a:rPr lang="en-US" altLang="zh-CN" i="1" dirty="0" err="1">
                <a:latin typeface="+mn-ea"/>
              </a:rPr>
              <a:t>u</a:t>
            </a:r>
            <a:r>
              <a:rPr lang="en-US" altLang="zh-CN" baseline="-30000" dirty="0" err="1">
                <a:latin typeface="+mn-ea"/>
              </a:rPr>
              <a:t>i</a:t>
            </a:r>
            <a:r>
              <a:rPr lang="en-US" altLang="zh-CN" dirty="0">
                <a:latin typeface="+mn-ea"/>
              </a:rPr>
              <a:t>)+</a:t>
            </a:r>
            <a:r>
              <a:rPr lang="en-US" altLang="zh-CN" i="1" dirty="0">
                <a:latin typeface="+mn-ea"/>
              </a:rPr>
              <a:t>W</a:t>
            </a:r>
            <a:r>
              <a:rPr lang="en-US" altLang="zh-CN" dirty="0">
                <a:latin typeface="+mn-ea"/>
              </a:rPr>
              <a:t>(</a:t>
            </a:r>
            <a:r>
              <a:rPr lang="en-US" altLang="zh-CN" i="1" dirty="0" err="1">
                <a:latin typeface="+mn-ea"/>
              </a:rPr>
              <a:t>u</a:t>
            </a:r>
            <a:r>
              <a:rPr lang="en-US" altLang="zh-CN" baseline="-30000" dirty="0" err="1">
                <a:latin typeface="+mn-ea"/>
              </a:rPr>
              <a:t>i</a:t>
            </a:r>
            <a:r>
              <a:rPr lang="en-US" altLang="zh-CN" dirty="0">
                <a:latin typeface="+mn-ea"/>
              </a:rPr>
              <a:t>, </a:t>
            </a:r>
            <a:r>
              <a:rPr lang="en-US" altLang="zh-CN" i="1" dirty="0">
                <a:latin typeface="+mn-ea"/>
              </a:rPr>
              <a:t>v</a:t>
            </a:r>
            <a:r>
              <a:rPr lang="en-US" altLang="zh-CN" dirty="0">
                <a:latin typeface="+mn-ea"/>
              </a:rPr>
              <a:t>)&lt;L(</a:t>
            </a:r>
            <a:r>
              <a:rPr lang="en-US" altLang="zh-CN" i="1" dirty="0">
                <a:latin typeface="+mn-ea"/>
              </a:rPr>
              <a:t>v</a:t>
            </a:r>
            <a:r>
              <a:rPr lang="en-US" altLang="zh-CN" dirty="0">
                <a:latin typeface="+mn-ea"/>
              </a:rPr>
              <a:t>), </a:t>
            </a:r>
            <a:r>
              <a:rPr lang="zh-CN" altLang="en-US" dirty="0">
                <a:latin typeface="+mn-ea"/>
              </a:rPr>
              <a:t>则将</a:t>
            </a:r>
            <a:r>
              <a:rPr lang="en-US" altLang="zh-CN" i="1" dirty="0">
                <a:latin typeface="+mn-ea"/>
              </a:rPr>
              <a:t>v</a:t>
            </a:r>
            <a:r>
              <a:rPr lang="zh-CN" altLang="en-US" dirty="0">
                <a:latin typeface="+mn-ea"/>
              </a:rPr>
              <a:t>的标注更新为</a:t>
            </a:r>
            <a:r>
              <a:rPr lang="en-US" altLang="zh-CN" dirty="0">
                <a:latin typeface="+mn-ea"/>
              </a:rPr>
              <a:t>(L(</a:t>
            </a:r>
            <a:r>
              <a:rPr lang="en-US" altLang="zh-CN" i="1" dirty="0" err="1">
                <a:latin typeface="+mn-ea"/>
              </a:rPr>
              <a:t>u</a:t>
            </a:r>
            <a:r>
              <a:rPr lang="en-US" altLang="zh-CN" baseline="-30000" dirty="0" err="1">
                <a:latin typeface="+mn-ea"/>
              </a:rPr>
              <a:t>i</a:t>
            </a:r>
            <a:r>
              <a:rPr lang="en-US" altLang="zh-CN" dirty="0">
                <a:latin typeface="+mn-ea"/>
              </a:rPr>
              <a:t>)+</a:t>
            </a:r>
            <a:r>
              <a:rPr lang="en-US" altLang="zh-CN" i="1" dirty="0">
                <a:latin typeface="+mn-ea"/>
              </a:rPr>
              <a:t>W</a:t>
            </a:r>
            <a:r>
              <a:rPr lang="en-US" altLang="zh-CN" dirty="0">
                <a:latin typeface="+mn-ea"/>
              </a:rPr>
              <a:t>(</a:t>
            </a:r>
            <a:r>
              <a:rPr lang="en-US" altLang="zh-CN" i="1" dirty="0" err="1">
                <a:latin typeface="+mn-ea"/>
              </a:rPr>
              <a:t>u</a:t>
            </a:r>
            <a:r>
              <a:rPr lang="en-US" altLang="zh-CN" baseline="-30000" dirty="0" err="1">
                <a:latin typeface="+mn-ea"/>
              </a:rPr>
              <a:t>i</a:t>
            </a:r>
            <a:r>
              <a:rPr lang="en-US" altLang="zh-CN" dirty="0">
                <a:latin typeface="+mn-ea"/>
              </a:rPr>
              <a:t>, </a:t>
            </a:r>
            <a:r>
              <a:rPr lang="en-US" altLang="zh-CN" i="1" dirty="0">
                <a:latin typeface="+mn-ea"/>
              </a:rPr>
              <a:t>v</a:t>
            </a:r>
            <a:r>
              <a:rPr lang="en-US" altLang="zh-CN" dirty="0">
                <a:latin typeface="+mn-ea"/>
              </a:rPr>
              <a:t>), </a:t>
            </a:r>
            <a:r>
              <a:rPr lang="en-US" altLang="zh-CN" i="1" dirty="0" err="1">
                <a:latin typeface="+mn-ea"/>
              </a:rPr>
              <a:t>u</a:t>
            </a:r>
            <a:r>
              <a:rPr lang="en-US" altLang="zh-CN" baseline="-30000" dirty="0" err="1">
                <a:latin typeface="+mn-ea"/>
              </a:rPr>
              <a:t>i</a:t>
            </a:r>
            <a:r>
              <a:rPr lang="en-US" altLang="zh-CN" dirty="0">
                <a:latin typeface="+mn-ea"/>
              </a:rPr>
              <a:t>)</a:t>
            </a:r>
            <a:r>
              <a:rPr lang="zh-CN" altLang="en-US" dirty="0">
                <a:latin typeface="+mn-ea"/>
              </a:rPr>
              <a:t>，      </a:t>
            </a:r>
            <a:endParaRPr lang="en-US" altLang="zh-CN" dirty="0">
              <a:latin typeface="+mn-ea"/>
            </a:endParaRPr>
          </a:p>
          <a:p>
            <a:pPr>
              <a:lnSpc>
                <a:spcPct val="120000"/>
              </a:lnSpc>
              <a:spcBef>
                <a:spcPct val="50000"/>
              </a:spcBef>
              <a:buClr>
                <a:schemeClr val="accent2"/>
              </a:buClr>
              <a:buSzPct val="70000"/>
              <a:buFont typeface="Wingdings" charset="2"/>
              <a:buNone/>
            </a:pPr>
            <a:r>
              <a:rPr lang="en-US" altLang="zh-CN" dirty="0">
                <a:latin typeface="+mn-ea"/>
              </a:rPr>
              <a:t>      </a:t>
            </a:r>
            <a:r>
              <a:rPr lang="zh-CN" altLang="en-US" dirty="0">
                <a:latin typeface="+mn-ea"/>
              </a:rPr>
              <a:t>即： </a:t>
            </a:r>
            <a:r>
              <a:rPr lang="en-US" altLang="zh-CN" dirty="0">
                <a:solidFill>
                  <a:srgbClr val="993300"/>
                </a:solidFill>
                <a:latin typeface="+mn-ea"/>
              </a:rPr>
              <a:t>L(</a:t>
            </a:r>
            <a:r>
              <a:rPr lang="en-US" altLang="zh-CN" i="1" dirty="0">
                <a:solidFill>
                  <a:srgbClr val="993300"/>
                </a:solidFill>
                <a:latin typeface="+mn-ea"/>
              </a:rPr>
              <a:t>v</a:t>
            </a:r>
            <a:r>
              <a:rPr lang="en-US" altLang="zh-CN" dirty="0">
                <a:solidFill>
                  <a:srgbClr val="993300"/>
                </a:solidFill>
                <a:latin typeface="+mn-ea"/>
              </a:rPr>
              <a:t>)=min{ L(</a:t>
            </a:r>
            <a:r>
              <a:rPr lang="en-US" altLang="zh-CN" i="1" dirty="0">
                <a:solidFill>
                  <a:srgbClr val="993300"/>
                </a:solidFill>
                <a:latin typeface="+mn-ea"/>
              </a:rPr>
              <a:t>v</a:t>
            </a:r>
            <a:r>
              <a:rPr lang="en-US" altLang="zh-CN" dirty="0">
                <a:solidFill>
                  <a:srgbClr val="993300"/>
                </a:solidFill>
                <a:latin typeface="+mn-ea"/>
              </a:rPr>
              <a:t>), </a:t>
            </a:r>
            <a:r>
              <a:rPr lang="en-US" altLang="zh-CN" dirty="0" err="1">
                <a:solidFill>
                  <a:srgbClr val="993300"/>
                </a:solidFill>
                <a:latin typeface="+mn-ea"/>
              </a:rPr>
              <a:t>min</a:t>
            </a:r>
            <a:r>
              <a:rPr lang="en-US" altLang="zh-CN" i="1" baseline="-30000" dirty="0" err="1">
                <a:solidFill>
                  <a:srgbClr val="993300"/>
                </a:solidFill>
                <a:latin typeface="+mn-ea"/>
              </a:rPr>
              <a:t>u</a:t>
            </a:r>
            <a:r>
              <a:rPr lang="en-US" altLang="zh-CN" baseline="-30000" dirty="0" err="1">
                <a:solidFill>
                  <a:srgbClr val="993300"/>
                </a:solidFill>
                <a:latin typeface="+mn-ea"/>
                <a:sym typeface="Symbol" charset="2"/>
              </a:rPr>
              <a:t></a:t>
            </a:r>
            <a:r>
              <a:rPr lang="en-US" altLang="zh-CN" baseline="-30000" dirty="0" err="1">
                <a:solidFill>
                  <a:srgbClr val="993300"/>
                </a:solidFill>
                <a:latin typeface="+mn-ea"/>
              </a:rPr>
              <a:t>Si</a:t>
            </a:r>
            <a:r>
              <a:rPr lang="en-US" altLang="zh-CN" dirty="0">
                <a:solidFill>
                  <a:srgbClr val="993300"/>
                </a:solidFill>
                <a:latin typeface="+mn-ea"/>
              </a:rPr>
              <a:t>{L(</a:t>
            </a:r>
            <a:r>
              <a:rPr lang="en-US" altLang="zh-CN" i="1" dirty="0">
                <a:solidFill>
                  <a:srgbClr val="993300"/>
                </a:solidFill>
                <a:latin typeface="+mn-ea"/>
              </a:rPr>
              <a:t>u</a:t>
            </a:r>
            <a:r>
              <a:rPr lang="en-US" altLang="zh-CN" dirty="0">
                <a:solidFill>
                  <a:srgbClr val="993300"/>
                </a:solidFill>
                <a:latin typeface="+mn-ea"/>
              </a:rPr>
              <a:t>)+</a:t>
            </a:r>
            <a:r>
              <a:rPr lang="en-US" altLang="zh-CN" i="1" dirty="0">
                <a:solidFill>
                  <a:srgbClr val="993300"/>
                </a:solidFill>
                <a:latin typeface="+mn-ea"/>
              </a:rPr>
              <a:t>W</a:t>
            </a:r>
            <a:r>
              <a:rPr lang="en-US" altLang="zh-CN" dirty="0">
                <a:solidFill>
                  <a:srgbClr val="993300"/>
                </a:solidFill>
                <a:latin typeface="+mn-ea"/>
              </a:rPr>
              <a:t>(</a:t>
            </a:r>
            <a:r>
              <a:rPr lang="en-US" altLang="zh-CN" i="1" dirty="0" err="1">
                <a:solidFill>
                  <a:srgbClr val="993300"/>
                </a:solidFill>
                <a:latin typeface="+mn-ea"/>
              </a:rPr>
              <a:t>u</a:t>
            </a:r>
            <a:r>
              <a:rPr lang="en-US" altLang="zh-CN" dirty="0" err="1">
                <a:solidFill>
                  <a:srgbClr val="993300"/>
                </a:solidFill>
                <a:latin typeface="+mn-ea"/>
              </a:rPr>
              <a:t>,</a:t>
            </a:r>
            <a:r>
              <a:rPr lang="en-US" altLang="zh-CN" i="1" dirty="0" err="1">
                <a:solidFill>
                  <a:srgbClr val="993300"/>
                </a:solidFill>
                <a:latin typeface="+mn-ea"/>
              </a:rPr>
              <a:t>v</a:t>
            </a:r>
            <a:r>
              <a:rPr lang="en-US" altLang="zh-CN" dirty="0">
                <a:solidFill>
                  <a:srgbClr val="993300"/>
                </a:solidFill>
                <a:latin typeface="+mn-ea"/>
              </a:rPr>
              <a:t>)} }</a:t>
            </a:r>
          </a:p>
          <a:p>
            <a:pPr>
              <a:lnSpc>
                <a:spcPct val="90000"/>
              </a:lnSpc>
              <a:spcBef>
                <a:spcPct val="50000"/>
              </a:spcBef>
              <a:buClr>
                <a:schemeClr val="accent2"/>
              </a:buClr>
              <a:buSzPct val="70000"/>
              <a:buFont typeface="Wingdings" charset="2"/>
              <a:buNone/>
            </a:pPr>
            <a:r>
              <a:rPr lang="en-US" altLang="zh-CN" dirty="0">
                <a:latin typeface="+mn-ea"/>
              </a:rPr>
              <a:t>3.   </a:t>
            </a:r>
            <a:r>
              <a:rPr lang="zh-CN" altLang="en-US" dirty="0">
                <a:latin typeface="+mn-ea"/>
              </a:rPr>
              <a:t>对所有</a:t>
            </a:r>
            <a:r>
              <a:rPr lang="en-US" altLang="zh-CN" dirty="0">
                <a:latin typeface="+mn-ea"/>
              </a:rPr>
              <a:t>S</a:t>
            </a:r>
            <a:r>
              <a:rPr lang="en-US" altLang="zh-CN" baseline="30000" dirty="0">
                <a:latin typeface="+mn-ea"/>
              </a:rPr>
              <a:t>'</a:t>
            </a:r>
            <a:r>
              <a:rPr lang="zh-CN" altLang="en-US" dirty="0">
                <a:latin typeface="+mn-ea"/>
              </a:rPr>
              <a:t>中的顶点，找出具有最小</a:t>
            </a:r>
            <a:r>
              <a:rPr lang="en-US" altLang="zh-CN" dirty="0">
                <a:latin typeface="+mn-ea"/>
              </a:rPr>
              <a:t>L(</a:t>
            </a:r>
            <a:r>
              <a:rPr lang="en-US" altLang="zh-CN" i="1" dirty="0">
                <a:latin typeface="+mn-ea"/>
              </a:rPr>
              <a:t>v</a:t>
            </a:r>
            <a:r>
              <a:rPr lang="en-US" altLang="zh-CN" dirty="0">
                <a:latin typeface="+mn-ea"/>
              </a:rPr>
              <a:t>)</a:t>
            </a:r>
            <a:r>
              <a:rPr lang="zh-CN" altLang="en-US" dirty="0">
                <a:latin typeface="+mn-ea"/>
              </a:rPr>
              <a:t>的顶点</a:t>
            </a:r>
            <a:r>
              <a:rPr lang="en-US" altLang="zh-CN" i="1" dirty="0">
                <a:latin typeface="+mn-ea"/>
              </a:rPr>
              <a:t>v</a:t>
            </a:r>
            <a:r>
              <a:rPr lang="en-US" altLang="zh-CN" dirty="0">
                <a:latin typeface="+mn-ea"/>
              </a:rPr>
              <a:t>, </a:t>
            </a:r>
            <a:r>
              <a:rPr lang="zh-CN" altLang="en-US" dirty="0">
                <a:latin typeface="+mn-ea"/>
              </a:rPr>
              <a:t>作为</a:t>
            </a:r>
            <a:r>
              <a:rPr lang="en-US" altLang="zh-CN" i="1" dirty="0">
                <a:latin typeface="+mn-ea"/>
              </a:rPr>
              <a:t>u</a:t>
            </a:r>
            <a:r>
              <a:rPr lang="en-US" altLang="zh-CN" i="1" baseline="-25000" dirty="0">
                <a:latin typeface="+mn-ea"/>
              </a:rPr>
              <a:t>i</a:t>
            </a:r>
            <a:r>
              <a:rPr lang="en-US" altLang="zh-CN" baseline="-30000" dirty="0">
                <a:latin typeface="+mn-ea"/>
              </a:rPr>
              <a:t>+1</a:t>
            </a:r>
            <a:endParaRPr lang="en-US" altLang="zh-CN" dirty="0">
              <a:latin typeface="+mn-ea"/>
            </a:endParaRPr>
          </a:p>
          <a:p>
            <a:pPr>
              <a:lnSpc>
                <a:spcPct val="90000"/>
              </a:lnSpc>
              <a:spcBef>
                <a:spcPct val="50000"/>
              </a:spcBef>
              <a:buClr>
                <a:schemeClr val="accent2"/>
              </a:buClr>
              <a:buSzPct val="70000"/>
              <a:buFont typeface="Wingdings" charset="2"/>
              <a:buNone/>
            </a:pPr>
            <a:r>
              <a:rPr lang="en-US" altLang="zh-CN" dirty="0">
                <a:latin typeface="+mn-ea"/>
              </a:rPr>
              <a:t>4</a:t>
            </a:r>
            <a:r>
              <a:rPr lang="zh-CN" altLang="en-US" dirty="0">
                <a:latin typeface="+mn-ea"/>
              </a:rPr>
              <a:t>．</a:t>
            </a:r>
            <a:r>
              <a:rPr lang="en-US" altLang="zh-CN" dirty="0">
                <a:latin typeface="+mn-ea"/>
              </a:rPr>
              <a:t>S</a:t>
            </a:r>
            <a:r>
              <a:rPr lang="en-US" altLang="zh-CN" baseline="-30000" dirty="0">
                <a:latin typeface="+mn-ea"/>
              </a:rPr>
              <a:t> </a:t>
            </a:r>
            <a:r>
              <a:rPr lang="en-US" altLang="zh-CN" dirty="0">
                <a:latin typeface="+mn-ea"/>
              </a:rPr>
              <a:t>= S</a:t>
            </a:r>
            <a:r>
              <a:rPr lang="en-US" altLang="zh-CN" baseline="-30000" dirty="0">
                <a:latin typeface="+mn-ea"/>
              </a:rPr>
              <a:t> </a:t>
            </a:r>
            <a:r>
              <a:rPr lang="en-US" altLang="zh-CN" dirty="0">
                <a:latin typeface="+mn-ea"/>
              </a:rPr>
              <a:t>⋃{</a:t>
            </a:r>
            <a:r>
              <a:rPr lang="en-US" altLang="zh-CN" i="1" dirty="0">
                <a:latin typeface="+mn-ea"/>
              </a:rPr>
              <a:t>u</a:t>
            </a:r>
            <a:r>
              <a:rPr lang="en-US" altLang="zh-CN" i="1" baseline="-25000" dirty="0">
                <a:latin typeface="+mn-ea"/>
              </a:rPr>
              <a:t>i</a:t>
            </a:r>
            <a:r>
              <a:rPr lang="en-US" altLang="zh-CN" baseline="-30000" dirty="0">
                <a:latin typeface="+mn-ea"/>
              </a:rPr>
              <a:t>+1</a:t>
            </a:r>
            <a:r>
              <a:rPr lang="en-US" altLang="zh-CN" dirty="0">
                <a:latin typeface="+mn-ea"/>
              </a:rPr>
              <a:t>}</a:t>
            </a:r>
          </a:p>
          <a:p>
            <a:pPr>
              <a:lnSpc>
                <a:spcPct val="90000"/>
              </a:lnSpc>
              <a:spcBef>
                <a:spcPct val="50000"/>
              </a:spcBef>
              <a:buClr>
                <a:schemeClr val="accent2"/>
              </a:buClr>
              <a:buSzPct val="70000"/>
              <a:buFont typeface="Wingdings" charset="2"/>
              <a:buNone/>
            </a:pPr>
            <a:r>
              <a:rPr lang="en-US" altLang="zh-CN" dirty="0">
                <a:latin typeface="+mn-ea"/>
              </a:rPr>
              <a:t>5.    </a:t>
            </a:r>
            <a:r>
              <a:rPr lang="en-US" altLang="zh-CN" dirty="0" err="1">
                <a:latin typeface="+mn-ea"/>
              </a:rPr>
              <a:t>i</a:t>
            </a:r>
            <a:r>
              <a:rPr lang="en-US" altLang="zh-CN" dirty="0">
                <a:latin typeface="+mn-ea"/>
              </a:rPr>
              <a:t> = i+1; </a:t>
            </a:r>
            <a:r>
              <a:rPr lang="zh-CN" altLang="en-US" dirty="0">
                <a:latin typeface="+mn-ea"/>
              </a:rPr>
              <a:t>若</a:t>
            </a:r>
            <a:r>
              <a:rPr lang="en-US" altLang="zh-CN" dirty="0" err="1">
                <a:latin typeface="+mn-ea"/>
              </a:rPr>
              <a:t>i</a:t>
            </a:r>
            <a:r>
              <a:rPr lang="en-US" altLang="zh-CN" dirty="0">
                <a:latin typeface="+mn-ea"/>
              </a:rPr>
              <a:t>=n-1, </a:t>
            </a:r>
            <a:r>
              <a:rPr lang="zh-CN" altLang="en-US" dirty="0">
                <a:latin typeface="+mn-ea"/>
              </a:rPr>
              <a:t>终止。否则：转到第</a:t>
            </a:r>
            <a:r>
              <a:rPr lang="en-US" altLang="zh-CN" dirty="0">
                <a:latin typeface="+mn-ea"/>
              </a:rPr>
              <a:t>2</a:t>
            </a:r>
            <a:r>
              <a:rPr lang="zh-CN" altLang="en-US" dirty="0">
                <a:latin typeface="+mn-ea"/>
              </a:rPr>
              <a:t>步。 </a:t>
            </a:r>
          </a:p>
        </p:txBody>
      </p:sp>
      <p:sp>
        <p:nvSpPr>
          <p:cNvPr id="4" name="标题 1"/>
          <p:cNvSpPr txBox="1">
            <a:spLocks/>
          </p:cNvSpPr>
          <p:nvPr/>
        </p:nvSpPr>
        <p:spPr>
          <a:xfrm>
            <a:off x="612648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 err="1">
                <a:latin typeface="Times New Roman" charset="0"/>
              </a:rPr>
              <a:t>Dijkstra</a:t>
            </a:r>
            <a:r>
              <a:rPr lang="zh-CN" altLang="en-US" dirty="0">
                <a:latin typeface="Times New Roman" charset="0"/>
              </a:rPr>
              <a:t>算法的描述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025506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Oval 3" descr="粉色砂纸"/>
          <p:cNvSpPr>
            <a:spLocks noChangeArrowheads="1"/>
          </p:cNvSpPr>
          <p:nvPr/>
        </p:nvSpPr>
        <p:spPr bwMode="auto">
          <a:xfrm>
            <a:off x="2232025" y="3297238"/>
            <a:ext cx="1385888" cy="1041400"/>
          </a:xfrm>
          <a:prstGeom prst="ellipse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23555" name="Line 6"/>
          <p:cNvSpPr>
            <a:spLocks noChangeShapeType="1"/>
          </p:cNvSpPr>
          <p:nvPr/>
        </p:nvSpPr>
        <p:spPr bwMode="auto">
          <a:xfrm>
            <a:off x="2933700" y="2138363"/>
            <a:ext cx="3143250" cy="3175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56" name="Line 7"/>
          <p:cNvSpPr>
            <a:spLocks noChangeShapeType="1"/>
          </p:cNvSpPr>
          <p:nvPr/>
        </p:nvSpPr>
        <p:spPr bwMode="auto">
          <a:xfrm flipV="1">
            <a:off x="2933700" y="5575300"/>
            <a:ext cx="3151188" cy="17463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57" name="Line 8"/>
          <p:cNvSpPr>
            <a:spLocks noChangeShapeType="1"/>
          </p:cNvSpPr>
          <p:nvPr/>
        </p:nvSpPr>
        <p:spPr bwMode="auto">
          <a:xfrm flipH="1">
            <a:off x="1287463" y="2179638"/>
            <a:ext cx="1449387" cy="1554162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58" name="Line 9"/>
          <p:cNvSpPr>
            <a:spLocks noChangeShapeType="1"/>
          </p:cNvSpPr>
          <p:nvPr/>
        </p:nvSpPr>
        <p:spPr bwMode="auto">
          <a:xfrm>
            <a:off x="1311275" y="3868738"/>
            <a:ext cx="1446213" cy="1625600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59" name="Line 10"/>
          <p:cNvSpPr>
            <a:spLocks noChangeShapeType="1"/>
          </p:cNvSpPr>
          <p:nvPr/>
        </p:nvSpPr>
        <p:spPr bwMode="auto">
          <a:xfrm flipH="1">
            <a:off x="6321425" y="3940175"/>
            <a:ext cx="1392238" cy="1581150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60" name="Line 11"/>
          <p:cNvSpPr>
            <a:spLocks noChangeShapeType="1"/>
          </p:cNvSpPr>
          <p:nvPr/>
        </p:nvSpPr>
        <p:spPr bwMode="auto">
          <a:xfrm flipV="1">
            <a:off x="1435100" y="3830638"/>
            <a:ext cx="1350963" cy="3175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61" name="Line 12"/>
          <p:cNvSpPr>
            <a:spLocks noChangeShapeType="1"/>
          </p:cNvSpPr>
          <p:nvPr/>
        </p:nvSpPr>
        <p:spPr bwMode="auto">
          <a:xfrm>
            <a:off x="2955925" y="3829050"/>
            <a:ext cx="3094038" cy="1588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62" name="Line 13"/>
          <p:cNvSpPr>
            <a:spLocks noChangeShapeType="1"/>
          </p:cNvSpPr>
          <p:nvPr/>
        </p:nvSpPr>
        <p:spPr bwMode="auto">
          <a:xfrm>
            <a:off x="6272213" y="3810000"/>
            <a:ext cx="1400175" cy="3175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63" name="Line 14"/>
          <p:cNvSpPr>
            <a:spLocks noChangeShapeType="1"/>
          </p:cNvSpPr>
          <p:nvPr/>
        </p:nvSpPr>
        <p:spPr bwMode="auto">
          <a:xfrm>
            <a:off x="2832100" y="2214563"/>
            <a:ext cx="6350" cy="1541462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64" name="Line 15"/>
          <p:cNvSpPr>
            <a:spLocks noChangeShapeType="1"/>
          </p:cNvSpPr>
          <p:nvPr/>
        </p:nvSpPr>
        <p:spPr bwMode="auto">
          <a:xfrm flipH="1">
            <a:off x="2803525" y="3906838"/>
            <a:ext cx="6350" cy="1693862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65" name="Line 16"/>
          <p:cNvSpPr>
            <a:spLocks noChangeShapeType="1"/>
          </p:cNvSpPr>
          <p:nvPr/>
        </p:nvSpPr>
        <p:spPr bwMode="auto">
          <a:xfrm>
            <a:off x="6154738" y="2263775"/>
            <a:ext cx="0" cy="1450975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66" name="Line 17"/>
          <p:cNvSpPr>
            <a:spLocks noChangeShapeType="1"/>
          </p:cNvSpPr>
          <p:nvPr/>
        </p:nvSpPr>
        <p:spPr bwMode="auto">
          <a:xfrm flipH="1">
            <a:off x="6176963" y="3887788"/>
            <a:ext cx="23812" cy="1576387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67" name="Line 18"/>
          <p:cNvSpPr>
            <a:spLocks noChangeShapeType="1"/>
          </p:cNvSpPr>
          <p:nvPr/>
        </p:nvSpPr>
        <p:spPr bwMode="auto">
          <a:xfrm>
            <a:off x="2884488" y="2179638"/>
            <a:ext cx="4883150" cy="1611312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68" name="Line 19"/>
          <p:cNvSpPr>
            <a:spLocks noChangeShapeType="1"/>
          </p:cNvSpPr>
          <p:nvPr/>
        </p:nvSpPr>
        <p:spPr bwMode="auto">
          <a:xfrm flipH="1">
            <a:off x="2933700" y="2195513"/>
            <a:ext cx="3165475" cy="1595437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69" name="Line 20"/>
          <p:cNvSpPr>
            <a:spLocks noChangeShapeType="1"/>
          </p:cNvSpPr>
          <p:nvPr/>
        </p:nvSpPr>
        <p:spPr bwMode="auto">
          <a:xfrm flipH="1">
            <a:off x="2933700" y="3848100"/>
            <a:ext cx="3165475" cy="1689100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70" name="Rectangle 21"/>
          <p:cNvSpPr>
            <a:spLocks noChangeArrowheads="1"/>
          </p:cNvSpPr>
          <p:nvPr/>
        </p:nvSpPr>
        <p:spPr bwMode="auto">
          <a:xfrm>
            <a:off x="2563813" y="3714750"/>
            <a:ext cx="13970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 b="1">
                <a:solidFill>
                  <a:srgbClr val="850AFF"/>
                </a:solidFill>
                <a:latin typeface="Times New Roman" charset="0"/>
              </a:rPr>
              <a:t>s</a:t>
            </a:r>
            <a:endParaRPr lang="en-US" altLang="zh-CN" sz="2800">
              <a:solidFill>
                <a:srgbClr val="850AFF"/>
              </a:solidFill>
              <a:latin typeface="Times New Roman" charset="0"/>
            </a:endParaRPr>
          </a:p>
        </p:txBody>
      </p:sp>
      <p:sp>
        <p:nvSpPr>
          <p:cNvPr id="23571" name="Rectangle 22"/>
          <p:cNvSpPr>
            <a:spLocks noChangeArrowheads="1"/>
          </p:cNvSpPr>
          <p:nvPr/>
        </p:nvSpPr>
        <p:spPr bwMode="auto">
          <a:xfrm>
            <a:off x="4570413" y="3427413"/>
            <a:ext cx="179387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7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3572" name="Rectangle 23"/>
          <p:cNvSpPr>
            <a:spLocks noChangeArrowheads="1"/>
          </p:cNvSpPr>
          <p:nvPr/>
        </p:nvSpPr>
        <p:spPr bwMode="auto">
          <a:xfrm>
            <a:off x="1822450" y="2474913"/>
            <a:ext cx="423863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 b="1">
                <a:solidFill>
                  <a:srgbClr val="000000"/>
                </a:solidFill>
                <a:latin typeface="Times New Roman" charset="0"/>
              </a:rPr>
              <a:t>7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3573" name="Rectangle 24"/>
          <p:cNvSpPr>
            <a:spLocks noChangeArrowheads="1"/>
          </p:cNvSpPr>
          <p:nvPr/>
        </p:nvSpPr>
        <p:spPr bwMode="auto">
          <a:xfrm>
            <a:off x="4486275" y="1693863"/>
            <a:ext cx="179388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2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3574" name="Rectangle 25"/>
          <p:cNvSpPr>
            <a:spLocks noChangeArrowheads="1"/>
          </p:cNvSpPr>
          <p:nvPr/>
        </p:nvSpPr>
        <p:spPr bwMode="auto">
          <a:xfrm>
            <a:off x="2884488" y="2787650"/>
            <a:ext cx="458787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1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3575" name="Rectangle 26"/>
          <p:cNvSpPr>
            <a:spLocks noChangeArrowheads="1"/>
          </p:cNvSpPr>
          <p:nvPr/>
        </p:nvSpPr>
        <p:spPr bwMode="auto">
          <a:xfrm>
            <a:off x="3914775" y="2787650"/>
            <a:ext cx="179388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2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3576" name="Rectangle 27"/>
          <p:cNvSpPr>
            <a:spLocks noChangeArrowheads="1"/>
          </p:cNvSpPr>
          <p:nvPr/>
        </p:nvSpPr>
        <p:spPr bwMode="auto">
          <a:xfrm>
            <a:off x="6243638" y="2689225"/>
            <a:ext cx="179387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4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3577" name="Rectangle 28"/>
          <p:cNvSpPr>
            <a:spLocks noChangeArrowheads="1"/>
          </p:cNvSpPr>
          <p:nvPr/>
        </p:nvSpPr>
        <p:spPr bwMode="auto">
          <a:xfrm>
            <a:off x="7150100" y="2628900"/>
            <a:ext cx="179388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1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3578" name="Rectangle 29"/>
          <p:cNvSpPr>
            <a:spLocks noChangeArrowheads="1"/>
          </p:cNvSpPr>
          <p:nvPr/>
        </p:nvSpPr>
        <p:spPr bwMode="auto">
          <a:xfrm>
            <a:off x="1631950" y="4502150"/>
            <a:ext cx="179388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2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3579" name="Rectangle 30"/>
          <p:cNvSpPr>
            <a:spLocks noChangeArrowheads="1"/>
          </p:cNvSpPr>
          <p:nvPr/>
        </p:nvSpPr>
        <p:spPr bwMode="auto">
          <a:xfrm>
            <a:off x="3478213" y="4216400"/>
            <a:ext cx="188912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4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3580" name="Rectangle 31"/>
          <p:cNvSpPr>
            <a:spLocks noChangeArrowheads="1"/>
          </p:cNvSpPr>
          <p:nvPr/>
        </p:nvSpPr>
        <p:spPr bwMode="auto">
          <a:xfrm>
            <a:off x="2584450" y="4502150"/>
            <a:ext cx="179388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4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3581" name="Rectangle 32"/>
          <p:cNvSpPr>
            <a:spLocks noChangeArrowheads="1"/>
          </p:cNvSpPr>
          <p:nvPr/>
        </p:nvSpPr>
        <p:spPr bwMode="auto">
          <a:xfrm>
            <a:off x="1939925" y="3400425"/>
            <a:ext cx="41910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8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3582" name="Rectangle 33"/>
          <p:cNvSpPr>
            <a:spLocks noChangeArrowheads="1"/>
          </p:cNvSpPr>
          <p:nvPr/>
        </p:nvSpPr>
        <p:spPr bwMode="auto">
          <a:xfrm>
            <a:off x="5159375" y="4246563"/>
            <a:ext cx="179388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3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3583" name="Rectangle 34"/>
          <p:cNvSpPr>
            <a:spLocks noChangeArrowheads="1"/>
          </p:cNvSpPr>
          <p:nvPr/>
        </p:nvSpPr>
        <p:spPr bwMode="auto">
          <a:xfrm>
            <a:off x="4260850" y="5543550"/>
            <a:ext cx="179388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5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3584" name="Rectangle 35"/>
          <p:cNvSpPr>
            <a:spLocks noChangeArrowheads="1"/>
          </p:cNvSpPr>
          <p:nvPr/>
        </p:nvSpPr>
        <p:spPr bwMode="auto">
          <a:xfrm>
            <a:off x="6667500" y="3776663"/>
            <a:ext cx="18097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3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3585" name="Rectangle 36"/>
          <p:cNvSpPr>
            <a:spLocks noChangeArrowheads="1"/>
          </p:cNvSpPr>
          <p:nvPr/>
        </p:nvSpPr>
        <p:spPr bwMode="auto">
          <a:xfrm>
            <a:off x="7026275" y="4070350"/>
            <a:ext cx="8890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 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3586" name="Rectangle 37"/>
          <p:cNvSpPr>
            <a:spLocks noChangeArrowheads="1"/>
          </p:cNvSpPr>
          <p:nvPr/>
        </p:nvSpPr>
        <p:spPr bwMode="auto">
          <a:xfrm>
            <a:off x="6261100" y="4316413"/>
            <a:ext cx="334963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4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3587" name="Rectangle 38"/>
          <p:cNvSpPr>
            <a:spLocks noChangeArrowheads="1"/>
          </p:cNvSpPr>
          <p:nvPr/>
        </p:nvSpPr>
        <p:spPr bwMode="auto">
          <a:xfrm>
            <a:off x="6988175" y="4637088"/>
            <a:ext cx="179388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6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3588" name="Rectangle 39"/>
          <p:cNvSpPr>
            <a:spLocks noChangeArrowheads="1"/>
          </p:cNvSpPr>
          <p:nvPr/>
        </p:nvSpPr>
        <p:spPr bwMode="auto">
          <a:xfrm>
            <a:off x="5545138" y="2640013"/>
            <a:ext cx="179387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3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3589" name="Rectangle 40"/>
          <p:cNvSpPr>
            <a:spLocks noChangeArrowheads="1"/>
          </p:cNvSpPr>
          <p:nvPr/>
        </p:nvSpPr>
        <p:spPr bwMode="auto">
          <a:xfrm>
            <a:off x="2965450" y="3878263"/>
            <a:ext cx="568325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FF0000"/>
                </a:solidFill>
                <a:latin typeface="Times New Roman" charset="0"/>
              </a:rPr>
              <a:t>0</a:t>
            </a:r>
          </a:p>
        </p:txBody>
      </p:sp>
      <p:sp>
        <p:nvSpPr>
          <p:cNvPr id="23590" name="Oval 41"/>
          <p:cNvSpPr>
            <a:spLocks noChangeArrowheads="1"/>
          </p:cNvSpPr>
          <p:nvPr/>
        </p:nvSpPr>
        <p:spPr bwMode="auto">
          <a:xfrm>
            <a:off x="2714625" y="2041525"/>
            <a:ext cx="261938" cy="246063"/>
          </a:xfrm>
          <a:prstGeom prst="ellipse">
            <a:avLst/>
          </a:prstGeom>
          <a:solidFill>
            <a:srgbClr val="FFFFFF"/>
          </a:solidFill>
          <a:ln w="11176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23591" name="Line 42"/>
          <p:cNvSpPr>
            <a:spLocks noChangeShapeType="1"/>
          </p:cNvSpPr>
          <p:nvPr/>
        </p:nvSpPr>
        <p:spPr bwMode="auto">
          <a:xfrm>
            <a:off x="6246813" y="2179638"/>
            <a:ext cx="1544637" cy="1597025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92" name="Oval 43"/>
          <p:cNvSpPr>
            <a:spLocks noChangeArrowheads="1"/>
          </p:cNvSpPr>
          <p:nvPr/>
        </p:nvSpPr>
        <p:spPr bwMode="auto">
          <a:xfrm>
            <a:off x="6049963" y="2022475"/>
            <a:ext cx="263525" cy="246063"/>
          </a:xfrm>
          <a:prstGeom prst="ellipse">
            <a:avLst/>
          </a:prstGeom>
          <a:solidFill>
            <a:srgbClr val="FFFFFF"/>
          </a:solidFill>
          <a:ln w="11176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23593" name="Line 44"/>
          <p:cNvSpPr>
            <a:spLocks noChangeShapeType="1"/>
          </p:cNvSpPr>
          <p:nvPr/>
        </p:nvSpPr>
        <p:spPr bwMode="auto">
          <a:xfrm>
            <a:off x="1389063" y="3895725"/>
            <a:ext cx="4786312" cy="1647825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94" name="Oval 45"/>
          <p:cNvSpPr>
            <a:spLocks noChangeArrowheads="1"/>
          </p:cNvSpPr>
          <p:nvPr/>
        </p:nvSpPr>
        <p:spPr bwMode="auto">
          <a:xfrm>
            <a:off x="1141413" y="3714750"/>
            <a:ext cx="261937" cy="247650"/>
          </a:xfrm>
          <a:prstGeom prst="ellipse">
            <a:avLst/>
          </a:prstGeom>
          <a:solidFill>
            <a:srgbClr val="FFFFFF"/>
          </a:solidFill>
          <a:ln w="11176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23595" name="Oval 46"/>
          <p:cNvSpPr>
            <a:spLocks noChangeArrowheads="1"/>
          </p:cNvSpPr>
          <p:nvPr/>
        </p:nvSpPr>
        <p:spPr bwMode="auto">
          <a:xfrm>
            <a:off x="2736850" y="3709988"/>
            <a:ext cx="263525" cy="246062"/>
          </a:xfrm>
          <a:prstGeom prst="ellipse">
            <a:avLst/>
          </a:prstGeom>
          <a:solidFill>
            <a:srgbClr val="FFCC00"/>
          </a:solidFill>
          <a:ln w="11176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23596" name="Oval 47"/>
          <p:cNvSpPr>
            <a:spLocks noChangeArrowheads="1"/>
          </p:cNvSpPr>
          <p:nvPr/>
        </p:nvSpPr>
        <p:spPr bwMode="auto">
          <a:xfrm>
            <a:off x="6049963" y="3714750"/>
            <a:ext cx="263525" cy="247650"/>
          </a:xfrm>
          <a:prstGeom prst="ellipse">
            <a:avLst/>
          </a:prstGeom>
          <a:solidFill>
            <a:srgbClr val="FFFFFF"/>
          </a:solidFill>
          <a:ln w="11176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23597" name="Oval 48"/>
          <p:cNvSpPr>
            <a:spLocks noChangeArrowheads="1"/>
          </p:cNvSpPr>
          <p:nvPr/>
        </p:nvSpPr>
        <p:spPr bwMode="auto">
          <a:xfrm>
            <a:off x="7667625" y="3700463"/>
            <a:ext cx="261938" cy="247650"/>
          </a:xfrm>
          <a:prstGeom prst="ellipse">
            <a:avLst/>
          </a:prstGeom>
          <a:solidFill>
            <a:srgbClr val="FFFFFF"/>
          </a:solidFill>
          <a:ln w="11176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23598" name="Oval 49"/>
          <p:cNvSpPr>
            <a:spLocks noChangeArrowheads="1"/>
          </p:cNvSpPr>
          <p:nvPr/>
        </p:nvSpPr>
        <p:spPr bwMode="auto">
          <a:xfrm>
            <a:off x="6049963" y="5470525"/>
            <a:ext cx="263525" cy="246063"/>
          </a:xfrm>
          <a:prstGeom prst="ellipse">
            <a:avLst/>
          </a:prstGeom>
          <a:solidFill>
            <a:srgbClr val="FFFFFF"/>
          </a:solidFill>
          <a:ln w="11176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23599" name="Oval 50"/>
          <p:cNvSpPr>
            <a:spLocks noChangeArrowheads="1"/>
          </p:cNvSpPr>
          <p:nvPr/>
        </p:nvSpPr>
        <p:spPr bwMode="auto">
          <a:xfrm>
            <a:off x="2687638" y="5448300"/>
            <a:ext cx="263525" cy="246063"/>
          </a:xfrm>
          <a:prstGeom prst="ellipse">
            <a:avLst/>
          </a:prstGeom>
          <a:solidFill>
            <a:srgbClr val="FFFFFF"/>
          </a:solidFill>
          <a:ln w="11176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23600" name="TextBox 117"/>
          <p:cNvSpPr txBox="1">
            <a:spLocks noChangeArrowheads="1"/>
          </p:cNvSpPr>
          <p:nvPr/>
        </p:nvSpPr>
        <p:spPr bwMode="auto">
          <a:xfrm>
            <a:off x="2714625" y="1987550"/>
            <a:ext cx="3127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/>
              <a:t>b</a:t>
            </a:r>
            <a:endParaRPr kumimoji="0" lang="zh-CN" altLang="en-US" sz="1800"/>
          </a:p>
        </p:txBody>
      </p:sp>
      <p:sp>
        <p:nvSpPr>
          <p:cNvPr id="23601" name="TextBox 118"/>
          <p:cNvSpPr txBox="1">
            <a:spLocks noChangeArrowheads="1"/>
          </p:cNvSpPr>
          <p:nvPr/>
        </p:nvSpPr>
        <p:spPr bwMode="auto">
          <a:xfrm>
            <a:off x="1143000" y="3643313"/>
            <a:ext cx="3127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/>
              <a:t>a</a:t>
            </a:r>
            <a:endParaRPr kumimoji="0" lang="zh-CN" altLang="en-US" sz="1800"/>
          </a:p>
        </p:txBody>
      </p:sp>
      <p:sp>
        <p:nvSpPr>
          <p:cNvPr id="23602" name="TextBox 119"/>
          <p:cNvSpPr txBox="1">
            <a:spLocks noChangeArrowheads="1"/>
          </p:cNvSpPr>
          <p:nvPr/>
        </p:nvSpPr>
        <p:spPr bwMode="auto">
          <a:xfrm>
            <a:off x="2714625" y="3643313"/>
            <a:ext cx="3000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/>
              <a:t>c</a:t>
            </a:r>
            <a:endParaRPr kumimoji="0" lang="zh-CN" altLang="en-US" sz="1800"/>
          </a:p>
        </p:txBody>
      </p:sp>
      <p:sp>
        <p:nvSpPr>
          <p:cNvPr id="23603" name="TextBox 120"/>
          <p:cNvSpPr txBox="1">
            <a:spLocks noChangeArrowheads="1"/>
          </p:cNvSpPr>
          <p:nvPr/>
        </p:nvSpPr>
        <p:spPr bwMode="auto">
          <a:xfrm>
            <a:off x="2643188" y="5357813"/>
            <a:ext cx="3127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/>
              <a:t>d</a:t>
            </a:r>
            <a:endParaRPr kumimoji="0" lang="zh-CN" altLang="en-US" sz="1800"/>
          </a:p>
        </p:txBody>
      </p:sp>
      <p:sp>
        <p:nvSpPr>
          <p:cNvPr id="23604" name="TextBox 121"/>
          <p:cNvSpPr txBox="1">
            <a:spLocks noChangeArrowheads="1"/>
          </p:cNvSpPr>
          <p:nvPr/>
        </p:nvSpPr>
        <p:spPr bwMode="auto">
          <a:xfrm>
            <a:off x="6000750" y="1928813"/>
            <a:ext cx="3127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/>
              <a:t>e</a:t>
            </a:r>
            <a:endParaRPr kumimoji="0" lang="zh-CN" altLang="en-US" sz="1800"/>
          </a:p>
        </p:txBody>
      </p:sp>
      <p:sp>
        <p:nvSpPr>
          <p:cNvPr id="23605" name="TextBox 122"/>
          <p:cNvSpPr txBox="1">
            <a:spLocks noChangeArrowheads="1"/>
          </p:cNvSpPr>
          <p:nvPr/>
        </p:nvSpPr>
        <p:spPr bwMode="auto">
          <a:xfrm>
            <a:off x="6072188" y="3643313"/>
            <a:ext cx="2492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/>
              <a:t>f</a:t>
            </a:r>
            <a:endParaRPr kumimoji="0" lang="zh-CN" altLang="en-US" sz="1800"/>
          </a:p>
        </p:txBody>
      </p:sp>
      <p:sp>
        <p:nvSpPr>
          <p:cNvPr id="23606" name="TextBox 123"/>
          <p:cNvSpPr txBox="1">
            <a:spLocks noChangeArrowheads="1"/>
          </p:cNvSpPr>
          <p:nvPr/>
        </p:nvSpPr>
        <p:spPr bwMode="auto">
          <a:xfrm>
            <a:off x="6045200" y="5357813"/>
            <a:ext cx="3127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/>
              <a:t>g</a:t>
            </a:r>
            <a:endParaRPr kumimoji="0" lang="zh-CN" altLang="en-US" sz="1800"/>
          </a:p>
        </p:txBody>
      </p:sp>
      <p:sp>
        <p:nvSpPr>
          <p:cNvPr id="23607" name="TextBox 124"/>
          <p:cNvSpPr txBox="1">
            <a:spLocks noChangeArrowheads="1"/>
          </p:cNvSpPr>
          <p:nvPr/>
        </p:nvSpPr>
        <p:spPr bwMode="auto">
          <a:xfrm>
            <a:off x="7643813" y="3643313"/>
            <a:ext cx="3127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/>
              <a:t>h</a:t>
            </a:r>
            <a:endParaRPr kumimoji="0" lang="zh-CN" altLang="en-US" sz="1800"/>
          </a:p>
        </p:txBody>
      </p:sp>
      <p:sp>
        <p:nvSpPr>
          <p:cNvPr id="57" name="标题 1"/>
          <p:cNvSpPr txBox="1">
            <a:spLocks/>
          </p:cNvSpPr>
          <p:nvPr/>
        </p:nvSpPr>
        <p:spPr>
          <a:xfrm>
            <a:off x="612648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dirty="0"/>
              <a:t>求最短路的一个例子</a:t>
            </a:r>
          </a:p>
        </p:txBody>
      </p:sp>
    </p:spTree>
    <p:extLst>
      <p:ext uri="{BB962C8B-B14F-4D97-AF65-F5344CB8AC3E}">
        <p14:creationId xmlns:p14="http://schemas.microsoft.com/office/powerpoint/2010/main" val="16424461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Oval 3" descr="粉色砂纸"/>
          <p:cNvSpPr>
            <a:spLocks noChangeArrowheads="1"/>
          </p:cNvSpPr>
          <p:nvPr/>
        </p:nvSpPr>
        <p:spPr bwMode="auto">
          <a:xfrm>
            <a:off x="2232025" y="3297238"/>
            <a:ext cx="1385888" cy="1041400"/>
          </a:xfrm>
          <a:prstGeom prst="ellipse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24579" name="Line 6"/>
          <p:cNvSpPr>
            <a:spLocks noChangeShapeType="1"/>
          </p:cNvSpPr>
          <p:nvPr/>
        </p:nvSpPr>
        <p:spPr bwMode="auto">
          <a:xfrm>
            <a:off x="2933700" y="2138363"/>
            <a:ext cx="3143250" cy="3175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80" name="Line 7"/>
          <p:cNvSpPr>
            <a:spLocks noChangeShapeType="1"/>
          </p:cNvSpPr>
          <p:nvPr/>
        </p:nvSpPr>
        <p:spPr bwMode="auto">
          <a:xfrm flipV="1">
            <a:off x="2933700" y="5575300"/>
            <a:ext cx="3151188" cy="17463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81" name="Line 8"/>
          <p:cNvSpPr>
            <a:spLocks noChangeShapeType="1"/>
          </p:cNvSpPr>
          <p:nvPr/>
        </p:nvSpPr>
        <p:spPr bwMode="auto">
          <a:xfrm flipH="1">
            <a:off x="1287463" y="2179638"/>
            <a:ext cx="1449387" cy="1554162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82" name="Line 9"/>
          <p:cNvSpPr>
            <a:spLocks noChangeShapeType="1"/>
          </p:cNvSpPr>
          <p:nvPr/>
        </p:nvSpPr>
        <p:spPr bwMode="auto">
          <a:xfrm>
            <a:off x="1311275" y="3868738"/>
            <a:ext cx="1446213" cy="1625600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83" name="Line 10"/>
          <p:cNvSpPr>
            <a:spLocks noChangeShapeType="1"/>
          </p:cNvSpPr>
          <p:nvPr/>
        </p:nvSpPr>
        <p:spPr bwMode="auto">
          <a:xfrm flipH="1">
            <a:off x="6321425" y="3940175"/>
            <a:ext cx="1392238" cy="1581150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84" name="Line 11"/>
          <p:cNvSpPr>
            <a:spLocks noChangeShapeType="1"/>
          </p:cNvSpPr>
          <p:nvPr/>
        </p:nvSpPr>
        <p:spPr bwMode="auto">
          <a:xfrm flipV="1">
            <a:off x="1435100" y="3830638"/>
            <a:ext cx="1350963" cy="3175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85" name="Line 12"/>
          <p:cNvSpPr>
            <a:spLocks noChangeShapeType="1"/>
          </p:cNvSpPr>
          <p:nvPr/>
        </p:nvSpPr>
        <p:spPr bwMode="auto">
          <a:xfrm>
            <a:off x="2955925" y="3829050"/>
            <a:ext cx="3094038" cy="1588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86" name="Line 13"/>
          <p:cNvSpPr>
            <a:spLocks noChangeShapeType="1"/>
          </p:cNvSpPr>
          <p:nvPr/>
        </p:nvSpPr>
        <p:spPr bwMode="auto">
          <a:xfrm>
            <a:off x="6272213" y="3810000"/>
            <a:ext cx="1400175" cy="3175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87" name="Line 14"/>
          <p:cNvSpPr>
            <a:spLocks noChangeShapeType="1"/>
          </p:cNvSpPr>
          <p:nvPr/>
        </p:nvSpPr>
        <p:spPr bwMode="auto">
          <a:xfrm>
            <a:off x="2832100" y="2214563"/>
            <a:ext cx="6350" cy="154146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88" name="Line 15"/>
          <p:cNvSpPr>
            <a:spLocks noChangeShapeType="1"/>
          </p:cNvSpPr>
          <p:nvPr/>
        </p:nvSpPr>
        <p:spPr bwMode="auto">
          <a:xfrm flipH="1">
            <a:off x="2803525" y="3906838"/>
            <a:ext cx="6350" cy="1693862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89" name="Line 16"/>
          <p:cNvSpPr>
            <a:spLocks noChangeShapeType="1"/>
          </p:cNvSpPr>
          <p:nvPr/>
        </p:nvSpPr>
        <p:spPr bwMode="auto">
          <a:xfrm>
            <a:off x="6154738" y="2263775"/>
            <a:ext cx="0" cy="1450975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90" name="Line 17"/>
          <p:cNvSpPr>
            <a:spLocks noChangeShapeType="1"/>
          </p:cNvSpPr>
          <p:nvPr/>
        </p:nvSpPr>
        <p:spPr bwMode="auto">
          <a:xfrm flipH="1">
            <a:off x="6176963" y="3887788"/>
            <a:ext cx="23812" cy="1576387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91" name="Line 18"/>
          <p:cNvSpPr>
            <a:spLocks noChangeShapeType="1"/>
          </p:cNvSpPr>
          <p:nvPr/>
        </p:nvSpPr>
        <p:spPr bwMode="auto">
          <a:xfrm>
            <a:off x="2884488" y="2179638"/>
            <a:ext cx="4883150" cy="1611312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92" name="Line 19"/>
          <p:cNvSpPr>
            <a:spLocks noChangeShapeType="1"/>
          </p:cNvSpPr>
          <p:nvPr/>
        </p:nvSpPr>
        <p:spPr bwMode="auto">
          <a:xfrm flipH="1">
            <a:off x="2933700" y="2195513"/>
            <a:ext cx="3165475" cy="1595437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93" name="Line 20"/>
          <p:cNvSpPr>
            <a:spLocks noChangeShapeType="1"/>
          </p:cNvSpPr>
          <p:nvPr/>
        </p:nvSpPr>
        <p:spPr bwMode="auto">
          <a:xfrm flipH="1">
            <a:off x="2933700" y="3848100"/>
            <a:ext cx="3165475" cy="1689100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94" name="Rectangle 21"/>
          <p:cNvSpPr>
            <a:spLocks noChangeArrowheads="1"/>
          </p:cNvSpPr>
          <p:nvPr/>
        </p:nvSpPr>
        <p:spPr bwMode="auto">
          <a:xfrm>
            <a:off x="2563813" y="3714750"/>
            <a:ext cx="13970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 b="1" dirty="0">
                <a:solidFill>
                  <a:srgbClr val="850AFF"/>
                </a:solidFill>
                <a:latin typeface="Times New Roman" charset="0"/>
              </a:rPr>
              <a:t>s</a:t>
            </a:r>
            <a:endParaRPr lang="en-US" altLang="zh-CN" sz="2800" dirty="0">
              <a:solidFill>
                <a:srgbClr val="850AFF"/>
              </a:solidFill>
              <a:latin typeface="Times New Roman" charset="0"/>
            </a:endParaRPr>
          </a:p>
        </p:txBody>
      </p:sp>
      <p:sp>
        <p:nvSpPr>
          <p:cNvPr id="24595" name="Rectangle 22"/>
          <p:cNvSpPr>
            <a:spLocks noChangeArrowheads="1"/>
          </p:cNvSpPr>
          <p:nvPr/>
        </p:nvSpPr>
        <p:spPr bwMode="auto">
          <a:xfrm>
            <a:off x="4570413" y="3427413"/>
            <a:ext cx="179387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7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4596" name="Rectangle 23"/>
          <p:cNvSpPr>
            <a:spLocks noChangeArrowheads="1"/>
          </p:cNvSpPr>
          <p:nvPr/>
        </p:nvSpPr>
        <p:spPr bwMode="auto">
          <a:xfrm>
            <a:off x="1822450" y="2474913"/>
            <a:ext cx="423863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 b="1">
                <a:solidFill>
                  <a:srgbClr val="000000"/>
                </a:solidFill>
                <a:latin typeface="Times New Roman" charset="0"/>
              </a:rPr>
              <a:t>7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4597" name="Rectangle 24"/>
          <p:cNvSpPr>
            <a:spLocks noChangeArrowheads="1"/>
          </p:cNvSpPr>
          <p:nvPr/>
        </p:nvSpPr>
        <p:spPr bwMode="auto">
          <a:xfrm>
            <a:off x="4486275" y="1693863"/>
            <a:ext cx="179388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2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4598" name="Rectangle 25"/>
          <p:cNvSpPr>
            <a:spLocks noChangeArrowheads="1"/>
          </p:cNvSpPr>
          <p:nvPr/>
        </p:nvSpPr>
        <p:spPr bwMode="auto">
          <a:xfrm>
            <a:off x="2884488" y="2787650"/>
            <a:ext cx="458787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1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4599" name="Rectangle 26"/>
          <p:cNvSpPr>
            <a:spLocks noChangeArrowheads="1"/>
          </p:cNvSpPr>
          <p:nvPr/>
        </p:nvSpPr>
        <p:spPr bwMode="auto">
          <a:xfrm>
            <a:off x="3914775" y="2787650"/>
            <a:ext cx="179388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2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4600" name="Rectangle 27"/>
          <p:cNvSpPr>
            <a:spLocks noChangeArrowheads="1"/>
          </p:cNvSpPr>
          <p:nvPr/>
        </p:nvSpPr>
        <p:spPr bwMode="auto">
          <a:xfrm>
            <a:off x="6243638" y="2689225"/>
            <a:ext cx="179387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4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4601" name="Rectangle 28"/>
          <p:cNvSpPr>
            <a:spLocks noChangeArrowheads="1"/>
          </p:cNvSpPr>
          <p:nvPr/>
        </p:nvSpPr>
        <p:spPr bwMode="auto">
          <a:xfrm>
            <a:off x="7150100" y="2628900"/>
            <a:ext cx="179388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1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4602" name="Rectangle 29"/>
          <p:cNvSpPr>
            <a:spLocks noChangeArrowheads="1"/>
          </p:cNvSpPr>
          <p:nvPr/>
        </p:nvSpPr>
        <p:spPr bwMode="auto">
          <a:xfrm>
            <a:off x="1631950" y="4502150"/>
            <a:ext cx="179388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2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4603" name="Rectangle 30"/>
          <p:cNvSpPr>
            <a:spLocks noChangeArrowheads="1"/>
          </p:cNvSpPr>
          <p:nvPr/>
        </p:nvSpPr>
        <p:spPr bwMode="auto">
          <a:xfrm>
            <a:off x="3478213" y="4216400"/>
            <a:ext cx="188912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4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4604" name="Rectangle 31"/>
          <p:cNvSpPr>
            <a:spLocks noChangeArrowheads="1"/>
          </p:cNvSpPr>
          <p:nvPr/>
        </p:nvSpPr>
        <p:spPr bwMode="auto">
          <a:xfrm>
            <a:off x="2584450" y="4502150"/>
            <a:ext cx="179388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4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4605" name="Rectangle 32"/>
          <p:cNvSpPr>
            <a:spLocks noChangeArrowheads="1"/>
          </p:cNvSpPr>
          <p:nvPr/>
        </p:nvSpPr>
        <p:spPr bwMode="auto">
          <a:xfrm>
            <a:off x="1939925" y="3400425"/>
            <a:ext cx="41910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8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4606" name="Rectangle 33"/>
          <p:cNvSpPr>
            <a:spLocks noChangeArrowheads="1"/>
          </p:cNvSpPr>
          <p:nvPr/>
        </p:nvSpPr>
        <p:spPr bwMode="auto">
          <a:xfrm>
            <a:off x="5159375" y="4246563"/>
            <a:ext cx="179388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3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4607" name="Rectangle 34"/>
          <p:cNvSpPr>
            <a:spLocks noChangeArrowheads="1"/>
          </p:cNvSpPr>
          <p:nvPr/>
        </p:nvSpPr>
        <p:spPr bwMode="auto">
          <a:xfrm>
            <a:off x="4260850" y="5543550"/>
            <a:ext cx="179388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5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4608" name="Rectangle 35"/>
          <p:cNvSpPr>
            <a:spLocks noChangeArrowheads="1"/>
          </p:cNvSpPr>
          <p:nvPr/>
        </p:nvSpPr>
        <p:spPr bwMode="auto">
          <a:xfrm>
            <a:off x="6667500" y="3776663"/>
            <a:ext cx="18097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3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4609" name="Rectangle 36"/>
          <p:cNvSpPr>
            <a:spLocks noChangeArrowheads="1"/>
          </p:cNvSpPr>
          <p:nvPr/>
        </p:nvSpPr>
        <p:spPr bwMode="auto">
          <a:xfrm>
            <a:off x="7026275" y="4070350"/>
            <a:ext cx="8890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 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4610" name="Rectangle 37"/>
          <p:cNvSpPr>
            <a:spLocks noChangeArrowheads="1"/>
          </p:cNvSpPr>
          <p:nvPr/>
        </p:nvSpPr>
        <p:spPr bwMode="auto">
          <a:xfrm>
            <a:off x="6261100" y="4316413"/>
            <a:ext cx="334963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4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4611" name="Rectangle 38"/>
          <p:cNvSpPr>
            <a:spLocks noChangeArrowheads="1"/>
          </p:cNvSpPr>
          <p:nvPr/>
        </p:nvSpPr>
        <p:spPr bwMode="auto">
          <a:xfrm>
            <a:off x="6988175" y="4637088"/>
            <a:ext cx="179388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6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4612" name="Rectangle 39"/>
          <p:cNvSpPr>
            <a:spLocks noChangeArrowheads="1"/>
          </p:cNvSpPr>
          <p:nvPr/>
        </p:nvSpPr>
        <p:spPr bwMode="auto">
          <a:xfrm>
            <a:off x="5545138" y="2640013"/>
            <a:ext cx="179387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3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4613" name="Rectangle 40"/>
          <p:cNvSpPr>
            <a:spLocks noChangeArrowheads="1"/>
          </p:cNvSpPr>
          <p:nvPr/>
        </p:nvSpPr>
        <p:spPr bwMode="auto">
          <a:xfrm>
            <a:off x="2965450" y="3878263"/>
            <a:ext cx="568325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FF0000"/>
                </a:solidFill>
                <a:latin typeface="Times New Roman" charset="0"/>
              </a:rPr>
              <a:t>0</a:t>
            </a:r>
          </a:p>
        </p:txBody>
      </p:sp>
      <p:sp>
        <p:nvSpPr>
          <p:cNvPr id="24614" name="Oval 41"/>
          <p:cNvSpPr>
            <a:spLocks noChangeArrowheads="1"/>
          </p:cNvSpPr>
          <p:nvPr/>
        </p:nvSpPr>
        <p:spPr bwMode="auto">
          <a:xfrm>
            <a:off x="2714625" y="2041525"/>
            <a:ext cx="261938" cy="246063"/>
          </a:xfrm>
          <a:prstGeom prst="ellipse">
            <a:avLst/>
          </a:prstGeom>
          <a:solidFill>
            <a:srgbClr val="FFFFFF"/>
          </a:solidFill>
          <a:ln w="11176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24615" name="Line 42"/>
          <p:cNvSpPr>
            <a:spLocks noChangeShapeType="1"/>
          </p:cNvSpPr>
          <p:nvPr/>
        </p:nvSpPr>
        <p:spPr bwMode="auto">
          <a:xfrm>
            <a:off x="6246813" y="2179638"/>
            <a:ext cx="1544637" cy="1597025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616" name="Oval 43"/>
          <p:cNvSpPr>
            <a:spLocks noChangeArrowheads="1"/>
          </p:cNvSpPr>
          <p:nvPr/>
        </p:nvSpPr>
        <p:spPr bwMode="auto">
          <a:xfrm>
            <a:off x="6049963" y="2022475"/>
            <a:ext cx="263525" cy="246063"/>
          </a:xfrm>
          <a:prstGeom prst="ellipse">
            <a:avLst/>
          </a:prstGeom>
          <a:solidFill>
            <a:srgbClr val="FFFFFF"/>
          </a:solidFill>
          <a:ln w="11176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24617" name="Line 44"/>
          <p:cNvSpPr>
            <a:spLocks noChangeShapeType="1"/>
          </p:cNvSpPr>
          <p:nvPr/>
        </p:nvSpPr>
        <p:spPr bwMode="auto">
          <a:xfrm>
            <a:off x="1389063" y="3895725"/>
            <a:ext cx="4786312" cy="1647825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618" name="Oval 45"/>
          <p:cNvSpPr>
            <a:spLocks noChangeArrowheads="1"/>
          </p:cNvSpPr>
          <p:nvPr/>
        </p:nvSpPr>
        <p:spPr bwMode="auto">
          <a:xfrm>
            <a:off x="1141413" y="3714750"/>
            <a:ext cx="261937" cy="247650"/>
          </a:xfrm>
          <a:prstGeom prst="ellipse">
            <a:avLst/>
          </a:prstGeom>
          <a:solidFill>
            <a:srgbClr val="FFFFFF"/>
          </a:solidFill>
          <a:ln w="11176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24619" name="Oval 46"/>
          <p:cNvSpPr>
            <a:spLocks noChangeArrowheads="1"/>
          </p:cNvSpPr>
          <p:nvPr/>
        </p:nvSpPr>
        <p:spPr bwMode="auto">
          <a:xfrm>
            <a:off x="2736850" y="3709988"/>
            <a:ext cx="263525" cy="246062"/>
          </a:xfrm>
          <a:prstGeom prst="ellipse">
            <a:avLst/>
          </a:prstGeom>
          <a:solidFill>
            <a:srgbClr val="FFCC00"/>
          </a:solidFill>
          <a:ln w="11176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24620" name="Oval 47"/>
          <p:cNvSpPr>
            <a:spLocks noChangeArrowheads="1"/>
          </p:cNvSpPr>
          <p:nvPr/>
        </p:nvSpPr>
        <p:spPr bwMode="auto">
          <a:xfrm>
            <a:off x="6049963" y="3714750"/>
            <a:ext cx="263525" cy="247650"/>
          </a:xfrm>
          <a:prstGeom prst="ellipse">
            <a:avLst/>
          </a:prstGeom>
          <a:solidFill>
            <a:srgbClr val="FFFFFF"/>
          </a:solidFill>
          <a:ln w="11176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24621" name="Oval 48"/>
          <p:cNvSpPr>
            <a:spLocks noChangeArrowheads="1"/>
          </p:cNvSpPr>
          <p:nvPr/>
        </p:nvSpPr>
        <p:spPr bwMode="auto">
          <a:xfrm>
            <a:off x="7667625" y="3700463"/>
            <a:ext cx="261938" cy="247650"/>
          </a:xfrm>
          <a:prstGeom prst="ellipse">
            <a:avLst/>
          </a:prstGeom>
          <a:solidFill>
            <a:srgbClr val="FFFFFF"/>
          </a:solidFill>
          <a:ln w="11176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24622" name="Oval 49"/>
          <p:cNvSpPr>
            <a:spLocks noChangeArrowheads="1"/>
          </p:cNvSpPr>
          <p:nvPr/>
        </p:nvSpPr>
        <p:spPr bwMode="auto">
          <a:xfrm>
            <a:off x="6049963" y="5470525"/>
            <a:ext cx="263525" cy="246063"/>
          </a:xfrm>
          <a:prstGeom prst="ellipse">
            <a:avLst/>
          </a:prstGeom>
          <a:solidFill>
            <a:srgbClr val="FFFFFF"/>
          </a:solidFill>
          <a:ln w="11176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24623" name="Oval 50"/>
          <p:cNvSpPr>
            <a:spLocks noChangeArrowheads="1"/>
          </p:cNvSpPr>
          <p:nvPr/>
        </p:nvSpPr>
        <p:spPr bwMode="auto">
          <a:xfrm>
            <a:off x="2687638" y="5448300"/>
            <a:ext cx="263525" cy="246063"/>
          </a:xfrm>
          <a:prstGeom prst="ellipse">
            <a:avLst/>
          </a:prstGeom>
          <a:solidFill>
            <a:srgbClr val="FFFFFF"/>
          </a:solidFill>
          <a:ln w="11176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143461" name="Text Box 101"/>
          <p:cNvSpPr txBox="1">
            <a:spLocks noChangeArrowheads="1"/>
          </p:cNvSpPr>
          <p:nvPr/>
        </p:nvSpPr>
        <p:spPr bwMode="auto">
          <a:xfrm>
            <a:off x="2447925" y="1571625"/>
            <a:ext cx="6953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  <a:latin typeface="Times New Roman" charset="0"/>
              </a:rPr>
              <a:t>1,c</a:t>
            </a:r>
          </a:p>
        </p:txBody>
      </p:sp>
      <p:sp>
        <p:nvSpPr>
          <p:cNvPr id="143462" name="Text Box 102"/>
          <p:cNvSpPr txBox="1">
            <a:spLocks noChangeArrowheads="1"/>
          </p:cNvSpPr>
          <p:nvPr/>
        </p:nvSpPr>
        <p:spPr bwMode="auto">
          <a:xfrm>
            <a:off x="6189663" y="1571625"/>
            <a:ext cx="6683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  <a:latin typeface="Times New Roman" charset="0"/>
              </a:rPr>
              <a:t>2,c</a:t>
            </a:r>
          </a:p>
        </p:txBody>
      </p:sp>
      <p:sp>
        <p:nvSpPr>
          <p:cNvPr id="143463" name="Text Box 103"/>
          <p:cNvSpPr txBox="1">
            <a:spLocks noChangeArrowheads="1"/>
          </p:cNvSpPr>
          <p:nvPr/>
        </p:nvSpPr>
        <p:spPr bwMode="auto">
          <a:xfrm>
            <a:off x="785813" y="3784600"/>
            <a:ext cx="6429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  <a:latin typeface="Times New Roman" charset="0"/>
              </a:rPr>
              <a:t>8,c</a:t>
            </a:r>
          </a:p>
        </p:txBody>
      </p:sp>
      <p:sp>
        <p:nvSpPr>
          <p:cNvPr id="143464" name="Text Box 104"/>
          <p:cNvSpPr txBox="1">
            <a:spLocks noChangeArrowheads="1"/>
          </p:cNvSpPr>
          <p:nvPr/>
        </p:nvSpPr>
        <p:spPr bwMode="auto">
          <a:xfrm>
            <a:off x="5643563" y="3357563"/>
            <a:ext cx="6508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  <a:latin typeface="Times New Roman" charset="0"/>
              </a:rPr>
              <a:t>7,c</a:t>
            </a:r>
          </a:p>
        </p:txBody>
      </p:sp>
      <p:sp>
        <p:nvSpPr>
          <p:cNvPr id="143465" name="Text Box 105"/>
          <p:cNvSpPr txBox="1">
            <a:spLocks noChangeArrowheads="1"/>
          </p:cNvSpPr>
          <p:nvPr/>
        </p:nvSpPr>
        <p:spPr bwMode="auto">
          <a:xfrm>
            <a:off x="2587625" y="5608638"/>
            <a:ext cx="6985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  <a:latin typeface="Times New Roman" charset="0"/>
              </a:rPr>
              <a:t>4,c</a:t>
            </a:r>
          </a:p>
        </p:txBody>
      </p:sp>
      <p:grpSp>
        <p:nvGrpSpPr>
          <p:cNvPr id="2" name="组合 116"/>
          <p:cNvGrpSpPr>
            <a:grpSpLocks/>
          </p:cNvGrpSpPr>
          <p:nvPr/>
        </p:nvGrpSpPr>
        <p:grpSpPr bwMode="auto">
          <a:xfrm>
            <a:off x="928688" y="1571625"/>
            <a:ext cx="2489200" cy="1041400"/>
            <a:chOff x="928662" y="1571612"/>
            <a:chExt cx="2489507" cy="1041729"/>
          </a:xfrm>
        </p:grpSpPr>
        <p:sp>
          <p:nvSpPr>
            <p:cNvPr id="24638" name="Oval 107"/>
            <p:cNvSpPr>
              <a:spLocks noChangeArrowheads="1"/>
            </p:cNvSpPr>
            <p:nvPr/>
          </p:nvSpPr>
          <p:spPr bwMode="auto">
            <a:xfrm>
              <a:off x="2309797" y="1571612"/>
              <a:ext cx="1108372" cy="1041729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/>
            </a:p>
          </p:txBody>
        </p:sp>
        <p:sp>
          <p:nvSpPr>
            <p:cNvPr id="24639" name="圆角矩形标注 115"/>
            <p:cNvSpPr>
              <a:spLocks noChangeArrowheads="1"/>
            </p:cNvSpPr>
            <p:nvPr/>
          </p:nvSpPr>
          <p:spPr bwMode="auto">
            <a:xfrm>
              <a:off x="928662" y="1643050"/>
              <a:ext cx="928694" cy="571504"/>
            </a:xfrm>
            <a:prstGeom prst="wedgeRoundRectCallout">
              <a:avLst>
                <a:gd name="adj1" fmla="val 137977"/>
                <a:gd name="adj2" fmla="val 31889"/>
                <a:gd name="adj3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kumimoji="0" lang="en-US" altLang="zh-CN" sz="1800"/>
                <a:t>U1</a:t>
              </a:r>
              <a:endParaRPr kumimoji="0" lang="zh-CN" altLang="en-US" sz="1800"/>
            </a:p>
          </p:txBody>
        </p:sp>
      </p:grpSp>
      <p:sp>
        <p:nvSpPr>
          <p:cNvPr id="24630" name="TextBox 117"/>
          <p:cNvSpPr txBox="1">
            <a:spLocks noChangeArrowheads="1"/>
          </p:cNvSpPr>
          <p:nvPr/>
        </p:nvSpPr>
        <p:spPr bwMode="auto">
          <a:xfrm>
            <a:off x="2714625" y="1987550"/>
            <a:ext cx="3127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/>
              <a:t>b</a:t>
            </a:r>
            <a:endParaRPr kumimoji="0" lang="zh-CN" altLang="en-US" sz="1800"/>
          </a:p>
        </p:txBody>
      </p:sp>
      <p:sp>
        <p:nvSpPr>
          <p:cNvPr id="24631" name="TextBox 118"/>
          <p:cNvSpPr txBox="1">
            <a:spLocks noChangeArrowheads="1"/>
          </p:cNvSpPr>
          <p:nvPr/>
        </p:nvSpPr>
        <p:spPr bwMode="auto">
          <a:xfrm>
            <a:off x="1143000" y="3643313"/>
            <a:ext cx="3127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/>
              <a:t>a</a:t>
            </a:r>
            <a:endParaRPr kumimoji="0" lang="zh-CN" altLang="en-US" sz="1800"/>
          </a:p>
        </p:txBody>
      </p:sp>
      <p:sp>
        <p:nvSpPr>
          <p:cNvPr id="24632" name="TextBox 119"/>
          <p:cNvSpPr txBox="1">
            <a:spLocks noChangeArrowheads="1"/>
          </p:cNvSpPr>
          <p:nvPr/>
        </p:nvSpPr>
        <p:spPr bwMode="auto">
          <a:xfrm>
            <a:off x="2714625" y="3643313"/>
            <a:ext cx="3000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/>
              <a:t>c</a:t>
            </a:r>
            <a:endParaRPr kumimoji="0" lang="zh-CN" altLang="en-US" sz="1800"/>
          </a:p>
        </p:txBody>
      </p:sp>
      <p:sp>
        <p:nvSpPr>
          <p:cNvPr id="24633" name="TextBox 120"/>
          <p:cNvSpPr txBox="1">
            <a:spLocks noChangeArrowheads="1"/>
          </p:cNvSpPr>
          <p:nvPr/>
        </p:nvSpPr>
        <p:spPr bwMode="auto">
          <a:xfrm>
            <a:off x="2643188" y="5357813"/>
            <a:ext cx="3127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/>
              <a:t>d</a:t>
            </a:r>
            <a:endParaRPr kumimoji="0" lang="zh-CN" altLang="en-US" sz="1800"/>
          </a:p>
        </p:txBody>
      </p:sp>
      <p:sp>
        <p:nvSpPr>
          <p:cNvPr id="24634" name="TextBox 121"/>
          <p:cNvSpPr txBox="1">
            <a:spLocks noChangeArrowheads="1"/>
          </p:cNvSpPr>
          <p:nvPr/>
        </p:nvSpPr>
        <p:spPr bwMode="auto">
          <a:xfrm>
            <a:off x="6000750" y="1928813"/>
            <a:ext cx="3127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/>
              <a:t>e</a:t>
            </a:r>
            <a:endParaRPr kumimoji="0" lang="zh-CN" altLang="en-US" sz="1800"/>
          </a:p>
        </p:txBody>
      </p:sp>
      <p:sp>
        <p:nvSpPr>
          <p:cNvPr id="24635" name="TextBox 122"/>
          <p:cNvSpPr txBox="1">
            <a:spLocks noChangeArrowheads="1"/>
          </p:cNvSpPr>
          <p:nvPr/>
        </p:nvSpPr>
        <p:spPr bwMode="auto">
          <a:xfrm>
            <a:off x="6072188" y="3643313"/>
            <a:ext cx="2492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/>
              <a:t>f</a:t>
            </a:r>
            <a:endParaRPr kumimoji="0" lang="zh-CN" altLang="en-US" sz="1800"/>
          </a:p>
        </p:txBody>
      </p:sp>
      <p:sp>
        <p:nvSpPr>
          <p:cNvPr id="24636" name="TextBox 123"/>
          <p:cNvSpPr txBox="1">
            <a:spLocks noChangeArrowheads="1"/>
          </p:cNvSpPr>
          <p:nvPr/>
        </p:nvSpPr>
        <p:spPr bwMode="auto">
          <a:xfrm>
            <a:off x="6045200" y="5357813"/>
            <a:ext cx="3127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/>
              <a:t>g</a:t>
            </a:r>
            <a:endParaRPr kumimoji="0" lang="zh-CN" altLang="en-US" sz="1800"/>
          </a:p>
        </p:txBody>
      </p:sp>
      <p:sp>
        <p:nvSpPr>
          <p:cNvPr id="24637" name="TextBox 124"/>
          <p:cNvSpPr txBox="1">
            <a:spLocks noChangeArrowheads="1"/>
          </p:cNvSpPr>
          <p:nvPr/>
        </p:nvSpPr>
        <p:spPr bwMode="auto">
          <a:xfrm>
            <a:off x="7643813" y="3643313"/>
            <a:ext cx="3127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/>
              <a:t>h</a:t>
            </a:r>
            <a:endParaRPr kumimoji="0"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4129333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61" grpId="0"/>
      <p:bldP spid="143462" grpId="0"/>
      <p:bldP spid="143463" grpId="0"/>
      <p:bldP spid="143464" grpId="0"/>
      <p:bldP spid="14346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中性">
  <a:themeElements>
    <a:clrScheme name="中性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中性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中性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3980</TotalTime>
  <Words>4494</Words>
  <Application>Microsoft Office PowerPoint</Application>
  <PresentationFormat>全屏显示(4:3)</PresentationFormat>
  <Paragraphs>1058</Paragraphs>
  <Slides>55</Slides>
  <Notes>15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55</vt:i4>
      </vt:variant>
    </vt:vector>
  </HeadingPairs>
  <TitlesOfParts>
    <vt:vector size="71" baseType="lpstr">
      <vt:lpstr>华文仿宋</vt:lpstr>
      <vt:lpstr>华文行楷</vt:lpstr>
      <vt:lpstr>楷体</vt:lpstr>
      <vt:lpstr>宋体</vt:lpstr>
      <vt:lpstr>Arial</vt:lpstr>
      <vt:lpstr>Calibri</vt:lpstr>
      <vt:lpstr>Corbel</vt:lpstr>
      <vt:lpstr>Courier New</vt:lpstr>
      <vt:lpstr>Symbol</vt:lpstr>
      <vt:lpstr>Times New Roman</vt:lpstr>
      <vt:lpstr>Tw Cen MT</vt:lpstr>
      <vt:lpstr>Wingdings</vt:lpstr>
      <vt:lpstr>Wingdings 2</vt:lpstr>
      <vt:lpstr>中性</vt:lpstr>
      <vt:lpstr>Picture Publisher Image</vt:lpstr>
      <vt:lpstr>Equation</vt:lpstr>
      <vt:lpstr>最短通路问题</vt:lpstr>
      <vt:lpstr>上节回顾</vt:lpstr>
      <vt:lpstr>本节提要</vt:lpstr>
      <vt:lpstr>Dijkstra算法</vt:lpstr>
      <vt:lpstr>带权图与最短通路问题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Dijkstra算法的分析</vt:lpstr>
      <vt:lpstr>Dijkstra算法的分析（正确性）</vt:lpstr>
      <vt:lpstr>本节提要</vt:lpstr>
      <vt:lpstr>求所有结点间的最短距离？</vt:lpstr>
      <vt:lpstr>所有点队的最短路问题</vt:lpstr>
      <vt:lpstr>Floyd-Warshall算法</vt:lpstr>
      <vt:lpstr>计算dij(k)</vt:lpstr>
      <vt:lpstr>算法描述</vt:lpstr>
      <vt:lpstr>例</vt:lpstr>
      <vt:lpstr>Step 1 </vt:lpstr>
      <vt:lpstr>Step 2 </vt:lpstr>
      <vt:lpstr>Step 3 </vt:lpstr>
      <vt:lpstr>Step 4</vt:lpstr>
      <vt:lpstr>Step 5 </vt:lpstr>
      <vt:lpstr>本节提要</vt:lpstr>
      <vt:lpstr>旅行商问题 (Travelling Salesman Problem, TSP )</vt:lpstr>
      <vt:lpstr>旅行商问题</vt:lpstr>
      <vt:lpstr>旅行商问题</vt:lpstr>
      <vt:lpstr>旅行商问题</vt:lpstr>
      <vt:lpstr>旅行商问题</vt:lpstr>
      <vt:lpstr>旅行商问题(TSP)的研究进展</vt:lpstr>
      <vt:lpstr>本节提要</vt:lpstr>
      <vt:lpstr>传输网(Transport network)</vt:lpstr>
      <vt:lpstr>流(Flow)</vt:lpstr>
      <vt:lpstr>流(Flow)</vt:lpstr>
      <vt:lpstr>例</vt:lpstr>
      <vt:lpstr>最大流</vt:lpstr>
      <vt:lpstr>最大流</vt:lpstr>
      <vt:lpstr>最大流：容量过剩</vt:lpstr>
      <vt:lpstr>最大流：容量过剩</vt:lpstr>
      <vt:lpstr>Labeling Algorithm (Ford &amp; Fulkson)</vt:lpstr>
      <vt:lpstr>Labeling Algorithm (Ford &amp; Fulkson)</vt:lpstr>
      <vt:lpstr>Labeling Algorithm (Ford &amp; Fulkson)</vt:lpstr>
      <vt:lpstr>Labeling Algorithm (Ford &amp; Fulkson)</vt:lpstr>
      <vt:lpstr>算法示例</vt:lpstr>
      <vt:lpstr>算法示例</vt:lpstr>
      <vt:lpstr>算法示例</vt:lpstr>
      <vt:lpstr>算法示例</vt:lpstr>
      <vt:lpstr>流与割（Flow and Cut）</vt:lpstr>
      <vt:lpstr>Max Flow Min Cut Theorem</vt:lpstr>
      <vt:lpstr>作业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唐斌</dc:creator>
  <cp:lastModifiedBy>姚远</cp:lastModifiedBy>
  <cp:revision>251</cp:revision>
  <dcterms:created xsi:type="dcterms:W3CDTF">2016-02-22T01:45:17Z</dcterms:created>
  <dcterms:modified xsi:type="dcterms:W3CDTF">2023-11-27T03:20:58Z</dcterms:modified>
</cp:coreProperties>
</file>