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5"/>
  </p:notesMasterIdLst>
  <p:sldIdLst>
    <p:sldId id="275" r:id="rId2"/>
    <p:sldId id="327" r:id="rId3"/>
    <p:sldId id="276" r:id="rId4"/>
    <p:sldId id="277" r:id="rId5"/>
    <p:sldId id="278" r:id="rId6"/>
    <p:sldId id="280" r:id="rId7"/>
    <p:sldId id="279" r:id="rId8"/>
    <p:sldId id="328" r:id="rId9"/>
    <p:sldId id="281" r:id="rId10"/>
    <p:sldId id="282" r:id="rId11"/>
    <p:sldId id="311" r:id="rId12"/>
    <p:sldId id="312" r:id="rId13"/>
    <p:sldId id="313" r:id="rId14"/>
    <p:sldId id="314" r:id="rId15"/>
    <p:sldId id="287" r:id="rId16"/>
    <p:sldId id="330" r:id="rId17"/>
    <p:sldId id="288" r:id="rId18"/>
    <p:sldId id="315" r:id="rId19"/>
    <p:sldId id="317" r:id="rId20"/>
    <p:sldId id="318" r:id="rId21"/>
    <p:sldId id="319" r:id="rId22"/>
    <p:sldId id="331" r:id="rId23"/>
    <p:sldId id="321" r:id="rId24"/>
    <p:sldId id="325" r:id="rId25"/>
    <p:sldId id="326" r:id="rId26"/>
    <p:sldId id="301" r:id="rId27"/>
    <p:sldId id="302" r:id="rId28"/>
    <p:sldId id="303" r:id="rId29"/>
    <p:sldId id="304" r:id="rId30"/>
    <p:sldId id="329" r:id="rId31"/>
    <p:sldId id="305" r:id="rId32"/>
    <p:sldId id="332" r:id="rId33"/>
    <p:sldId id="333" r:id="rId3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9539" autoAdjust="0"/>
  </p:normalViewPr>
  <p:slideViewPr>
    <p:cSldViewPr>
      <p:cViewPr varScale="1">
        <p:scale>
          <a:sx n="89" d="100"/>
          <a:sy n="89" d="100"/>
        </p:scale>
        <p:origin x="35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D52748E-63EE-FC48-8A78-B44BCEADB893}" type="slidenum">
              <a:rPr lang="en-US" altLang="zh-CN" sz="1200">
                <a:latin typeface="Times New Roman" charset="0"/>
              </a:rPr>
              <a:pPr/>
              <a:t>2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7497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dirty="0">
                <a:latin typeface="+mn-ea"/>
              </a:rPr>
              <a:t>存在</a:t>
            </a:r>
            <a:r>
              <a:rPr lang="en-US" altLang="zh-CN" sz="1200" dirty="0">
                <a:latin typeface="+mn-ea"/>
              </a:rPr>
              <a:t>A‘</a:t>
            </a:r>
            <a:r>
              <a:rPr lang="zh-CN" altLang="en-US" sz="1200" dirty="0">
                <a:latin typeface="+mn-ea"/>
              </a:rPr>
              <a:t>到</a:t>
            </a:r>
            <a:r>
              <a:rPr lang="en-US" altLang="zh-CN" sz="1200" dirty="0">
                <a:latin typeface="+mn-ea"/>
              </a:rPr>
              <a:t>B’ </a:t>
            </a:r>
            <a:r>
              <a:rPr lang="zh-CN" altLang="en-US" sz="1200" dirty="0">
                <a:latin typeface="+mn-ea"/>
              </a:rPr>
              <a:t>的完备匹配：</a:t>
            </a:r>
            <a:r>
              <a:rPr lang="en-US" altLang="zh-CN" sz="1200" dirty="0">
                <a:latin typeface="+mn-ea"/>
              </a:rPr>
              <a:t>A</a:t>
            </a:r>
            <a:r>
              <a:rPr lang="zh-CN" altLang="en-US" sz="1200" dirty="0">
                <a:latin typeface="+mn-ea"/>
              </a:rPr>
              <a:t>‘的子集一定是</a:t>
            </a:r>
            <a:r>
              <a:rPr lang="en-US" altLang="zh-CN" sz="1200" dirty="0">
                <a:latin typeface="+mn-ea"/>
              </a:rPr>
              <a:t>V1</a:t>
            </a:r>
            <a:r>
              <a:rPr lang="zh-CN" altLang="en-US" sz="1200" dirty="0">
                <a:latin typeface="+mn-ea"/>
              </a:rPr>
              <a:t>的子集</a:t>
            </a:r>
            <a:endParaRPr lang="en-US" altLang="zh-CN" sz="1200" dirty="0">
              <a:latin typeface="+mn-ea"/>
            </a:endParaRPr>
          </a:p>
          <a:p>
            <a:r>
              <a:rPr lang="zh-CN" altLang="en-US" sz="1200" dirty="0">
                <a:latin typeface="+mn-ea"/>
              </a:rPr>
              <a:t>二部图</a:t>
            </a:r>
            <a:r>
              <a:rPr lang="en-US" altLang="zh-CN" sz="1200" dirty="0">
                <a:latin typeface="+mn-ea"/>
              </a:rPr>
              <a:t>H=G-A‘-B’</a:t>
            </a:r>
            <a:r>
              <a:rPr lang="zh-CN" altLang="en-US" sz="1200" dirty="0">
                <a:latin typeface="+mn-ea"/>
              </a:rPr>
              <a:t> 满足归纳假设条件：对于</a:t>
            </a:r>
            <a:r>
              <a:rPr lang="en-US" altLang="zh-CN" sz="1200" dirty="0">
                <a:latin typeface="+mn-ea"/>
              </a:rPr>
              <a:t>H</a:t>
            </a:r>
            <a:r>
              <a:rPr lang="zh-CN" altLang="en-US" sz="1200" dirty="0">
                <a:latin typeface="+mn-ea"/>
              </a:rPr>
              <a:t>而言，</a:t>
            </a:r>
            <a:r>
              <a:rPr lang="en-US" altLang="zh-CN" sz="1200" b="0" kern="0" dirty="0">
                <a:latin typeface="+mn-lt"/>
              </a:rPr>
              <a:t>|N(A)| </a:t>
            </a:r>
            <a:r>
              <a:rPr lang="en-US" altLang="zh-CN" sz="1200" b="0" kern="0" dirty="0">
                <a:latin typeface="+mn-lt"/>
                <a:sym typeface="Symbol"/>
              </a:rPr>
              <a:t>=</a:t>
            </a:r>
            <a:r>
              <a:rPr lang="en-US" altLang="zh-CN" sz="1200" b="0" kern="0" dirty="0">
                <a:latin typeface="+mn-lt"/>
                <a:sym typeface="Symbol" pitchFamily="18" charset="2"/>
              </a:rPr>
              <a:t> </a:t>
            </a:r>
            <a:r>
              <a:rPr lang="en-US" altLang="zh-CN" sz="1200" b="0" kern="0" dirty="0">
                <a:latin typeface="+mn-lt"/>
              </a:rPr>
              <a:t>| A</a:t>
            </a:r>
            <a:r>
              <a:rPr lang="en-US" altLang="zh-CN" sz="1200" b="0" kern="0" baseline="-25000" dirty="0">
                <a:latin typeface="+mn-lt"/>
              </a:rPr>
              <a:t> </a:t>
            </a:r>
            <a:r>
              <a:rPr lang="en-US" altLang="zh-CN" sz="1200" b="0" kern="0" dirty="0">
                <a:latin typeface="+mn-lt"/>
              </a:rPr>
              <a:t>|</a:t>
            </a:r>
            <a:r>
              <a:rPr lang="zh-CN" altLang="en-US" sz="1200" b="0" kern="0" dirty="0">
                <a:latin typeface="+mn-lt"/>
              </a:rPr>
              <a:t>依然成立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243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A6D21C7-5784-40FB-923B-7EEBBD98DBE9}" type="slidenum">
              <a:rPr lang="en-US" altLang="zh-CN"/>
              <a:pPr eaLnBrk="1" hangingPunct="1"/>
              <a:t>15</a:t>
            </a:fld>
            <a:endParaRPr lang="en-US" altLang="zh-CN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40048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E798EC7-8352-4E4D-9330-8A21FAA9C337}" type="slidenum">
              <a:rPr lang="en-US" altLang="zh-CN"/>
              <a:pPr eaLnBrk="1" hangingPunct="1"/>
              <a:t>17</a:t>
            </a:fld>
            <a:endParaRPr lang="en-US" altLang="zh-CN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09759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>
                <a:latin typeface="+mn-ea"/>
              </a:rPr>
              <a:t>M⊕M′</a:t>
            </a:r>
            <a:r>
              <a:rPr lang="zh-CN" altLang="en-US" sz="1200" dirty="0">
                <a:latin typeface="+mn-ea"/>
              </a:rPr>
              <a:t>为对称差，并减去交</a:t>
            </a:r>
            <a:endParaRPr lang="en-US" altLang="zh-CN" sz="1200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489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匈牙利算法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293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8495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</a:t>
            </a:r>
            <a:r>
              <a:rPr lang="zh-CN" altLang="en-US" dirty="0"/>
              <a:t>可被</a:t>
            </a:r>
            <a:r>
              <a:rPr lang="en-US" altLang="zh-CN" dirty="0"/>
              <a:t>b</a:t>
            </a:r>
            <a:r>
              <a:rPr lang="zh-CN" altLang="en-US" dirty="0"/>
              <a:t>接受：</a:t>
            </a:r>
            <a:r>
              <a:rPr lang="en-US" altLang="zh-CN" dirty="0"/>
              <a:t>b</a:t>
            </a:r>
            <a:r>
              <a:rPr lang="zh-CN" altLang="en-US" dirty="0"/>
              <a:t>的视角里</a:t>
            </a:r>
            <a:r>
              <a:rPr lang="en-US" altLang="zh-CN" dirty="0"/>
              <a:t>a</a:t>
            </a:r>
            <a:r>
              <a:rPr lang="zh-CN" altLang="en-US" dirty="0"/>
              <a:t>比当前的更好，如果</a:t>
            </a:r>
            <a:r>
              <a:rPr lang="en-US" altLang="zh-CN" dirty="0"/>
              <a:t>a</a:t>
            </a:r>
            <a:r>
              <a:rPr lang="zh-CN" altLang="en-US" dirty="0"/>
              <a:t>的视角里也是</a:t>
            </a:r>
            <a:r>
              <a:rPr lang="en-US" altLang="zh-CN" dirty="0"/>
              <a:t>b</a:t>
            </a:r>
            <a:r>
              <a:rPr lang="zh-CN" altLang="en-US" dirty="0"/>
              <a:t>更好，这就是一个不稳定的匹配</a:t>
            </a:r>
            <a:endParaRPr lang="en-US" altLang="zh-CN" dirty="0"/>
          </a:p>
          <a:p>
            <a:r>
              <a:rPr lang="en-US" altLang="zh-CN" dirty="0"/>
              <a:t>a</a:t>
            </a:r>
            <a:r>
              <a:rPr lang="zh-CN" altLang="en-US" dirty="0"/>
              <a:t>对</a:t>
            </a:r>
            <a:r>
              <a:rPr lang="en-US" altLang="zh-CN" dirty="0"/>
              <a:t>M</a:t>
            </a:r>
            <a:r>
              <a:rPr lang="zh-CN" altLang="en-US" dirty="0"/>
              <a:t>满意：若</a:t>
            </a:r>
            <a:r>
              <a:rPr lang="en-US" altLang="zh-CN" dirty="0"/>
              <a:t>b</a:t>
            </a:r>
            <a:r>
              <a:rPr lang="zh-CN" altLang="en-US" dirty="0"/>
              <a:t>‘更看好</a:t>
            </a:r>
            <a:r>
              <a:rPr lang="en-US" altLang="zh-CN" dirty="0"/>
              <a:t>a</a:t>
            </a:r>
            <a:r>
              <a:rPr lang="zh-CN" altLang="en-US" dirty="0"/>
              <a:t>，那么</a:t>
            </a:r>
            <a:r>
              <a:rPr lang="en-US" altLang="zh-CN" dirty="0"/>
              <a:t>a</a:t>
            </a:r>
            <a:r>
              <a:rPr lang="zh-CN" altLang="en-US" dirty="0"/>
              <a:t>一定更看好</a:t>
            </a:r>
            <a:r>
              <a:rPr lang="en-US" altLang="zh-CN" dirty="0"/>
              <a:t>b</a:t>
            </a:r>
            <a:r>
              <a:rPr lang="zh-CN" altLang="en-US" dirty="0"/>
              <a:t>；否则就不稳定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6357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altLang="zh-CN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6709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从</a:t>
            </a:r>
            <a:r>
              <a:rPr lang="en-US" altLang="zh-CN" dirty="0"/>
              <a:t>women</a:t>
            </a:r>
            <a:r>
              <a:rPr lang="zh-CN" altLang="en-US" dirty="0"/>
              <a:t>到</a:t>
            </a:r>
            <a:r>
              <a:rPr lang="en-US" altLang="zh-CN" dirty="0"/>
              <a:t>man</a:t>
            </a:r>
            <a:r>
              <a:rPr lang="zh-CN" altLang="en-US" dirty="0"/>
              <a:t>又是一组稳定匹配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5758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4FD62C3-256F-4AC8-9C5C-85DFE4A4B506}" type="slidenum">
              <a:rPr lang="en-US" altLang="zh-CN"/>
              <a:pPr eaLnBrk="1" hangingPunct="1"/>
              <a:t>26</a:t>
            </a:fld>
            <a:endParaRPr lang="en-US" altLang="zh-CN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02118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05DBC6-CED2-4D20-A614-BCC06C3BCE4F}" type="slidenum">
              <a:rPr lang="en-US" altLang="zh-CN"/>
              <a:pPr eaLnBrk="1" hangingPunct="1"/>
              <a:t>3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340830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B66F21C-BB99-47C5-9A89-744658A07989}" type="slidenum">
              <a:rPr lang="en-US" altLang="zh-CN"/>
              <a:pPr eaLnBrk="1" hangingPunct="1"/>
              <a:t>27</a:t>
            </a:fld>
            <a:endParaRPr lang="en-US" altLang="zh-CN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3610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748801A-006C-4A53-9B0C-DC25891DDC7D}" type="slidenum">
              <a:rPr lang="en-US" altLang="zh-CN"/>
              <a:pPr eaLnBrk="1" hangingPunct="1"/>
              <a:t>28</a:t>
            </a:fld>
            <a:endParaRPr lang="en-US" altLang="zh-CN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387237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3F0772C-DBBD-45D4-B170-1D2AE62E47E3}" type="slidenum">
              <a:rPr lang="en-US" altLang="zh-CN"/>
              <a:pPr eaLnBrk="1" hangingPunct="1"/>
              <a:t>29</a:t>
            </a:fld>
            <a:endParaRPr lang="en-US" altLang="zh-CN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133021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05DBC6-CED2-4D20-A614-BCC06C3BCE4F}" type="slidenum">
              <a:rPr lang="en-US" altLang="zh-CN"/>
              <a:pPr eaLnBrk="1" hangingPunct="1"/>
              <a:t>30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330449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必要性：反设有完美匹配</a:t>
            </a:r>
            <a:r>
              <a:rPr lang="en-US" altLang="zh-CN" dirty="0"/>
              <a:t>M</a:t>
            </a:r>
            <a:r>
              <a:rPr lang="zh-CN" altLang="en-US" dirty="0"/>
              <a:t>，不管先走怎么走、后手就根据</a:t>
            </a:r>
            <a:r>
              <a:rPr lang="en-US" altLang="zh-CN" dirty="0"/>
              <a:t>M</a:t>
            </a:r>
            <a:r>
              <a:rPr lang="zh-CN" altLang="en-US" dirty="0"/>
              <a:t>走，于是先手无必胜策略</a:t>
            </a:r>
            <a:endParaRPr lang="en-US" altLang="zh-CN" dirty="0"/>
          </a:p>
          <a:p>
            <a:r>
              <a:rPr lang="zh-CN" altLang="en-US" dirty="0"/>
              <a:t>充分性：</a:t>
            </a:r>
            <a:r>
              <a:rPr lang="en-US" altLang="zh-CN" dirty="0"/>
              <a:t>G</a:t>
            </a:r>
            <a:r>
              <a:rPr lang="zh-CN" altLang="en-US" dirty="0"/>
              <a:t>没有完美匹配，</a:t>
            </a:r>
            <a:r>
              <a:rPr lang="en-US" altLang="zh-CN" dirty="0"/>
              <a:t>M</a:t>
            </a:r>
            <a:r>
              <a:rPr lang="zh-CN" altLang="en-US" dirty="0"/>
              <a:t>为最大匹配，先手先走不被</a:t>
            </a:r>
            <a:r>
              <a:rPr lang="en-US" altLang="zh-CN" dirty="0"/>
              <a:t>M</a:t>
            </a:r>
            <a:r>
              <a:rPr lang="zh-CN" altLang="en-US" dirty="0"/>
              <a:t>饱和的点</a:t>
            </a:r>
            <a:r>
              <a:rPr lang="en-US" altLang="zh-CN" dirty="0"/>
              <a:t>v_0</a:t>
            </a:r>
            <a:r>
              <a:rPr lang="zh-CN" altLang="en-US" dirty="0"/>
              <a:t>，后手从</a:t>
            </a:r>
            <a:r>
              <a:rPr lang="en-US" altLang="zh-CN" dirty="0"/>
              <a:t>v_0</a:t>
            </a:r>
            <a:r>
              <a:rPr lang="zh-CN" altLang="en-US" dirty="0"/>
              <a:t>出发必选中</a:t>
            </a:r>
            <a:r>
              <a:rPr lang="en-US" altLang="zh-CN" dirty="0"/>
              <a:t>M</a:t>
            </a:r>
            <a:r>
              <a:rPr lang="zh-CN" altLang="en-US" dirty="0"/>
              <a:t>饱和点；先手根据</a:t>
            </a:r>
            <a:r>
              <a:rPr lang="en-US" altLang="zh-CN" dirty="0"/>
              <a:t>M</a:t>
            </a:r>
            <a:r>
              <a:rPr lang="zh-CN" altLang="en-US" dirty="0"/>
              <a:t>上走，</a:t>
            </a:r>
            <a:r>
              <a:rPr lang="en-US" altLang="zh-CN" dirty="0"/>
              <a:t>M</a:t>
            </a:r>
            <a:r>
              <a:rPr lang="zh-CN" altLang="en-US" dirty="0"/>
              <a:t>中不存在增广路径，总能</a:t>
            </a:r>
            <a:r>
              <a:rPr lang="en-US" altLang="zh-CN" dirty="0"/>
              <a:t>v_2i v_2i+1</a:t>
            </a:r>
            <a:r>
              <a:rPr lang="zh-CN" altLang="en-US" dirty="0"/>
              <a:t>不在</a:t>
            </a:r>
            <a:r>
              <a:rPr lang="en-US" altLang="zh-CN" dirty="0"/>
              <a:t>M</a:t>
            </a:r>
            <a:r>
              <a:rPr lang="zh-CN" altLang="en-US" dirty="0"/>
              <a:t>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601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B8AB72B-C635-4DE4-980C-CF73B708245C}" type="slidenum">
              <a:rPr lang="en-US" altLang="zh-CN"/>
              <a:pPr eaLnBrk="1" hangingPunct="1"/>
              <a:t>6</a:t>
            </a:fld>
            <a:endParaRPr lang="en-US" altLang="zh-CN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不一定要二部图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56321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0C97E52-E6CB-4C42-919D-0BFDDB914D90}" type="slidenum">
              <a:rPr lang="en-US" altLang="zh-CN"/>
              <a:pPr eaLnBrk="1" hangingPunct="1"/>
              <a:t>7</a:t>
            </a:fld>
            <a:endParaRPr lang="en-US" altLang="zh-CN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990449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05DBC6-CED2-4D20-A614-BCC06C3BCE4F}" type="slidenum">
              <a:rPr lang="en-US" altLang="zh-CN"/>
              <a:pPr eaLnBrk="1" hangingPunct="1"/>
              <a:t>8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18094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AEA493F-58BC-4892-BEA8-1D66AEE88798}" type="slidenum">
              <a:rPr lang="en-US" altLang="zh-CN"/>
              <a:pPr eaLnBrk="1" hangingPunct="1"/>
              <a:t>9</a:t>
            </a:fld>
            <a:endParaRPr lang="en-US" altLang="zh-CN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540387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9EEE88B-0986-45C9-A7B2-37665AD971C3}" type="slidenum">
              <a:rPr lang="en-US" altLang="zh-CN"/>
              <a:pPr eaLnBrk="1" hangingPunct="1"/>
              <a:t>10</a:t>
            </a:fld>
            <a:endParaRPr lang="en-US" altLang="zh-CN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27285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144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latin typeface="+mn-ea"/>
                <a:sym typeface="Symbol" panose="05050102010706020507" pitchFamily="18" charset="2"/>
              </a:rPr>
              <a:t>H</a:t>
            </a:r>
            <a:r>
              <a:rPr lang="zh-CN" altLang="en-US" sz="1200" dirty="0">
                <a:latin typeface="+mn-ea"/>
                <a:sym typeface="Symbol" panose="05050102010706020507" pitchFamily="18" charset="2"/>
              </a:rPr>
              <a:t>满足归纳假设的条件：不管</a:t>
            </a:r>
            <a:r>
              <a:rPr lang="en-US" altLang="zh-CN" sz="1200" dirty="0">
                <a:latin typeface="+mn-ea"/>
                <a:sym typeface="Symbol" panose="05050102010706020507" pitchFamily="18" charset="2"/>
              </a:rPr>
              <a:t>A</a:t>
            </a:r>
            <a:r>
              <a:rPr lang="zh-CN" altLang="en-US" sz="1200" dirty="0">
                <a:latin typeface="+mn-ea"/>
                <a:sym typeface="Symbol" panose="05050102010706020507" pitchFamily="18" charset="2"/>
              </a:rPr>
              <a:t>是否含有</a:t>
            </a:r>
            <a:r>
              <a:rPr lang="en-US" altLang="zh-CN" sz="1200" dirty="0">
                <a:latin typeface="+mn-ea"/>
                <a:sym typeface="Symbol" panose="05050102010706020507" pitchFamily="18" charset="2"/>
              </a:rPr>
              <a:t>v</a:t>
            </a:r>
            <a:r>
              <a:rPr lang="zh-CN" altLang="en-US" sz="1200" dirty="0">
                <a:latin typeface="+mn-ea"/>
                <a:sym typeface="Symbol" panose="05050102010706020507" pitchFamily="18" charset="2"/>
              </a:rPr>
              <a:t>，</a:t>
            </a:r>
            <a:r>
              <a:rPr lang="en-US" altLang="zh-CN" sz="1200" b="0" kern="0" dirty="0">
                <a:latin typeface="+mn-lt"/>
              </a:rPr>
              <a:t>|N(A)| </a:t>
            </a:r>
            <a:r>
              <a:rPr lang="en-US" altLang="zh-CN" sz="1200" b="0" kern="0" dirty="0">
                <a:latin typeface="+mn-lt"/>
                <a:sym typeface="Symbol"/>
              </a:rPr>
              <a:t>=</a:t>
            </a:r>
            <a:r>
              <a:rPr lang="en-US" altLang="zh-CN" sz="1200" b="0" kern="0" dirty="0">
                <a:latin typeface="+mn-lt"/>
                <a:sym typeface="Symbol" pitchFamily="18" charset="2"/>
              </a:rPr>
              <a:t> </a:t>
            </a:r>
            <a:r>
              <a:rPr lang="en-US" altLang="zh-CN" sz="1200" b="0" kern="0" dirty="0">
                <a:latin typeface="+mn-lt"/>
              </a:rPr>
              <a:t>| A</a:t>
            </a:r>
            <a:r>
              <a:rPr lang="en-US" altLang="zh-CN" sz="1200" b="0" kern="0" baseline="-25000" dirty="0">
                <a:latin typeface="+mn-lt"/>
              </a:rPr>
              <a:t> </a:t>
            </a:r>
            <a:r>
              <a:rPr lang="en-US" altLang="zh-CN" sz="1200" b="0" kern="0" dirty="0">
                <a:latin typeface="+mn-lt"/>
              </a:rPr>
              <a:t>|</a:t>
            </a:r>
            <a:r>
              <a:rPr lang="zh-CN" altLang="en-US" sz="1200" b="0" kern="0" dirty="0">
                <a:latin typeface="+mn-lt"/>
              </a:rPr>
              <a:t>，</a:t>
            </a:r>
            <a:r>
              <a:rPr lang="en-US" altLang="zh-CN" sz="1200" b="0" kern="0" dirty="0">
                <a:latin typeface="+mn-lt"/>
              </a:rPr>
              <a:t>N(A)</a:t>
            </a:r>
            <a:r>
              <a:rPr lang="zh-CN" altLang="en-US" sz="1200" b="0" kern="0" dirty="0">
                <a:latin typeface="+mn-lt"/>
              </a:rPr>
              <a:t>最多少了一个</a:t>
            </a:r>
            <a:r>
              <a:rPr lang="en-US" altLang="zh-CN" sz="1200" b="0" kern="0" dirty="0">
                <a:latin typeface="+mn-lt"/>
              </a:rPr>
              <a:t>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kern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340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二部图与匹配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614488"/>
            <a:ext cx="84582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8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={1, 2, 3, 4, 5, 6}, 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是否存在饱和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8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的配对方案？</a:t>
            </a:r>
          </a:p>
        </p:txBody>
      </p:sp>
      <p:grpSp>
        <p:nvGrpSpPr>
          <p:cNvPr id="8196" name="组合 36"/>
          <p:cNvGrpSpPr>
            <a:grpSpLocks/>
          </p:cNvGrpSpPr>
          <p:nvPr/>
        </p:nvGrpSpPr>
        <p:grpSpPr bwMode="auto">
          <a:xfrm>
            <a:off x="1763688" y="2253952"/>
            <a:ext cx="4108450" cy="4343400"/>
            <a:chOff x="2362200" y="1828800"/>
            <a:chExt cx="4108649" cy="4648200"/>
          </a:xfrm>
        </p:grpSpPr>
        <p:sp>
          <p:nvSpPr>
            <p:cNvPr id="5" name="椭圆形标注 4"/>
            <p:cNvSpPr/>
            <p:nvPr/>
          </p:nvSpPr>
          <p:spPr>
            <a:xfrm>
              <a:off x="2362200" y="1828800"/>
              <a:ext cx="641381" cy="423028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A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6" name="矩形标注 5"/>
            <p:cNvSpPr/>
            <p:nvPr/>
          </p:nvSpPr>
          <p:spPr>
            <a:xfrm>
              <a:off x="4465740" y="2083636"/>
              <a:ext cx="560414" cy="4213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FF0000"/>
                  </a:solidFill>
                </a:rPr>
                <a:t>1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椭圆形标注 6"/>
            <p:cNvSpPr/>
            <p:nvPr/>
          </p:nvSpPr>
          <p:spPr>
            <a:xfrm>
              <a:off x="2362200" y="2589909"/>
              <a:ext cx="641381" cy="421328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B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8" name="矩形标注 7"/>
            <p:cNvSpPr/>
            <p:nvPr/>
          </p:nvSpPr>
          <p:spPr>
            <a:xfrm>
              <a:off x="4480028" y="2759799"/>
              <a:ext cx="560415" cy="4213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/>
                <a:t>2</a:t>
              </a:r>
              <a:endParaRPr lang="zh-CN" altLang="en-US" b="1" dirty="0"/>
            </a:p>
          </p:txBody>
        </p:sp>
        <p:sp>
          <p:nvSpPr>
            <p:cNvPr id="9" name="椭圆形标注 8"/>
            <p:cNvSpPr/>
            <p:nvPr/>
          </p:nvSpPr>
          <p:spPr>
            <a:xfrm>
              <a:off x="2398715" y="3281363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C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10" name="矩形标注 9"/>
            <p:cNvSpPr/>
            <p:nvPr/>
          </p:nvSpPr>
          <p:spPr>
            <a:xfrm>
              <a:off x="4508604" y="3519210"/>
              <a:ext cx="560415" cy="423026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FF0000"/>
                  </a:solidFill>
                </a:rPr>
                <a:t>3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椭圆形标注 10"/>
            <p:cNvSpPr/>
            <p:nvPr/>
          </p:nvSpPr>
          <p:spPr>
            <a:xfrm>
              <a:off x="2441579" y="4025483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D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12" name="矩形标注 11"/>
            <p:cNvSpPr/>
            <p:nvPr/>
          </p:nvSpPr>
          <p:spPr>
            <a:xfrm>
              <a:off x="4530830" y="4280318"/>
              <a:ext cx="560415" cy="4213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FF0000"/>
                  </a:solidFill>
                </a:rPr>
                <a:t>4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椭圆形标注 12"/>
            <p:cNvSpPr/>
            <p:nvPr/>
          </p:nvSpPr>
          <p:spPr>
            <a:xfrm>
              <a:off x="2441579" y="4701646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E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14" name="矩形标注 13"/>
            <p:cNvSpPr/>
            <p:nvPr/>
          </p:nvSpPr>
          <p:spPr>
            <a:xfrm>
              <a:off x="4530830" y="5039728"/>
              <a:ext cx="560415" cy="4230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/>
                <a:t>5</a:t>
              </a:r>
              <a:endParaRPr lang="zh-CN" altLang="en-US" b="1" dirty="0"/>
            </a:p>
          </p:txBody>
        </p:sp>
        <p:sp>
          <p:nvSpPr>
            <p:cNvPr id="15" name="椭圆形标注 14"/>
            <p:cNvSpPr/>
            <p:nvPr/>
          </p:nvSpPr>
          <p:spPr>
            <a:xfrm>
              <a:off x="2441579" y="5377810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F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4553056" y="5715891"/>
              <a:ext cx="562002" cy="423028"/>
            </a:xfrm>
            <a:prstGeom prst="wedgeRectCallout">
              <a:avLst>
                <a:gd name="adj1" fmla="val -20833"/>
                <a:gd name="adj2" fmla="val 4160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FF0000"/>
                  </a:solidFill>
                </a:rPr>
                <a:t>6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椭圆形标注 16"/>
            <p:cNvSpPr/>
            <p:nvPr/>
          </p:nvSpPr>
          <p:spPr>
            <a:xfrm>
              <a:off x="2441579" y="6053974"/>
              <a:ext cx="641381" cy="423026"/>
            </a:xfrm>
            <a:prstGeom prst="wedgeEllipseCallout">
              <a:avLst>
                <a:gd name="adj1" fmla="val -14863"/>
                <a:gd name="adj2" fmla="val 26679"/>
              </a:avLst>
            </a:prstGeom>
            <a:noFill/>
            <a:ln>
              <a:solidFill>
                <a:srgbClr val="33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>
                  <a:solidFill>
                    <a:srgbClr val="3333CC"/>
                  </a:solidFill>
                </a:rPr>
                <a:t>G</a:t>
              </a:r>
              <a:endParaRPr lang="zh-CN" altLang="en-US" b="1" dirty="0">
                <a:solidFill>
                  <a:srgbClr val="3333CC"/>
                </a:solidFill>
              </a:endParaRPr>
            </a:p>
          </p:txBody>
        </p:sp>
        <p:cxnSp>
          <p:nvCxnSpPr>
            <p:cNvPr id="18" name="直接连接符 17"/>
            <p:cNvCxnSpPr>
              <a:stCxn id="5" idx="6"/>
              <a:endCxn id="6" idx="1"/>
            </p:cNvCxnSpPr>
            <p:nvPr/>
          </p:nvCxnSpPr>
          <p:spPr>
            <a:xfrm>
              <a:off x="3003581" y="2039464"/>
              <a:ext cx="1462159" cy="254836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endCxn id="6" idx="1"/>
            </p:cNvCxnSpPr>
            <p:nvPr/>
          </p:nvCxnSpPr>
          <p:spPr>
            <a:xfrm flipV="1">
              <a:off x="3003581" y="2294300"/>
              <a:ext cx="1462159" cy="1097492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5" idx="7"/>
              <a:endCxn id="6" idx="1"/>
            </p:cNvCxnSpPr>
            <p:nvPr/>
          </p:nvCxnSpPr>
          <p:spPr>
            <a:xfrm rot="5400000" flipH="1" flipV="1">
              <a:off x="2154332" y="3129260"/>
              <a:ext cx="3146369" cy="1476447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9" idx="6"/>
              <a:endCxn id="8" idx="1"/>
            </p:cNvCxnSpPr>
            <p:nvPr/>
          </p:nvCxnSpPr>
          <p:spPr>
            <a:xfrm flipV="1">
              <a:off x="3040096" y="2970463"/>
              <a:ext cx="1439932" cy="521564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3082960" y="2955174"/>
              <a:ext cx="1397068" cy="1267382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14" idx="1"/>
            </p:cNvCxnSpPr>
            <p:nvPr/>
          </p:nvCxnSpPr>
          <p:spPr>
            <a:xfrm rot="10800000">
              <a:off x="3082960" y="4956482"/>
              <a:ext cx="1447870" cy="295609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8" idx="1"/>
            </p:cNvCxnSpPr>
            <p:nvPr/>
          </p:nvCxnSpPr>
          <p:spPr>
            <a:xfrm rot="5400000" flipH="1" flipV="1">
              <a:off x="2176029" y="3877394"/>
              <a:ext cx="3210928" cy="1397068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endCxn id="10" idx="1"/>
            </p:cNvCxnSpPr>
            <p:nvPr/>
          </p:nvCxnSpPr>
          <p:spPr>
            <a:xfrm rot="16200000" flipH="1">
              <a:off x="2932973" y="2154243"/>
              <a:ext cx="1646238" cy="1505023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8" idx="1"/>
            </p:cNvCxnSpPr>
            <p:nvPr/>
          </p:nvCxnSpPr>
          <p:spPr>
            <a:xfrm rot="5400000" flipH="1" flipV="1">
              <a:off x="2812504" y="3161540"/>
              <a:ext cx="1858600" cy="1476447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endCxn id="12" idx="1"/>
            </p:cNvCxnSpPr>
            <p:nvPr/>
          </p:nvCxnSpPr>
          <p:spPr>
            <a:xfrm rot="16200000" flipH="1">
              <a:off x="2564673" y="2524824"/>
              <a:ext cx="2324100" cy="1608215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endCxn id="10" idx="1"/>
            </p:cNvCxnSpPr>
            <p:nvPr/>
          </p:nvCxnSpPr>
          <p:spPr>
            <a:xfrm>
              <a:off x="3003581" y="3604155"/>
              <a:ext cx="1505023" cy="12571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12" idx="1"/>
            </p:cNvCxnSpPr>
            <p:nvPr/>
          </p:nvCxnSpPr>
          <p:spPr>
            <a:xfrm flipV="1">
              <a:off x="3082960" y="4490982"/>
              <a:ext cx="1447870" cy="1162050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stCxn id="14" idx="1"/>
            </p:cNvCxnSpPr>
            <p:nvPr/>
          </p:nvCxnSpPr>
          <p:spPr>
            <a:xfrm rot="10800000" flipV="1">
              <a:off x="3082960" y="5252091"/>
              <a:ext cx="1447870" cy="970073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stCxn id="14" idx="1"/>
            </p:cNvCxnSpPr>
            <p:nvPr/>
          </p:nvCxnSpPr>
          <p:spPr>
            <a:xfrm rot="10800000">
              <a:off x="3003581" y="2800573"/>
              <a:ext cx="1527249" cy="2451518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stCxn id="16" idx="1"/>
            </p:cNvCxnSpPr>
            <p:nvPr/>
          </p:nvCxnSpPr>
          <p:spPr>
            <a:xfrm rot="10800000">
              <a:off x="3003581" y="3604155"/>
              <a:ext cx="1549475" cy="2324100"/>
            </a:xfrm>
            <a:prstGeom prst="line">
              <a:avLst/>
            </a:prstGeom>
            <a:ln w="25400">
              <a:solidFill>
                <a:srgbClr val="33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16" idx="1"/>
            </p:cNvCxnSpPr>
            <p:nvPr/>
          </p:nvCxnSpPr>
          <p:spPr>
            <a:xfrm rot="10800000">
              <a:off x="3082960" y="5715891"/>
              <a:ext cx="1470096" cy="21236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圆角矩形标注 33"/>
            <p:cNvSpPr/>
            <p:nvPr/>
          </p:nvSpPr>
          <p:spPr>
            <a:xfrm>
              <a:off x="5102358" y="2059851"/>
              <a:ext cx="1368491" cy="50797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200" b="1" dirty="0">
                  <a:ln w="18415" cmpd="sng">
                    <a:noFill/>
                    <a:prstDash val="solid"/>
                  </a:ln>
                  <a:solidFill>
                    <a:srgbClr val="3333CC"/>
                  </a:solidFill>
                  <a:ea typeface="仿宋" pitchFamily="49" charset="-122"/>
                </a:rPr>
                <a:t>{A, C, F}</a:t>
              </a:r>
              <a:endParaRPr lang="zh-CN" altLang="en-US" sz="22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  <a:ea typeface="仿宋" pitchFamily="49" charset="-122"/>
              </a:endParaRPr>
            </a:p>
          </p:txBody>
        </p:sp>
        <p:sp>
          <p:nvSpPr>
            <p:cNvPr id="35" name="圆角矩形标注 34"/>
            <p:cNvSpPr/>
            <p:nvPr/>
          </p:nvSpPr>
          <p:spPr>
            <a:xfrm>
              <a:off x="5102358" y="3447856"/>
              <a:ext cx="1224022" cy="507972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200" b="1" dirty="0">
                  <a:ln w="18415" cmpd="sng">
                    <a:noFill/>
                    <a:prstDash val="solid"/>
                  </a:ln>
                  <a:solidFill>
                    <a:srgbClr val="3333CC"/>
                  </a:solidFill>
                  <a:ea typeface="仿宋" pitchFamily="49" charset="-122"/>
                </a:rPr>
                <a:t>{A, C}</a:t>
              </a:r>
              <a:endParaRPr lang="zh-CN" altLang="en-US" sz="22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  <a:ea typeface="仿宋" pitchFamily="49" charset="-122"/>
              </a:endParaRPr>
            </a:p>
          </p:txBody>
        </p:sp>
        <p:sp>
          <p:nvSpPr>
            <p:cNvPr id="36" name="圆角矩形标注 35"/>
            <p:cNvSpPr/>
            <p:nvPr/>
          </p:nvSpPr>
          <p:spPr>
            <a:xfrm>
              <a:off x="5102358" y="4217458"/>
              <a:ext cx="1152581" cy="50627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200" b="1" dirty="0">
                  <a:ln w="18415" cmpd="sng">
                    <a:noFill/>
                    <a:prstDash val="solid"/>
                  </a:ln>
                  <a:solidFill>
                    <a:srgbClr val="3333CC"/>
                  </a:solidFill>
                  <a:ea typeface="仿宋" pitchFamily="49" charset="-122"/>
                </a:rPr>
                <a:t>{A, F}</a:t>
              </a:r>
              <a:endParaRPr lang="zh-CN" altLang="en-US" sz="22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  <a:ea typeface="仿宋" pitchFamily="49" charset="-122"/>
              </a:endParaRPr>
            </a:p>
          </p:txBody>
        </p:sp>
        <p:sp>
          <p:nvSpPr>
            <p:cNvPr id="37" name="圆角矩形标注 36"/>
            <p:cNvSpPr/>
            <p:nvPr/>
          </p:nvSpPr>
          <p:spPr>
            <a:xfrm>
              <a:off x="5102358" y="5681913"/>
              <a:ext cx="1224022" cy="50627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200" b="1" dirty="0">
                  <a:ln w="18415" cmpd="sng">
                    <a:noFill/>
                    <a:prstDash val="solid"/>
                  </a:ln>
                  <a:solidFill>
                    <a:srgbClr val="3333CC"/>
                  </a:solidFill>
                  <a:ea typeface="仿宋" pitchFamily="49" charset="-122"/>
                </a:rPr>
                <a:t>{C, F}</a:t>
              </a:r>
              <a:endParaRPr lang="zh-CN" altLang="en-US" sz="2200" b="1" dirty="0">
                <a:ln w="18415" cmpd="sng">
                  <a:noFill/>
                  <a:prstDash val="solid"/>
                </a:ln>
                <a:solidFill>
                  <a:srgbClr val="3333CC"/>
                </a:solidFill>
                <a:ea typeface="仿宋" pitchFamily="49" charset="-122"/>
              </a:endParaRPr>
            </a:p>
          </p:txBody>
        </p:sp>
      </p:grpSp>
      <p:sp>
        <p:nvSpPr>
          <p:cNvPr id="39" name="矩形标注 38"/>
          <p:cNvSpPr/>
          <p:nvPr/>
        </p:nvSpPr>
        <p:spPr>
          <a:xfrm>
            <a:off x="6248400" y="3810000"/>
            <a:ext cx="2286000" cy="838200"/>
          </a:xfrm>
          <a:prstGeom prst="wedgeRectCallout">
            <a:avLst>
              <a:gd name="adj1" fmla="val -58261"/>
              <a:gd name="adj2" fmla="val -7789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饱和</a:t>
            </a:r>
            <a:r>
              <a:rPr lang="en-US" altLang="zh-CN" sz="2400" b="1" dirty="0">
                <a:solidFill>
                  <a:srgbClr val="FF0000"/>
                </a:solidFill>
              </a:rPr>
              <a:t>{1, 3, 4, 6}</a:t>
            </a:r>
            <a:r>
              <a:rPr lang="zh-CN" altLang="en-US" sz="2400" b="1" dirty="0">
                <a:solidFill>
                  <a:srgbClr val="FF0000"/>
                </a:solidFill>
              </a:rPr>
              <a:t>？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二部图中的完备匹配（举例）</a:t>
            </a:r>
          </a:p>
        </p:txBody>
      </p:sp>
    </p:spTree>
    <p:extLst>
      <p:ext uri="{BB962C8B-B14F-4D97-AF65-F5344CB8AC3E}">
        <p14:creationId xmlns:p14="http://schemas.microsoft.com/office/powerpoint/2010/main" val="131110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Hall</a:t>
            </a:r>
            <a:r>
              <a:rPr lang="zh-CN" altLang="en-US" dirty="0"/>
              <a:t>定理</a:t>
            </a:r>
            <a:r>
              <a:rPr lang="en-US" altLang="zh-CN" b="0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533400" y="1516698"/>
            <a:ext cx="8915400" cy="54784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400" dirty="0">
                <a:latin typeface="+mn-ea"/>
              </a:rPr>
              <a:t>Hall</a:t>
            </a:r>
            <a:r>
              <a:rPr lang="zh-CN" altLang="en-US" sz="2400" dirty="0">
                <a:latin typeface="+mn-ea"/>
              </a:rPr>
              <a:t>定理</a:t>
            </a:r>
            <a:r>
              <a:rPr lang="en-US" altLang="zh-CN" sz="2400" dirty="0">
                <a:latin typeface="+mn-ea"/>
              </a:rPr>
              <a:t>(1935, Marriage Theorem)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</a:t>
            </a:r>
            <a:r>
              <a:rPr lang="zh-CN" altLang="en-US" sz="2400" dirty="0">
                <a:latin typeface="+mn-ea"/>
              </a:rPr>
              <a:t>设二部图</a:t>
            </a:r>
            <a:r>
              <a:rPr lang="en-US" altLang="zh-CN" sz="2400" dirty="0">
                <a:latin typeface="+mn-ea"/>
              </a:rPr>
              <a:t>G=&lt;V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</a:rPr>
              <a:t>, V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en-US" altLang="zh-CN" sz="2400" dirty="0">
                <a:latin typeface="+mn-ea"/>
              </a:rPr>
              <a:t>, E&gt;, </a:t>
            </a:r>
            <a:r>
              <a:rPr lang="zh-CN" altLang="en-US" sz="2400" dirty="0">
                <a:latin typeface="+mn-ea"/>
              </a:rPr>
              <a:t>则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有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>
                <a:latin typeface="+mn-ea"/>
                <a:sym typeface="Wingdings" panose="05000000000000000000" pitchFamily="2" charset="2"/>
              </a:rPr>
              <a:t>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		</a:t>
            </a:r>
            <a:r>
              <a:rPr lang="zh-CN" altLang="en-US" sz="2400" dirty="0">
                <a:latin typeface="+mn-ea"/>
              </a:rPr>
              <a:t>对于任意的</a:t>
            </a:r>
            <a:r>
              <a:rPr lang="en-US" altLang="zh-CN" sz="2400" dirty="0">
                <a:latin typeface="+mn-ea"/>
              </a:rPr>
              <a:t> A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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latin typeface="+mn-ea"/>
              </a:rPr>
              <a:t>，有 </a:t>
            </a:r>
            <a:r>
              <a:rPr lang="en-US" altLang="zh-CN" sz="2400" dirty="0">
                <a:latin typeface="+mn-ea"/>
              </a:rPr>
              <a:t>|N(A)|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 </a:t>
            </a:r>
            <a:r>
              <a:rPr lang="en-US" altLang="zh-CN" sz="2400" dirty="0">
                <a:latin typeface="+mn-ea"/>
              </a:rPr>
              <a:t>|A</a:t>
            </a:r>
            <a:r>
              <a:rPr lang="en-US" altLang="zh-CN" sz="2400" baseline="-250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|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证明</a:t>
            </a:r>
            <a:r>
              <a:rPr lang="en-US" altLang="zh-CN" sz="2400" dirty="0">
                <a:latin typeface="+mn-ea"/>
              </a:rPr>
              <a:t>. </a:t>
            </a:r>
            <a:r>
              <a:rPr lang="zh-CN" altLang="en-US" sz="2400" dirty="0">
                <a:latin typeface="+mn-ea"/>
              </a:rPr>
              <a:t>必要性易证，下证充分性（使用强归纳法）。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</a:rPr>
              <a:t>    如果</a:t>
            </a:r>
            <a:r>
              <a:rPr lang="en-US" altLang="zh-CN" sz="2400" dirty="0">
                <a:latin typeface="+mn-ea"/>
              </a:rPr>
              <a:t> |V</a:t>
            </a:r>
            <a:r>
              <a:rPr lang="en-US" altLang="zh-CN" sz="2400" baseline="-25000" dirty="0">
                <a:latin typeface="+mn-ea"/>
              </a:rPr>
              <a:t>1 </a:t>
            </a:r>
            <a:r>
              <a:rPr lang="en-US" altLang="zh-CN" sz="2400" dirty="0">
                <a:latin typeface="+mn-ea"/>
              </a:rPr>
              <a:t>|=1, </a:t>
            </a:r>
            <a:r>
              <a:rPr lang="zh-CN" altLang="en-US" sz="2400" dirty="0">
                <a:latin typeface="+mn-ea"/>
              </a:rPr>
              <a:t>充分性命题显然成立。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 </a:t>
            </a:r>
            <a:r>
              <a:rPr lang="zh-CN" altLang="en-US" sz="2400" dirty="0">
                <a:latin typeface="+mn-ea"/>
              </a:rPr>
              <a:t>假设当</a:t>
            </a:r>
            <a:r>
              <a:rPr lang="en-US" altLang="zh-CN" sz="2400" dirty="0">
                <a:latin typeface="+mn-ea"/>
              </a:rPr>
              <a:t>|V</a:t>
            </a:r>
            <a:r>
              <a:rPr lang="en-US" altLang="zh-CN" sz="2400" baseline="-25000" dirty="0">
                <a:latin typeface="+mn-ea"/>
              </a:rPr>
              <a:t>1 </a:t>
            </a:r>
            <a:r>
              <a:rPr lang="en-US" altLang="zh-CN" sz="2400" dirty="0">
                <a:latin typeface="+mn-ea"/>
              </a:rPr>
              <a:t>|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latin typeface="+mn-ea"/>
              </a:rPr>
              <a:t>k (k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1</a:t>
            </a:r>
            <a:r>
              <a:rPr lang="en-US" altLang="zh-CN" sz="2400" dirty="0">
                <a:latin typeface="+mn-ea"/>
              </a:rPr>
              <a:t>) </a:t>
            </a:r>
            <a:r>
              <a:rPr lang="zh-CN" altLang="en-US" sz="2400" dirty="0">
                <a:latin typeface="+mn-ea"/>
              </a:rPr>
              <a:t>时充分性命题均成立</a:t>
            </a:r>
            <a:r>
              <a:rPr lang="en-US" altLang="zh-CN" sz="2400" dirty="0">
                <a:latin typeface="+mn-ea"/>
              </a:rPr>
              <a:t>, </a:t>
            </a:r>
            <a:r>
              <a:rPr lang="zh-CN" altLang="en-US" sz="2400" dirty="0">
                <a:latin typeface="+mn-ea"/>
              </a:rPr>
              <a:t>要证</a:t>
            </a:r>
            <a:r>
              <a:rPr lang="en-US" altLang="zh-CN" sz="2400" dirty="0">
                <a:latin typeface="+mn-ea"/>
              </a:rPr>
              <a:t>:</a:t>
            </a:r>
            <a:r>
              <a:rPr lang="zh-CN" altLang="en-US" sz="2400" dirty="0">
                <a:latin typeface="+mn-ea"/>
              </a:rPr>
              <a:t>当</a:t>
            </a:r>
            <a:r>
              <a:rPr lang="en-US" altLang="zh-CN" sz="2400" dirty="0">
                <a:latin typeface="+mn-ea"/>
              </a:rPr>
              <a:t>|V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</a:rPr>
              <a:t>|=k+1</a:t>
            </a:r>
            <a:r>
              <a:rPr lang="zh-CN" altLang="en-US" sz="2400" dirty="0">
                <a:latin typeface="+mn-ea"/>
              </a:rPr>
              <a:t>时充分性命题也成立。分二种情形来证明。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 (1)</a:t>
            </a:r>
            <a:r>
              <a:rPr lang="zh-CN" altLang="en-US" sz="2400" dirty="0">
                <a:latin typeface="+mn-ea"/>
              </a:rPr>
              <a:t>对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的任意真子集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 |N(A)|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 </a:t>
            </a:r>
            <a:r>
              <a:rPr lang="en-US" altLang="zh-CN" sz="2400" dirty="0">
                <a:latin typeface="+mn-ea"/>
              </a:rPr>
              <a:t>| A</a:t>
            </a:r>
            <a:r>
              <a:rPr lang="en-US" altLang="zh-CN" sz="2400" baseline="-250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|</a:t>
            </a:r>
            <a:r>
              <a:rPr lang="zh-CN" altLang="en-US" sz="2400" dirty="0">
                <a:latin typeface="+mn-ea"/>
              </a:rPr>
              <a:t> 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 (2)</a:t>
            </a:r>
            <a:r>
              <a:rPr lang="zh-CN" altLang="en-US" sz="2400" dirty="0">
                <a:latin typeface="+mn-ea"/>
              </a:rPr>
              <a:t>存在</a:t>
            </a:r>
            <a:r>
              <a:rPr lang="en-US" altLang="zh-CN" sz="2400" dirty="0">
                <a:latin typeface="+mn-ea"/>
              </a:rPr>
              <a:t> 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的一个真子集</a:t>
            </a:r>
            <a:r>
              <a:rPr lang="en-US" altLang="zh-CN" sz="2400" dirty="0">
                <a:latin typeface="+mn-ea"/>
              </a:rPr>
              <a:t>A'</a:t>
            </a:r>
            <a:r>
              <a:rPr lang="zh-CN" altLang="en-US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 |N(A')| =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+mn-ea"/>
              </a:rPr>
              <a:t>| A'</a:t>
            </a:r>
            <a:r>
              <a:rPr lang="en-US" altLang="zh-CN" sz="2400" baseline="-250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304119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Hall</a:t>
            </a:r>
            <a:r>
              <a:rPr lang="zh-CN" altLang="en-US" dirty="0"/>
              <a:t>定理</a:t>
            </a:r>
            <a:r>
              <a:rPr lang="en-US" altLang="zh-CN" b="0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483712" y="3827463"/>
            <a:ext cx="5368457" cy="2438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   H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满足归纳假设的条件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(N(A)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最多少了一个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w), 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从而</a:t>
            </a:r>
            <a:r>
              <a:rPr lang="en-US" altLang="zh-CN" sz="2400" dirty="0">
                <a:latin typeface="+mn-ea"/>
              </a:rPr>
              <a:t>H</a:t>
            </a:r>
            <a:r>
              <a:rPr lang="zh-CN" altLang="en-US" sz="2400" dirty="0">
                <a:latin typeface="+mn-ea"/>
              </a:rPr>
              <a:t>有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-{v}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-{w}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   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这个匹配加上边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(v, w)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构成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G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的从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V</a:t>
            </a:r>
            <a:r>
              <a:rPr lang="en-US" altLang="zh-CN" sz="2400" baseline="-250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.</a:t>
            </a:r>
          </a:p>
        </p:txBody>
      </p:sp>
      <p:grpSp>
        <p:nvGrpSpPr>
          <p:cNvPr id="6" name="组合 17"/>
          <p:cNvGrpSpPr>
            <a:grpSpLocks/>
          </p:cNvGrpSpPr>
          <p:nvPr/>
        </p:nvGrpSpPr>
        <p:grpSpPr bwMode="auto">
          <a:xfrm>
            <a:off x="5867400" y="3429000"/>
            <a:ext cx="2819400" cy="3200400"/>
            <a:chOff x="5867400" y="3429000"/>
            <a:chExt cx="2819400" cy="3200400"/>
          </a:xfrm>
        </p:grpSpPr>
        <p:cxnSp>
          <p:nvCxnSpPr>
            <p:cNvPr id="7" name="直接连接符 6"/>
            <p:cNvCxnSpPr/>
            <p:nvPr/>
          </p:nvCxnSpPr>
          <p:spPr bwMode="auto">
            <a:xfrm>
              <a:off x="6492875" y="6140450"/>
              <a:ext cx="1447800" cy="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 bwMode="auto">
            <a:xfrm>
              <a:off x="6477000" y="5530850"/>
              <a:ext cx="1447800" cy="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 bwMode="auto">
            <a:xfrm>
              <a:off x="6477000" y="4832350"/>
              <a:ext cx="1447800" cy="129540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 bwMode="auto">
            <a:xfrm>
              <a:off x="6477000" y="4845050"/>
              <a:ext cx="1447800" cy="685800"/>
            </a:xfrm>
            <a:prstGeom prst="line">
              <a:avLst/>
            </a:prstGeom>
            <a:ln w="25400" cmpd="sng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 bwMode="auto">
            <a:xfrm>
              <a:off x="6477000" y="4159250"/>
              <a:ext cx="1371600" cy="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 bwMode="auto">
            <a:xfrm>
              <a:off x="6477000" y="4191000"/>
              <a:ext cx="1447800" cy="685800"/>
            </a:xfrm>
            <a:prstGeom prst="line">
              <a:avLst/>
            </a:prstGeom>
            <a:ln w="25400" cmpd="sng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圆角矩形标注 12"/>
            <p:cNvSpPr/>
            <p:nvPr/>
          </p:nvSpPr>
          <p:spPr bwMode="auto">
            <a:xfrm>
              <a:off x="5867400" y="4572000"/>
              <a:ext cx="606425" cy="47466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dirty="0">
                  <a:ln w="18415" cmpd="sng">
                    <a:noFill/>
                    <a:prstDash val="solid"/>
                  </a:ln>
                  <a:solidFill>
                    <a:schemeClr val="tx1"/>
                  </a:solidFill>
                  <a:ea typeface="仿宋" pitchFamily="49" charset="-122"/>
                </a:rPr>
                <a:t>v</a:t>
              </a:r>
              <a:endParaRPr lang="zh-CN" altLang="en-US" sz="24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  <a:ea typeface="仿宋" pitchFamily="49" charset="-122"/>
              </a:endParaRPr>
            </a:p>
          </p:txBody>
        </p:sp>
        <p:sp>
          <p:nvSpPr>
            <p:cNvPr id="14" name="圆角矩形标注 13"/>
            <p:cNvSpPr/>
            <p:nvPr/>
          </p:nvSpPr>
          <p:spPr bwMode="auto">
            <a:xfrm>
              <a:off x="7924800" y="5257800"/>
              <a:ext cx="606425" cy="474663"/>
            </a:xfrm>
            <a:prstGeom prst="wedgeRoundRectCallout">
              <a:avLst>
                <a:gd name="adj1" fmla="val -19042"/>
                <a:gd name="adj2" fmla="val 41605"/>
                <a:gd name="adj3" fmla="val 16667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dirty="0">
                  <a:ln w="18415" cmpd="sng">
                    <a:noFill/>
                    <a:prstDash val="solid"/>
                  </a:ln>
                  <a:solidFill>
                    <a:schemeClr val="tx1"/>
                  </a:solidFill>
                  <a:ea typeface="仿宋" pitchFamily="49" charset="-122"/>
                </a:rPr>
                <a:t>w</a:t>
              </a:r>
              <a:endParaRPr lang="zh-CN" altLang="en-US" sz="24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  <a:ea typeface="仿宋" pitchFamily="49" charset="-122"/>
              </a:endParaRPr>
            </a:p>
          </p:txBody>
        </p:sp>
        <p:sp>
          <p:nvSpPr>
            <p:cNvPr id="15" name="Oval 3"/>
            <p:cNvSpPr>
              <a:spLocks noChangeArrowheads="1"/>
            </p:cNvSpPr>
            <p:nvPr/>
          </p:nvSpPr>
          <p:spPr bwMode="auto">
            <a:xfrm>
              <a:off x="5867400" y="3429000"/>
              <a:ext cx="1219200" cy="32004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16" name="Oval 3"/>
            <p:cNvSpPr>
              <a:spLocks noChangeArrowheads="1"/>
            </p:cNvSpPr>
            <p:nvPr/>
          </p:nvSpPr>
          <p:spPr bwMode="auto">
            <a:xfrm>
              <a:off x="7467600" y="3429000"/>
              <a:ext cx="1219200" cy="32004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</p:grpSp>
      <p:sp>
        <p:nvSpPr>
          <p:cNvPr id="17" name="Rectangle 1027"/>
          <p:cNvSpPr txBox="1">
            <a:spLocks noChangeArrowheads="1"/>
          </p:cNvSpPr>
          <p:nvPr/>
        </p:nvSpPr>
        <p:spPr bwMode="auto">
          <a:xfrm>
            <a:off x="199333" y="1646609"/>
            <a:ext cx="8477123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FontTx/>
              <a:buBlip>
                <a:blip r:embed="rId3"/>
              </a:buBlip>
              <a:defRPr/>
            </a:pPr>
            <a:r>
              <a:rPr lang="zh-CN" altLang="en-US" sz="2400" b="1" kern="0" dirty="0">
                <a:latin typeface="+mn-lt"/>
              </a:rPr>
              <a:t>归纳证明</a:t>
            </a:r>
            <a:r>
              <a:rPr lang="en-US" altLang="zh-CN" sz="2400" b="1" kern="0" dirty="0">
                <a:latin typeface="+mn-lt"/>
              </a:rPr>
              <a:t>. 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400" b="1" kern="0" dirty="0">
                <a:latin typeface="+mn-lt"/>
              </a:rPr>
              <a:t>    (1)</a:t>
            </a:r>
            <a:r>
              <a:rPr lang="zh-CN" altLang="en-US" sz="2400" b="1" kern="0" dirty="0">
                <a:latin typeface="+mn-lt"/>
              </a:rPr>
              <a:t>对</a:t>
            </a:r>
            <a:r>
              <a:rPr lang="en-US" altLang="zh-CN" sz="2400" b="1" kern="0" dirty="0">
                <a:latin typeface="+mn-lt"/>
              </a:rPr>
              <a:t>V</a:t>
            </a:r>
            <a:r>
              <a:rPr lang="en-US" altLang="zh-CN" sz="2400" b="1" kern="0" baseline="-25000" dirty="0">
                <a:latin typeface="+mn-lt"/>
              </a:rPr>
              <a:t>1</a:t>
            </a:r>
            <a:r>
              <a:rPr lang="zh-CN" altLang="en-US" sz="2400" b="1" kern="0" dirty="0">
                <a:latin typeface="+mn-lt"/>
              </a:rPr>
              <a:t>的任意真子集</a:t>
            </a:r>
            <a:r>
              <a:rPr lang="en-US" altLang="zh-CN" sz="2400" b="1" kern="0" dirty="0">
                <a:latin typeface="+mn-lt"/>
              </a:rPr>
              <a:t>A, |N(A)| </a:t>
            </a:r>
            <a:r>
              <a:rPr lang="en-US" altLang="zh-CN" sz="2400" b="1" kern="0" dirty="0">
                <a:latin typeface="+mn-lt"/>
                <a:sym typeface="Symbol"/>
              </a:rPr>
              <a:t></a:t>
            </a:r>
            <a:r>
              <a:rPr lang="en-US" altLang="zh-CN" sz="2400" b="1" kern="0" dirty="0">
                <a:latin typeface="+mn-lt"/>
                <a:sym typeface="Symbol" pitchFamily="18" charset="2"/>
              </a:rPr>
              <a:t> </a:t>
            </a:r>
            <a:r>
              <a:rPr lang="en-US" altLang="zh-CN" sz="2400" b="1" kern="0" dirty="0">
                <a:latin typeface="+mn-lt"/>
              </a:rPr>
              <a:t>| A</a:t>
            </a:r>
            <a:r>
              <a:rPr lang="en-US" altLang="zh-CN" sz="2400" b="1" kern="0" baseline="-25000" dirty="0">
                <a:latin typeface="+mn-lt"/>
              </a:rPr>
              <a:t> </a:t>
            </a:r>
            <a:r>
              <a:rPr lang="en-US" altLang="zh-CN" sz="2400" b="1" kern="0" dirty="0">
                <a:latin typeface="+mn-lt"/>
              </a:rPr>
              <a:t>|</a:t>
            </a:r>
            <a:r>
              <a:rPr lang="zh-CN" altLang="en-US" sz="2400" b="1" kern="0" dirty="0">
                <a:latin typeface="+mn-lt"/>
              </a:rPr>
              <a:t> </a:t>
            </a:r>
            <a:endParaRPr lang="en-US" altLang="zh-CN" sz="2400" b="1" kern="0" dirty="0">
              <a:latin typeface="+mn-lt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400" b="1" kern="0" dirty="0">
                <a:latin typeface="+mn-lt"/>
              </a:rPr>
              <a:t>    </a:t>
            </a:r>
            <a:r>
              <a:rPr lang="zh-CN" altLang="en-US" sz="2400" b="1" kern="0" dirty="0">
                <a:latin typeface="+mn-lt"/>
              </a:rPr>
              <a:t>任取一个顶点</a:t>
            </a:r>
            <a:r>
              <a:rPr lang="en-US" altLang="zh-CN" sz="2400" b="1" kern="0" dirty="0">
                <a:latin typeface="+mn-lt"/>
              </a:rPr>
              <a:t>v</a:t>
            </a:r>
            <a:r>
              <a:rPr lang="en-US" altLang="zh-CN" sz="2400" b="1" kern="0" dirty="0">
                <a:latin typeface="+mn-lt"/>
                <a:sym typeface="Symbol"/>
              </a:rPr>
              <a:t></a:t>
            </a:r>
            <a:r>
              <a:rPr lang="en-US" altLang="zh-CN" sz="2400" b="1" kern="0" dirty="0">
                <a:latin typeface="+mn-lt"/>
              </a:rPr>
              <a:t>V</a:t>
            </a:r>
            <a:r>
              <a:rPr lang="en-US" altLang="zh-CN" sz="2400" b="1" kern="0" baseline="-25000" dirty="0">
                <a:latin typeface="+mn-lt"/>
              </a:rPr>
              <a:t>1</a:t>
            </a:r>
            <a:r>
              <a:rPr lang="en-US" altLang="zh-CN" sz="2400" b="1" kern="0" dirty="0">
                <a:latin typeface="+mn-lt"/>
                <a:sym typeface="Symbol"/>
              </a:rPr>
              <a:t>, </a:t>
            </a:r>
            <a:r>
              <a:rPr lang="zh-CN" altLang="en-US" sz="2400" b="1" kern="0" dirty="0">
                <a:latin typeface="+mn-lt"/>
                <a:sym typeface="Symbol"/>
              </a:rPr>
              <a:t>任取</a:t>
            </a:r>
            <a:r>
              <a:rPr lang="en-US" altLang="zh-CN" sz="2400" b="1" kern="0" dirty="0" err="1">
                <a:latin typeface="+mn-lt"/>
                <a:sym typeface="Symbol"/>
              </a:rPr>
              <a:t>wN</a:t>
            </a:r>
            <a:r>
              <a:rPr lang="en-US" altLang="zh-CN" sz="2400" b="1" kern="0" dirty="0">
                <a:latin typeface="+mn-lt"/>
                <a:sym typeface="Symbol"/>
              </a:rPr>
              <a:t>({v})</a:t>
            </a:r>
            <a:r>
              <a:rPr lang="zh-CN" altLang="en-US" sz="2400" b="1" kern="0" dirty="0">
                <a:latin typeface="+mn-lt"/>
                <a:sym typeface="Symbol"/>
              </a:rPr>
              <a:t> （一定存在）</a:t>
            </a:r>
            <a:r>
              <a:rPr lang="en-US" altLang="zh-CN" sz="2400" b="1" kern="0" dirty="0">
                <a:latin typeface="+mn-lt"/>
                <a:sym typeface="Symbol"/>
              </a:rPr>
              <a:t>.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400" b="1" kern="0" dirty="0">
                <a:latin typeface="+mn-lt"/>
                <a:sym typeface="Symbol"/>
              </a:rPr>
              <a:t>    H=G-{v, w}</a:t>
            </a:r>
            <a:r>
              <a:rPr lang="zh-CN" altLang="en-US" sz="2400" b="1" kern="0" dirty="0">
                <a:latin typeface="+mn-lt"/>
                <a:sym typeface="Symbol"/>
              </a:rPr>
              <a:t>是一个二部图（非空）</a:t>
            </a:r>
            <a:r>
              <a:rPr lang="en-US" altLang="zh-CN" sz="2400" b="1" kern="0" dirty="0">
                <a:latin typeface="+mn-lt"/>
                <a:sym typeface="Symbol"/>
              </a:rPr>
              <a:t>.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800" b="1" kern="0" dirty="0">
                <a:latin typeface="+mn-lt"/>
                <a:sym typeface="Symbol"/>
              </a:rPr>
              <a:t>    </a:t>
            </a:r>
            <a:endParaRPr lang="en-US" altLang="zh-CN" sz="2800" b="1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2760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Hall</a:t>
            </a:r>
            <a:r>
              <a:rPr lang="zh-CN" altLang="en-US" dirty="0"/>
              <a:t>定理</a:t>
            </a:r>
            <a:r>
              <a:rPr lang="en-US" altLang="zh-CN" b="0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251520" y="1720146"/>
            <a:ext cx="6096000" cy="2140902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>
              <a:lnSpc>
                <a:spcPct val="120000"/>
              </a:lnSpc>
              <a:buFontTx/>
              <a:buNone/>
              <a:defRPr/>
            </a:pPr>
            <a:r>
              <a:rPr lang="en-US" altLang="zh-CN" sz="2400" dirty="0">
                <a:latin typeface="+mn-ea"/>
              </a:rPr>
              <a:t>(2)</a:t>
            </a:r>
            <a:r>
              <a:rPr lang="zh-CN" altLang="en-US" sz="2400" dirty="0">
                <a:latin typeface="+mn-ea"/>
              </a:rPr>
              <a:t>存在</a:t>
            </a:r>
            <a:r>
              <a:rPr lang="en-US" altLang="zh-CN" sz="2400" dirty="0">
                <a:latin typeface="+mn-ea"/>
              </a:rPr>
              <a:t> V</a:t>
            </a:r>
            <a:r>
              <a:rPr lang="en-US" altLang="zh-CN" sz="2400" baseline="-250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的一个真子集</a:t>
            </a:r>
            <a:r>
              <a:rPr lang="en-US" altLang="zh-CN" sz="2400" dirty="0">
                <a:latin typeface="+mn-ea"/>
              </a:rPr>
              <a:t>A', |N(A')| =|A'</a:t>
            </a:r>
            <a:r>
              <a:rPr lang="en-US" altLang="zh-CN" sz="2400" baseline="-250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|. </a:t>
            </a:r>
            <a:r>
              <a:rPr lang="zh-CN" altLang="en-US" sz="2400" dirty="0">
                <a:latin typeface="+mn-ea"/>
              </a:rPr>
              <a:t>记</a:t>
            </a:r>
            <a:r>
              <a:rPr lang="en-US" altLang="zh-CN" sz="2400" dirty="0">
                <a:latin typeface="+mn-ea"/>
              </a:rPr>
              <a:t>B'= N(A'). </a:t>
            </a:r>
          </a:p>
          <a:p>
            <a:pPr marL="36000">
              <a:lnSpc>
                <a:spcPct val="120000"/>
              </a:lnSpc>
              <a:buFontTx/>
              <a:buNone/>
              <a:defRPr/>
            </a:pPr>
            <a:r>
              <a:rPr lang="zh-CN" altLang="en-US" sz="2400" dirty="0">
                <a:latin typeface="+mn-ea"/>
              </a:rPr>
              <a:t>据归纳假设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存在</a:t>
            </a:r>
            <a:r>
              <a:rPr lang="en-US" altLang="zh-CN" sz="2400" dirty="0">
                <a:latin typeface="+mn-ea"/>
              </a:rPr>
              <a:t>A'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B' 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.</a:t>
            </a:r>
          </a:p>
          <a:p>
            <a:pPr marL="36000">
              <a:lnSpc>
                <a:spcPct val="120000"/>
              </a:lnSpc>
              <a:buFontTx/>
              <a:buNone/>
              <a:defRPr/>
            </a:pPr>
            <a:r>
              <a:rPr lang="zh-CN" altLang="en-US" sz="2400" dirty="0">
                <a:latin typeface="+mn-ea"/>
              </a:rPr>
              <a:t>下证二部图</a:t>
            </a:r>
            <a:r>
              <a:rPr lang="en-US" altLang="zh-CN" sz="2400" dirty="0">
                <a:latin typeface="+mn-ea"/>
              </a:rPr>
              <a:t>H=G-A'-B'</a:t>
            </a:r>
            <a:r>
              <a:rPr lang="zh-CN" altLang="en-US" sz="2400" dirty="0">
                <a:latin typeface="+mn-ea"/>
              </a:rPr>
              <a:t> 满足归纳假设条件</a:t>
            </a:r>
            <a:r>
              <a:rPr lang="en-US" altLang="zh-CN" sz="2400" dirty="0">
                <a:latin typeface="+mn-ea"/>
              </a:rPr>
              <a:t>.</a:t>
            </a:r>
          </a:p>
        </p:txBody>
      </p:sp>
      <p:grpSp>
        <p:nvGrpSpPr>
          <p:cNvPr id="6" name="组合 21"/>
          <p:cNvGrpSpPr>
            <a:grpSpLocks/>
          </p:cNvGrpSpPr>
          <p:nvPr/>
        </p:nvGrpSpPr>
        <p:grpSpPr bwMode="auto">
          <a:xfrm>
            <a:off x="6347520" y="1904842"/>
            <a:ext cx="2601913" cy="2438400"/>
            <a:chOff x="5943600" y="2667000"/>
            <a:chExt cx="2819400" cy="2438400"/>
          </a:xfrm>
        </p:grpSpPr>
        <p:grpSp>
          <p:nvGrpSpPr>
            <p:cNvPr id="7" name="组合 3"/>
            <p:cNvGrpSpPr>
              <a:grpSpLocks/>
            </p:cNvGrpSpPr>
            <p:nvPr/>
          </p:nvGrpSpPr>
          <p:grpSpPr bwMode="auto">
            <a:xfrm>
              <a:off x="5943600" y="2667000"/>
              <a:ext cx="2819400" cy="2438400"/>
              <a:chOff x="5867400" y="3429000"/>
              <a:chExt cx="2819400" cy="2438400"/>
            </a:xfrm>
          </p:grpSpPr>
          <p:cxnSp>
            <p:nvCxnSpPr>
              <p:cNvPr id="9" name="直接连接符 8"/>
              <p:cNvCxnSpPr/>
              <p:nvPr/>
            </p:nvCxnSpPr>
            <p:spPr bwMode="auto">
              <a:xfrm>
                <a:off x="6445385" y="5867400"/>
                <a:ext cx="1448404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 bwMode="auto">
              <a:xfrm>
                <a:off x="6476349" y="5530850"/>
                <a:ext cx="1448404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 bwMode="auto">
              <a:xfrm flipV="1">
                <a:off x="6476349" y="4175125"/>
                <a:ext cx="1372716" cy="64135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 bwMode="auto">
              <a:xfrm>
                <a:off x="6476349" y="4159250"/>
                <a:ext cx="1372716" cy="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 bwMode="auto">
              <a:xfrm>
                <a:off x="6476349" y="4175125"/>
                <a:ext cx="1448404" cy="68580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圆角矩形标注 13"/>
              <p:cNvSpPr/>
              <p:nvPr/>
            </p:nvSpPr>
            <p:spPr bwMode="auto">
              <a:xfrm>
                <a:off x="6115108" y="3505200"/>
                <a:ext cx="607229" cy="474663"/>
              </a:xfrm>
              <a:prstGeom prst="wedgeRoundRectCallout">
                <a:avLst>
                  <a:gd name="adj1" fmla="val -19042"/>
                  <a:gd name="adj2" fmla="val 41605"/>
                  <a:gd name="adj3" fmla="val 16667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400" b="1" dirty="0">
                    <a:ln w="18415" cmpd="sng">
                      <a:noFill/>
                      <a:prstDash val="solid"/>
                    </a:ln>
                    <a:solidFill>
                      <a:schemeClr val="tx1"/>
                    </a:solidFill>
                    <a:ea typeface="仿宋" pitchFamily="49" charset="-122"/>
                  </a:rPr>
                  <a:t>A'</a:t>
                </a:r>
                <a:endParaRPr lang="zh-CN" altLang="en-US" sz="2400" b="1" dirty="0">
                  <a:ln w="18415" cmpd="sng">
                    <a:noFill/>
                    <a:prstDash val="solid"/>
                  </a:ln>
                  <a:solidFill>
                    <a:schemeClr val="tx1"/>
                  </a:solidFill>
                  <a:ea typeface="仿宋" pitchFamily="49" charset="-122"/>
                </a:endParaRPr>
              </a:p>
            </p:txBody>
          </p:sp>
          <p:sp>
            <p:nvSpPr>
              <p:cNvPr id="15" name="圆角矩形标注 14"/>
              <p:cNvSpPr/>
              <p:nvPr/>
            </p:nvSpPr>
            <p:spPr bwMode="auto">
              <a:xfrm>
                <a:off x="7849065" y="3505200"/>
                <a:ext cx="605509" cy="474663"/>
              </a:xfrm>
              <a:prstGeom prst="wedgeRoundRectCallout">
                <a:avLst>
                  <a:gd name="adj1" fmla="val -19042"/>
                  <a:gd name="adj2" fmla="val 41605"/>
                  <a:gd name="adj3" fmla="val 16667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2400" b="1" dirty="0">
                    <a:ln w="18415" cmpd="sng">
                      <a:noFill/>
                      <a:prstDash val="solid"/>
                    </a:ln>
                    <a:solidFill>
                      <a:schemeClr val="tx1"/>
                    </a:solidFill>
                    <a:ea typeface="仿宋" pitchFamily="49" charset="-122"/>
                  </a:rPr>
                  <a:t>B'</a:t>
                </a:r>
                <a:endParaRPr lang="zh-CN" altLang="en-US" sz="2400" b="1" dirty="0">
                  <a:ln w="18415" cmpd="sng">
                    <a:noFill/>
                    <a:prstDash val="solid"/>
                  </a:ln>
                  <a:solidFill>
                    <a:schemeClr val="tx1"/>
                  </a:solidFill>
                  <a:ea typeface="仿宋" pitchFamily="49" charset="-122"/>
                </a:endParaRPr>
              </a:p>
            </p:txBody>
          </p:sp>
          <p:sp>
            <p:nvSpPr>
              <p:cNvPr id="16" name="Oval 3"/>
              <p:cNvSpPr>
                <a:spLocks noChangeArrowheads="1"/>
              </p:cNvSpPr>
              <p:nvPr/>
            </p:nvSpPr>
            <p:spPr bwMode="auto">
              <a:xfrm>
                <a:off x="5867400" y="3429000"/>
                <a:ext cx="1219200" cy="18288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/>
              </a:p>
            </p:txBody>
          </p:sp>
          <p:sp>
            <p:nvSpPr>
              <p:cNvPr id="17" name="Oval 3"/>
              <p:cNvSpPr>
                <a:spLocks noChangeArrowheads="1"/>
              </p:cNvSpPr>
              <p:nvPr/>
            </p:nvSpPr>
            <p:spPr bwMode="auto">
              <a:xfrm>
                <a:off x="7467600" y="3429000"/>
                <a:ext cx="1219200" cy="190500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/>
              </a:p>
            </p:txBody>
          </p:sp>
          <p:cxnSp>
            <p:nvCxnSpPr>
              <p:cNvPr id="18" name="直接连接符 17"/>
              <p:cNvCxnSpPr/>
              <p:nvPr/>
            </p:nvCxnSpPr>
            <p:spPr bwMode="auto">
              <a:xfrm flipV="1">
                <a:off x="6445385" y="5562600"/>
                <a:ext cx="1486248" cy="304800"/>
              </a:xfrm>
              <a:prstGeom prst="line">
                <a:avLst/>
              </a:prstGeom>
              <a:ln w="25400" cmpd="sng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直接连接符 7"/>
            <p:cNvCxnSpPr/>
            <p:nvPr/>
          </p:nvCxnSpPr>
          <p:spPr>
            <a:xfrm flipH="1">
              <a:off x="6552549" y="3429000"/>
              <a:ext cx="1360675" cy="1295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027"/>
          <p:cNvSpPr txBox="1">
            <a:spLocks noChangeArrowheads="1"/>
          </p:cNvSpPr>
          <p:nvPr/>
        </p:nvSpPr>
        <p:spPr bwMode="auto">
          <a:xfrm>
            <a:off x="327720" y="3962242"/>
            <a:ext cx="8610600" cy="263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0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kern="0" dirty="0">
                <a:latin typeface="+mn-ea"/>
              </a:rPr>
              <a:t>反设存在</a:t>
            </a:r>
            <a:r>
              <a:rPr lang="en-US" altLang="zh-CN" sz="2400" b="1" kern="0" dirty="0">
                <a:latin typeface="+mn-ea"/>
              </a:rPr>
              <a:t>C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 V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1</a:t>
            </a:r>
            <a:r>
              <a:rPr lang="en-US" altLang="zh-CN" sz="2400" b="1" kern="0" dirty="0">
                <a:latin typeface="+mn-ea"/>
              </a:rPr>
              <a:t>-A'. |N</a:t>
            </a:r>
            <a:r>
              <a:rPr lang="en-US" altLang="zh-CN" sz="2400" b="1" kern="0" baseline="-25000" dirty="0">
                <a:latin typeface="+mn-ea"/>
              </a:rPr>
              <a:t>H</a:t>
            </a:r>
            <a:r>
              <a:rPr lang="en-US" altLang="zh-CN" sz="2400" b="1" kern="0" dirty="0">
                <a:latin typeface="+mn-ea"/>
              </a:rPr>
              <a:t>(C)|&lt;|C|.</a:t>
            </a:r>
          </a:p>
          <a:p>
            <a:pPr marL="360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400" b="1" kern="0" dirty="0">
                <a:latin typeface="+mn-ea"/>
              </a:rPr>
              <a:t>   |N</a:t>
            </a:r>
            <a:r>
              <a:rPr lang="en-US" altLang="zh-CN" sz="2400" b="1" kern="0" baseline="-25000" dirty="0">
                <a:latin typeface="+mn-ea"/>
              </a:rPr>
              <a:t>G</a:t>
            </a:r>
            <a:r>
              <a:rPr lang="en-US" altLang="zh-CN" sz="2400" b="1" kern="0" dirty="0">
                <a:latin typeface="+mn-ea"/>
              </a:rPr>
              <a:t>(C</a:t>
            </a:r>
            <a:r>
              <a:rPr lang="en-US" altLang="zh-CN" sz="2400" b="1" kern="0" dirty="0">
                <a:latin typeface="+mn-ea"/>
                <a:sym typeface="Symbol"/>
              </a:rPr>
              <a:t>A'</a:t>
            </a:r>
            <a:r>
              <a:rPr lang="en-US" altLang="zh-CN" sz="2400" b="1" kern="0" dirty="0">
                <a:latin typeface="+mn-ea"/>
              </a:rPr>
              <a:t>)|</a:t>
            </a:r>
            <a:r>
              <a:rPr lang="en-US" altLang="zh-CN" sz="2400" b="1" kern="0" dirty="0">
                <a:latin typeface="+mn-ea"/>
                <a:sym typeface="Symbol"/>
              </a:rPr>
              <a:t>=</a:t>
            </a:r>
            <a:r>
              <a:rPr lang="en-US" altLang="zh-CN" sz="2400" b="1" kern="0" dirty="0">
                <a:latin typeface="+mn-ea"/>
              </a:rPr>
              <a:t> |N</a:t>
            </a:r>
            <a:r>
              <a:rPr lang="en-US" altLang="zh-CN" sz="2400" b="1" kern="0" baseline="-25000" dirty="0">
                <a:latin typeface="+mn-ea"/>
              </a:rPr>
              <a:t>H</a:t>
            </a:r>
            <a:r>
              <a:rPr lang="en-US" altLang="zh-CN" sz="2400" b="1" kern="0" dirty="0">
                <a:latin typeface="+mn-ea"/>
              </a:rPr>
              <a:t>(C)|+|B'|&lt;|C|+|B'|=|C|+|A'|= |C</a:t>
            </a:r>
            <a:r>
              <a:rPr lang="en-US" altLang="zh-CN" sz="2400" b="1" kern="0" dirty="0">
                <a:latin typeface="+mn-ea"/>
                <a:sym typeface="Symbol"/>
              </a:rPr>
              <a:t>A'</a:t>
            </a:r>
            <a:r>
              <a:rPr lang="en-US" altLang="zh-CN" sz="2400" b="1" kern="0" dirty="0">
                <a:latin typeface="+mn-ea"/>
              </a:rPr>
              <a:t>|. </a:t>
            </a:r>
            <a:r>
              <a:rPr lang="zh-CN" altLang="en-US" sz="2400" b="1" kern="0" dirty="0">
                <a:solidFill>
                  <a:srgbClr val="FF0000"/>
                </a:solidFill>
                <a:latin typeface="+mn-ea"/>
              </a:rPr>
              <a:t>矛盾</a:t>
            </a:r>
            <a:r>
              <a:rPr lang="en-US" altLang="zh-CN" sz="2400" b="1" kern="0" dirty="0">
                <a:latin typeface="+mn-ea"/>
              </a:rPr>
              <a:t>. </a:t>
            </a:r>
          </a:p>
          <a:p>
            <a:pPr marL="360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kern="0" dirty="0">
                <a:latin typeface="+mn-ea"/>
              </a:rPr>
              <a:t>据归纳假设</a:t>
            </a:r>
            <a:r>
              <a:rPr lang="en-US" altLang="zh-CN" sz="2400" b="1" kern="0" dirty="0">
                <a:latin typeface="+mn-ea"/>
              </a:rPr>
              <a:t>,</a:t>
            </a:r>
            <a:r>
              <a:rPr lang="zh-CN" altLang="en-US" sz="2400" b="1" kern="0" dirty="0">
                <a:latin typeface="+mn-ea"/>
              </a:rPr>
              <a:t>存在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1</a:t>
            </a:r>
            <a:r>
              <a:rPr lang="en-US" altLang="zh-CN" sz="2400" b="1" kern="0" dirty="0">
                <a:latin typeface="+mn-ea"/>
              </a:rPr>
              <a:t>-A'</a:t>
            </a:r>
            <a:r>
              <a:rPr lang="zh-CN" altLang="en-US" sz="2400" b="1" kern="0" dirty="0">
                <a:latin typeface="+mn-ea"/>
              </a:rPr>
              <a:t>到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2</a:t>
            </a:r>
            <a:r>
              <a:rPr lang="en-US" altLang="zh-CN" sz="2400" b="1" kern="0" dirty="0">
                <a:latin typeface="+mn-ea"/>
              </a:rPr>
              <a:t>-B'</a:t>
            </a:r>
            <a:r>
              <a:rPr lang="zh-CN" altLang="en-US" sz="2400" b="1" kern="0" dirty="0">
                <a:latin typeface="+mn-ea"/>
              </a:rPr>
              <a:t>的完备匹配</a:t>
            </a:r>
            <a:r>
              <a:rPr lang="en-US" altLang="zh-CN" sz="2400" b="1" kern="0" dirty="0">
                <a:latin typeface="+mn-ea"/>
              </a:rPr>
              <a:t>.</a:t>
            </a:r>
          </a:p>
          <a:p>
            <a:pPr marL="36000" indent="-342900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b="1" kern="0" dirty="0">
                <a:latin typeface="+mn-ea"/>
              </a:rPr>
              <a:t>合并上述两个匹配得到一个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1</a:t>
            </a:r>
            <a:r>
              <a:rPr lang="zh-CN" altLang="en-US" sz="2400" b="1" kern="0" dirty="0">
                <a:latin typeface="+mn-ea"/>
              </a:rPr>
              <a:t>到</a:t>
            </a:r>
            <a:r>
              <a:rPr lang="en-US" altLang="zh-CN" sz="2400" b="1" kern="0" dirty="0">
                <a:latin typeface="+mn-ea"/>
                <a:sym typeface="Symbol" pitchFamily="18" charset="2"/>
              </a:rPr>
              <a:t>V</a:t>
            </a:r>
            <a:r>
              <a:rPr lang="en-US" altLang="zh-CN" sz="2400" b="1" kern="0" baseline="-25000" dirty="0">
                <a:latin typeface="+mn-ea"/>
                <a:sym typeface="Symbol" pitchFamily="18" charset="2"/>
              </a:rPr>
              <a:t>2</a:t>
            </a:r>
            <a:r>
              <a:rPr lang="zh-CN" altLang="en-US" sz="2400" b="1" kern="0" dirty="0">
                <a:latin typeface="+mn-ea"/>
              </a:rPr>
              <a:t>的完备匹配</a:t>
            </a:r>
            <a:r>
              <a:rPr lang="en-US" altLang="zh-CN" sz="2400" b="1" kern="0" dirty="0">
                <a:latin typeface="+mn-ea"/>
              </a:rPr>
              <a:t>. </a:t>
            </a:r>
            <a:r>
              <a:rPr lang="zh-CN" altLang="en-US" sz="2400" b="1" kern="0" dirty="0">
                <a:solidFill>
                  <a:srgbClr val="FF0000"/>
                </a:solidFill>
                <a:latin typeface="+mn-ea"/>
              </a:rPr>
              <a:t>得证</a:t>
            </a:r>
            <a:endParaRPr lang="en-US" altLang="zh-CN" sz="2400" b="1" kern="0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87776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Hall</a:t>
            </a:r>
            <a:r>
              <a:rPr lang="zh-CN" altLang="en-US" dirty="0"/>
              <a:t>定理的推论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266700" y="1610775"/>
            <a:ext cx="8915400" cy="491456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设二部图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是一个</a:t>
            </a:r>
            <a:r>
              <a:rPr lang="en-US" altLang="zh-CN" sz="2400" dirty="0">
                <a:latin typeface="+mn-ea"/>
              </a:rPr>
              <a:t>k-</a:t>
            </a:r>
            <a:r>
              <a:rPr lang="zh-CN" altLang="en-US" sz="2400" dirty="0">
                <a:latin typeface="+mn-ea"/>
              </a:rPr>
              <a:t>正则的</a:t>
            </a:r>
            <a:r>
              <a:rPr lang="en-US" altLang="zh-CN" sz="2400" dirty="0">
                <a:latin typeface="+mn-ea"/>
              </a:rPr>
              <a:t>(k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+mn-ea"/>
              </a:rPr>
              <a:t> 1), </a:t>
            </a:r>
            <a:r>
              <a:rPr lang="zh-CN" altLang="en-US" sz="2400" dirty="0">
                <a:latin typeface="+mn-ea"/>
              </a:rPr>
              <a:t>则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有完美匹配</a:t>
            </a:r>
            <a:r>
              <a:rPr lang="en-US" altLang="zh-CN" sz="2400" dirty="0">
                <a:latin typeface="+mn-ea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证明</a:t>
            </a:r>
            <a:r>
              <a:rPr lang="en-US" altLang="zh-CN" sz="2400" dirty="0">
                <a:latin typeface="+mn-ea"/>
              </a:rPr>
              <a:t>. </a:t>
            </a:r>
            <a:r>
              <a:rPr lang="zh-CN" altLang="en-US" sz="2400" dirty="0">
                <a:latin typeface="+mn-ea"/>
              </a:rPr>
              <a:t>不妨设</a:t>
            </a:r>
            <a:r>
              <a:rPr lang="en-US" altLang="zh-CN" sz="2400" dirty="0">
                <a:latin typeface="+mn-ea"/>
              </a:rPr>
              <a:t>G= &lt;A, B, E&gt;,</a:t>
            </a:r>
            <a:r>
              <a:rPr lang="zh-CN" altLang="en-US" sz="24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k |A| =</a:t>
            </a:r>
            <a:r>
              <a:rPr lang="zh-CN" altLang="en-US" sz="2400" dirty="0"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k |B|, </a:t>
            </a:r>
            <a:r>
              <a:rPr lang="zh-CN" altLang="en-US" sz="2400" dirty="0">
                <a:latin typeface="+mn-ea"/>
              </a:rPr>
              <a:t> 所以</a:t>
            </a:r>
            <a:r>
              <a:rPr lang="en-US" altLang="zh-CN" sz="2400" dirty="0">
                <a:latin typeface="+mn-ea"/>
              </a:rPr>
              <a:t>|A| =|B|.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</a:rPr>
              <a:t>    下证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有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的完备匹配</a:t>
            </a:r>
            <a:r>
              <a:rPr lang="en-US" altLang="zh-CN" sz="2400" dirty="0">
                <a:latin typeface="+mn-ea"/>
              </a:rPr>
              <a:t>.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400" dirty="0">
                <a:latin typeface="+mn-ea"/>
              </a:rPr>
              <a:t>    </a:t>
            </a:r>
            <a:r>
              <a:rPr lang="zh-CN" altLang="en-US" sz="2400" dirty="0">
                <a:latin typeface="+mn-ea"/>
              </a:rPr>
              <a:t>对任一</a:t>
            </a:r>
            <a:r>
              <a:rPr lang="en-US" altLang="zh-CN" sz="2400" dirty="0">
                <a:latin typeface="+mn-ea"/>
              </a:rPr>
              <a:t>S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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S</a:t>
            </a:r>
            <a:r>
              <a:rPr lang="zh-CN" altLang="en-US" sz="2400" dirty="0">
                <a:latin typeface="+mn-ea"/>
              </a:rPr>
              <a:t>与</a:t>
            </a:r>
            <a:r>
              <a:rPr lang="en-US" altLang="zh-CN" sz="2400" dirty="0">
                <a:latin typeface="+mn-ea"/>
              </a:rPr>
              <a:t>N(S)</a:t>
            </a:r>
            <a:r>
              <a:rPr lang="zh-CN" altLang="en-US" sz="2400" dirty="0">
                <a:latin typeface="+mn-ea"/>
              </a:rPr>
              <a:t>之间总共有</a:t>
            </a:r>
            <a:r>
              <a:rPr lang="en-US" altLang="zh-CN" sz="2400" dirty="0" err="1">
                <a:latin typeface="+mn-ea"/>
              </a:rPr>
              <a:t>k|S</a:t>
            </a:r>
            <a:r>
              <a:rPr lang="en-US" altLang="zh-CN" sz="2400" dirty="0">
                <a:latin typeface="+mn-ea"/>
              </a:rPr>
              <a:t>| </a:t>
            </a:r>
            <a:r>
              <a:rPr lang="zh-CN" altLang="en-US" sz="2400" dirty="0">
                <a:latin typeface="+mn-ea"/>
              </a:rPr>
              <a:t>条边，而与</a:t>
            </a:r>
            <a:r>
              <a:rPr lang="en-US" altLang="zh-CN" sz="2400" dirty="0">
                <a:latin typeface="+mn-ea"/>
              </a:rPr>
              <a:t>N(S)</a:t>
            </a:r>
            <a:r>
              <a:rPr lang="zh-CN" altLang="en-US" sz="2400" dirty="0">
                <a:latin typeface="+mn-ea"/>
              </a:rPr>
              <a:t>相关的边总共有</a:t>
            </a:r>
            <a:r>
              <a:rPr lang="en-US" altLang="zh-CN" sz="2400" dirty="0" err="1">
                <a:latin typeface="+mn-ea"/>
              </a:rPr>
              <a:t>k|N</a:t>
            </a:r>
            <a:r>
              <a:rPr lang="en-US" altLang="zh-CN" sz="2400" dirty="0">
                <a:latin typeface="+mn-ea"/>
              </a:rPr>
              <a:t>(S)| </a:t>
            </a:r>
            <a:r>
              <a:rPr lang="zh-CN" altLang="en-US" sz="2400" dirty="0">
                <a:latin typeface="+mn-ea"/>
              </a:rPr>
              <a:t>条边。</a:t>
            </a:r>
            <a:endParaRPr lang="en-US" altLang="zh-CN" sz="2400" dirty="0">
              <a:latin typeface="+mn-ea"/>
            </a:endParaRP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  <a:cs typeface="Arial Unicode MS" panose="020B0604020202020204" pitchFamily="34" charset="-122"/>
              </a:rPr>
              <a:t>∴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 err="1">
                <a:latin typeface="+mn-ea"/>
              </a:rPr>
              <a:t>k|S</a:t>
            </a:r>
            <a:r>
              <a:rPr lang="en-US" altLang="zh-CN" sz="2400" dirty="0">
                <a:latin typeface="+mn-ea"/>
              </a:rPr>
              <a:t>|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latin typeface="+mn-ea"/>
              </a:rPr>
              <a:t> </a:t>
            </a:r>
            <a:r>
              <a:rPr lang="en-US" altLang="zh-CN" sz="2400" dirty="0" err="1">
                <a:latin typeface="+mn-ea"/>
              </a:rPr>
              <a:t>k|N</a:t>
            </a:r>
            <a:r>
              <a:rPr lang="en-US" altLang="zh-CN" sz="2400" dirty="0">
                <a:latin typeface="+mn-ea"/>
              </a:rPr>
              <a:t>(S)| 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  <a:cs typeface="Arial Unicode MS" panose="020B0604020202020204" pitchFamily="34" charset="-122"/>
              </a:rPr>
              <a:t>∴</a:t>
            </a:r>
            <a:r>
              <a:rPr lang="en-US" altLang="zh-CN" sz="2400" dirty="0">
                <a:latin typeface="+mn-ea"/>
              </a:rPr>
              <a:t> |N(S)|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+mn-ea"/>
              </a:rPr>
              <a:t> |S|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sz="2400" dirty="0">
                <a:latin typeface="+mn-ea"/>
              </a:rPr>
              <a:t>    根据</a:t>
            </a:r>
            <a:r>
              <a:rPr lang="en-US" altLang="zh-CN" sz="2400" dirty="0">
                <a:latin typeface="+mn-ea"/>
              </a:rPr>
              <a:t>Hall</a:t>
            </a:r>
            <a:r>
              <a:rPr lang="zh-CN" altLang="en-US" sz="2400" dirty="0">
                <a:latin typeface="+mn-ea"/>
              </a:rPr>
              <a:t>定理，</a:t>
            </a:r>
            <a:r>
              <a:rPr lang="en-US" altLang="zh-CN" sz="2400" dirty="0">
                <a:latin typeface="+mn-ea"/>
              </a:rPr>
              <a:t>G</a:t>
            </a:r>
            <a:r>
              <a:rPr lang="zh-CN" altLang="en-US" sz="2400" dirty="0">
                <a:latin typeface="+mn-ea"/>
              </a:rPr>
              <a:t>有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的完备匹配，因</a:t>
            </a:r>
            <a:r>
              <a:rPr lang="en-US" altLang="zh-CN" sz="2400" dirty="0">
                <a:latin typeface="+mn-ea"/>
              </a:rPr>
              <a:t> |A| = |B|</a:t>
            </a:r>
            <a:r>
              <a:rPr lang="zh-CN" altLang="en-US" sz="2400" dirty="0">
                <a:latin typeface="+mn-ea"/>
              </a:rPr>
              <a:t>，该匹配是完美匹配。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9055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548" y="1700808"/>
            <a:ext cx="8229600" cy="4754563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5000"/>
              </a:spcBef>
            </a:pP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二部图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G=(V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,V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2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, E), 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若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中每个顶点至少关联</a:t>
            </a:r>
            <a:r>
              <a:rPr lang="en-US" altLang="zh-CN" sz="2600" b="1" i="1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条边，而若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中每个顶点至多关联</a:t>
            </a:r>
            <a:r>
              <a:rPr lang="en-US" altLang="zh-CN" sz="2600" b="1" i="1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条边，则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中存在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到</a:t>
            </a:r>
            <a:r>
              <a:rPr lang="en-US" altLang="zh-CN" sz="26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100" b="1" baseline="-25000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的完备匹配。</a:t>
            </a:r>
          </a:p>
          <a:p>
            <a:pPr marL="342900" lvl="1" indent="-342900" eaLnBrk="1" hangingPunct="1">
              <a:lnSpc>
                <a:spcPct val="120000"/>
              </a:lnSpc>
              <a:spcBef>
                <a:spcPct val="35000"/>
              </a:spcBef>
              <a:buFont typeface="Wingdings" panose="05000000000000000000" pitchFamily="2" charset="2"/>
              <a:buBlip>
                <a:blip r:embed="rId3"/>
              </a:buBlip>
            </a:pPr>
            <a:r>
              <a:rPr lang="zh-CN" altLang="en-US" sz="2600" b="1" dirty="0">
                <a:solidFill>
                  <a:schemeClr val="tx1"/>
                </a:solidFill>
                <a:latin typeface="+mn-ea"/>
              </a:rPr>
              <a:t>证明</a:t>
            </a:r>
            <a:endParaRPr lang="en-US" altLang="zh-CN" sz="2600" b="1" dirty="0">
              <a:solidFill>
                <a:schemeClr val="tx1"/>
              </a:solidFill>
              <a:latin typeface="+mn-ea"/>
            </a:endParaRPr>
          </a:p>
          <a:p>
            <a:pPr marL="742950" lvl="2" indent="-342900" eaLnBrk="1" hangingPunct="1">
              <a:lnSpc>
                <a:spcPct val="120000"/>
              </a:lnSpc>
              <a:spcBef>
                <a:spcPct val="35000"/>
              </a:spcBef>
              <a:buFont typeface="Wingdings" panose="05000000000000000000" pitchFamily="2" charset="2"/>
              <a:buBlip>
                <a:blip r:embed="rId3"/>
              </a:buBlip>
            </a:pPr>
            <a:r>
              <a:rPr lang="zh-CN" altLang="en-US" sz="2200" b="1" dirty="0">
                <a:solidFill>
                  <a:schemeClr val="tx1"/>
                </a:solidFill>
                <a:latin typeface="+mn-ea"/>
              </a:rPr>
              <a:t>类似于上述推论，</a:t>
            </a:r>
            <a:r>
              <a:rPr lang="en-US" altLang="zh-CN" sz="22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200" b="1" dirty="0" err="1">
                <a:solidFill>
                  <a:schemeClr val="tx1"/>
                </a:solidFill>
                <a:latin typeface="+mn-ea"/>
              </a:rPr>
              <a:t>t|S</a:t>
            </a:r>
            <a:r>
              <a:rPr lang="en-US" altLang="zh-CN" sz="2200" b="1" dirty="0">
                <a:solidFill>
                  <a:schemeClr val="tx1"/>
                </a:solidFill>
                <a:latin typeface="+mn-ea"/>
              </a:rPr>
              <a:t>| </a:t>
            </a:r>
            <a:r>
              <a:rPr lang="en-US" altLang="zh-CN" sz="2200" b="1" dirty="0">
                <a:solidFill>
                  <a:schemeClr val="tx1"/>
                </a:solidFill>
                <a:latin typeface="+mn-ea"/>
                <a:sym typeface="Symbol" panose="05050102010706020507" pitchFamily="18" charset="2"/>
              </a:rPr>
              <a:t> …  t</a:t>
            </a:r>
            <a:r>
              <a:rPr lang="en-US" altLang="zh-CN" sz="2200" b="1" dirty="0">
                <a:solidFill>
                  <a:schemeClr val="tx1"/>
                </a:solidFill>
                <a:latin typeface="+mn-ea"/>
              </a:rPr>
              <a:t> |N(S)| </a:t>
            </a:r>
            <a:r>
              <a:rPr lang="zh-CN" altLang="en-US" sz="2200" b="1" dirty="0">
                <a:solidFill>
                  <a:schemeClr val="tx1"/>
                </a:solidFill>
                <a:latin typeface="+mn-ea"/>
              </a:rPr>
              <a:t>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完备匹配的一个充分条件</a:t>
            </a:r>
          </a:p>
        </p:txBody>
      </p:sp>
    </p:spTree>
    <p:extLst>
      <p:ext uri="{BB962C8B-B14F-4D97-AF65-F5344CB8AC3E}">
        <p14:creationId xmlns:p14="http://schemas.microsoft.com/office/powerpoint/2010/main" val="161352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35248"/>
            <a:ext cx="9154022" cy="557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1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7512" y="1618457"/>
            <a:ext cx="8285163" cy="304800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定义：设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是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中一个匹配。若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中路径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与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E</a:t>
            </a:r>
            <a:r>
              <a:rPr lang="en-US" altLang="zh-CN" sz="2800" b="1" baseline="-30000" dirty="0">
                <a:solidFill>
                  <a:schemeClr val="tx1"/>
                </a:solidFill>
                <a:latin typeface="+mn-ea"/>
              </a:rPr>
              <a:t>G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-M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中的边交替出现，则称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M-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交错路径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(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也可以是回路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)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；若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的起点与终点都是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M-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非饱和点（没有被匹配的顶点），则称</a:t>
            </a:r>
            <a:r>
              <a:rPr lang="en-US" altLang="zh-CN" sz="2800" b="1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是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可增广交错路径（增广路径）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。</a:t>
            </a:r>
          </a:p>
        </p:txBody>
      </p:sp>
      <p:sp>
        <p:nvSpPr>
          <p:cNvPr id="14340" name="Oval 5"/>
          <p:cNvSpPr>
            <a:spLocks noChangeArrowheads="1"/>
          </p:cNvSpPr>
          <p:nvPr/>
        </p:nvSpPr>
        <p:spPr bwMode="auto">
          <a:xfrm>
            <a:off x="2387600" y="5535613"/>
            <a:ext cx="115888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1" name="Oval 6"/>
          <p:cNvSpPr>
            <a:spLocks noChangeArrowheads="1"/>
          </p:cNvSpPr>
          <p:nvPr/>
        </p:nvSpPr>
        <p:spPr bwMode="auto">
          <a:xfrm>
            <a:off x="3019425" y="5462588"/>
            <a:ext cx="115888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2" name="Oval 7"/>
          <p:cNvSpPr>
            <a:spLocks noChangeArrowheads="1"/>
          </p:cNvSpPr>
          <p:nvPr/>
        </p:nvSpPr>
        <p:spPr bwMode="auto">
          <a:xfrm>
            <a:off x="3589338" y="5561013"/>
            <a:ext cx="115887" cy="1143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3" name="Oval 8"/>
          <p:cNvSpPr>
            <a:spLocks noChangeArrowheads="1"/>
          </p:cNvSpPr>
          <p:nvPr/>
        </p:nvSpPr>
        <p:spPr bwMode="auto">
          <a:xfrm>
            <a:off x="4195763" y="5462588"/>
            <a:ext cx="115887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4" name="Oval 9"/>
          <p:cNvSpPr>
            <a:spLocks noChangeArrowheads="1"/>
          </p:cNvSpPr>
          <p:nvPr/>
        </p:nvSpPr>
        <p:spPr bwMode="auto">
          <a:xfrm>
            <a:off x="5148263" y="5530850"/>
            <a:ext cx="117475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5" name="Oval 10"/>
          <p:cNvSpPr>
            <a:spLocks noChangeArrowheads="1"/>
          </p:cNvSpPr>
          <p:nvPr/>
        </p:nvSpPr>
        <p:spPr bwMode="auto">
          <a:xfrm>
            <a:off x="5730875" y="5640388"/>
            <a:ext cx="115888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6" name="Oval 11"/>
          <p:cNvSpPr>
            <a:spLocks noChangeArrowheads="1"/>
          </p:cNvSpPr>
          <p:nvPr/>
        </p:nvSpPr>
        <p:spPr bwMode="auto">
          <a:xfrm>
            <a:off x="6350000" y="5518150"/>
            <a:ext cx="115888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7" name="Line 12"/>
          <p:cNvSpPr>
            <a:spLocks noChangeShapeType="1"/>
          </p:cNvSpPr>
          <p:nvPr/>
        </p:nvSpPr>
        <p:spPr bwMode="auto">
          <a:xfrm flipV="1">
            <a:off x="2486025" y="5524500"/>
            <a:ext cx="546100" cy="73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8" name="Line 13"/>
          <p:cNvSpPr>
            <a:spLocks noChangeShapeType="1"/>
          </p:cNvSpPr>
          <p:nvPr/>
        </p:nvSpPr>
        <p:spPr bwMode="auto">
          <a:xfrm>
            <a:off x="3143250" y="5535613"/>
            <a:ext cx="469900" cy="730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9" name="Line 14"/>
          <p:cNvSpPr>
            <a:spLocks noChangeShapeType="1"/>
          </p:cNvSpPr>
          <p:nvPr/>
        </p:nvSpPr>
        <p:spPr bwMode="auto">
          <a:xfrm flipV="1">
            <a:off x="4319588" y="5441950"/>
            <a:ext cx="481012" cy="571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0" name="Line 15"/>
          <p:cNvSpPr>
            <a:spLocks noChangeShapeType="1"/>
          </p:cNvSpPr>
          <p:nvPr/>
        </p:nvSpPr>
        <p:spPr bwMode="auto">
          <a:xfrm>
            <a:off x="4824413" y="5446713"/>
            <a:ext cx="323850" cy="117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1" name="Line 16"/>
          <p:cNvSpPr>
            <a:spLocks noChangeShapeType="1"/>
          </p:cNvSpPr>
          <p:nvPr/>
        </p:nvSpPr>
        <p:spPr bwMode="auto">
          <a:xfrm>
            <a:off x="5259388" y="5592763"/>
            <a:ext cx="495300" cy="968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2" name="Line 17"/>
          <p:cNvSpPr>
            <a:spLocks noChangeShapeType="1"/>
          </p:cNvSpPr>
          <p:nvPr/>
        </p:nvSpPr>
        <p:spPr bwMode="auto">
          <a:xfrm flipV="1">
            <a:off x="5842000" y="5592763"/>
            <a:ext cx="531813" cy="109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3" name="Line 18"/>
          <p:cNvSpPr>
            <a:spLocks noChangeShapeType="1"/>
          </p:cNvSpPr>
          <p:nvPr/>
        </p:nvSpPr>
        <p:spPr bwMode="auto">
          <a:xfrm flipV="1">
            <a:off x="3700463" y="5535613"/>
            <a:ext cx="508000" cy="85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4" name="Oval 20"/>
          <p:cNvSpPr>
            <a:spLocks noChangeArrowheads="1"/>
          </p:cNvSpPr>
          <p:nvPr/>
        </p:nvSpPr>
        <p:spPr bwMode="auto">
          <a:xfrm>
            <a:off x="2392363" y="4762500"/>
            <a:ext cx="115887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5" name="Oval 21"/>
          <p:cNvSpPr>
            <a:spLocks noChangeArrowheads="1"/>
          </p:cNvSpPr>
          <p:nvPr/>
        </p:nvSpPr>
        <p:spPr bwMode="auto">
          <a:xfrm>
            <a:off x="3022600" y="4689475"/>
            <a:ext cx="117475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6" name="Oval 22"/>
          <p:cNvSpPr>
            <a:spLocks noChangeArrowheads="1"/>
          </p:cNvSpPr>
          <p:nvPr/>
        </p:nvSpPr>
        <p:spPr bwMode="auto">
          <a:xfrm>
            <a:off x="3592513" y="4787900"/>
            <a:ext cx="117475" cy="1143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7" name="Oval 23"/>
          <p:cNvSpPr>
            <a:spLocks noChangeArrowheads="1"/>
          </p:cNvSpPr>
          <p:nvPr/>
        </p:nvSpPr>
        <p:spPr bwMode="auto">
          <a:xfrm>
            <a:off x="4200525" y="4689475"/>
            <a:ext cx="115888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8" name="Oval 24"/>
          <p:cNvSpPr>
            <a:spLocks noChangeArrowheads="1"/>
          </p:cNvSpPr>
          <p:nvPr/>
        </p:nvSpPr>
        <p:spPr bwMode="auto">
          <a:xfrm>
            <a:off x="5135563" y="4757738"/>
            <a:ext cx="115887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59" name="Oval 25"/>
          <p:cNvSpPr>
            <a:spLocks noChangeArrowheads="1"/>
          </p:cNvSpPr>
          <p:nvPr/>
        </p:nvSpPr>
        <p:spPr bwMode="auto">
          <a:xfrm>
            <a:off x="5718175" y="4867275"/>
            <a:ext cx="115888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60" name="Oval 26"/>
          <p:cNvSpPr>
            <a:spLocks noChangeArrowheads="1"/>
          </p:cNvSpPr>
          <p:nvPr/>
        </p:nvSpPr>
        <p:spPr bwMode="auto">
          <a:xfrm>
            <a:off x="6337300" y="4745038"/>
            <a:ext cx="115888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61" name="Line 27"/>
          <p:cNvSpPr>
            <a:spLocks noChangeShapeType="1"/>
          </p:cNvSpPr>
          <p:nvPr/>
        </p:nvSpPr>
        <p:spPr bwMode="auto">
          <a:xfrm flipV="1">
            <a:off x="2490788" y="4749800"/>
            <a:ext cx="544512" cy="746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2" name="Line 28"/>
          <p:cNvSpPr>
            <a:spLocks noChangeShapeType="1"/>
          </p:cNvSpPr>
          <p:nvPr/>
        </p:nvSpPr>
        <p:spPr bwMode="auto">
          <a:xfrm>
            <a:off x="3146425" y="4762500"/>
            <a:ext cx="471488" cy="73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3" name="Line 29"/>
          <p:cNvSpPr>
            <a:spLocks noChangeShapeType="1"/>
          </p:cNvSpPr>
          <p:nvPr/>
        </p:nvSpPr>
        <p:spPr bwMode="auto">
          <a:xfrm flipV="1">
            <a:off x="4324350" y="4679950"/>
            <a:ext cx="323850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4" name="Line 30"/>
          <p:cNvSpPr>
            <a:spLocks noChangeShapeType="1"/>
          </p:cNvSpPr>
          <p:nvPr/>
        </p:nvSpPr>
        <p:spPr bwMode="auto">
          <a:xfrm>
            <a:off x="4724400" y="4679950"/>
            <a:ext cx="404813" cy="1079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5" name="Line 31"/>
          <p:cNvSpPr>
            <a:spLocks noChangeShapeType="1"/>
          </p:cNvSpPr>
          <p:nvPr/>
        </p:nvSpPr>
        <p:spPr bwMode="auto">
          <a:xfrm>
            <a:off x="5246688" y="4819650"/>
            <a:ext cx="495300" cy="968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6" name="Line 32"/>
          <p:cNvSpPr>
            <a:spLocks noChangeShapeType="1"/>
          </p:cNvSpPr>
          <p:nvPr/>
        </p:nvSpPr>
        <p:spPr bwMode="auto">
          <a:xfrm flipV="1">
            <a:off x="5829300" y="4819650"/>
            <a:ext cx="531813" cy="1095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7" name="Line 33"/>
          <p:cNvSpPr>
            <a:spLocks noChangeShapeType="1"/>
          </p:cNvSpPr>
          <p:nvPr/>
        </p:nvSpPr>
        <p:spPr bwMode="auto">
          <a:xfrm flipV="1">
            <a:off x="3703638" y="4762500"/>
            <a:ext cx="508000" cy="857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8" name="Text Box 36"/>
          <p:cNvSpPr txBox="1">
            <a:spLocks noChangeArrowheads="1"/>
          </p:cNvSpPr>
          <p:nvPr/>
        </p:nvSpPr>
        <p:spPr bwMode="auto">
          <a:xfrm>
            <a:off x="3581400" y="5867400"/>
            <a:ext cx="2755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 dirty="0"/>
              <a:t>(</a:t>
            </a:r>
            <a:r>
              <a:rPr lang="zh-CN" altLang="en-US" sz="2400" b="1" dirty="0"/>
              <a:t>可增广</a:t>
            </a:r>
            <a:r>
              <a:rPr lang="en-US" altLang="zh-CN" sz="2400" b="1" dirty="0"/>
              <a:t>)</a:t>
            </a:r>
            <a:r>
              <a:rPr lang="zh-CN" altLang="en-US" sz="2400" b="1" dirty="0"/>
              <a:t>交错路径</a:t>
            </a:r>
          </a:p>
        </p:txBody>
      </p:sp>
      <p:sp>
        <p:nvSpPr>
          <p:cNvPr id="14369" name="Oval 5"/>
          <p:cNvSpPr>
            <a:spLocks noChangeArrowheads="1"/>
          </p:cNvSpPr>
          <p:nvPr/>
        </p:nvSpPr>
        <p:spPr bwMode="auto">
          <a:xfrm>
            <a:off x="4754563" y="5383213"/>
            <a:ext cx="115887" cy="115887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70" name="Oval 5"/>
          <p:cNvSpPr>
            <a:spLocks noChangeArrowheads="1"/>
          </p:cNvSpPr>
          <p:nvPr/>
        </p:nvSpPr>
        <p:spPr bwMode="auto">
          <a:xfrm>
            <a:off x="4657725" y="4629150"/>
            <a:ext cx="115888" cy="115888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交错路径与可增广交错路径</a:t>
            </a:r>
          </a:p>
        </p:txBody>
      </p:sp>
    </p:spTree>
    <p:extLst>
      <p:ext uri="{BB962C8B-B14F-4D97-AF65-F5344CB8AC3E}">
        <p14:creationId xmlns:p14="http://schemas.microsoft.com/office/powerpoint/2010/main" val="106054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最大匹配与增广路径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253873" y="1700808"/>
            <a:ext cx="8512175" cy="50212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+mn-ea"/>
              </a:rPr>
              <a:t>Berge</a:t>
            </a:r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定理</a:t>
            </a:r>
            <a:r>
              <a:rPr lang="en-US" altLang="zh-CN" sz="2800" dirty="0">
                <a:latin typeface="+mn-ea"/>
              </a:rPr>
              <a:t>. M</a:t>
            </a:r>
            <a:r>
              <a:rPr lang="zh-CN" altLang="en-US" sz="2800" dirty="0">
                <a:latin typeface="+mn-ea"/>
              </a:rPr>
              <a:t>是最大匹配</a:t>
            </a:r>
            <a:r>
              <a:rPr lang="en-US" altLang="zh-CN" sz="2800" dirty="0">
                <a:latin typeface="+mn-ea"/>
              </a:rPr>
              <a:t> </a:t>
            </a:r>
            <a:r>
              <a:rPr lang="en-US" altLang="zh-CN" sz="2800" dirty="0">
                <a:latin typeface="+mn-ea"/>
                <a:sym typeface="Wingdings" panose="05000000000000000000" pitchFamily="2" charset="2"/>
              </a:rPr>
              <a:t></a:t>
            </a:r>
            <a:r>
              <a:rPr lang="zh-CN" altLang="en-US" sz="2800" dirty="0">
                <a:latin typeface="+mn-ea"/>
              </a:rPr>
              <a:t>相对于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没有增广路径</a:t>
            </a:r>
            <a:r>
              <a:rPr lang="en-US" altLang="zh-CN" sz="2800" dirty="0">
                <a:latin typeface="+mn-ea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证明</a:t>
            </a:r>
            <a:r>
              <a:rPr lang="en-US" altLang="zh-CN" sz="2800" dirty="0">
                <a:latin typeface="+mn-ea"/>
              </a:rPr>
              <a:t>. </a:t>
            </a:r>
            <a:r>
              <a:rPr lang="zh-CN" altLang="en-US" sz="2800" dirty="0">
                <a:latin typeface="+mn-ea"/>
              </a:rPr>
              <a:t>容易证明必要性，下证充分性</a:t>
            </a:r>
            <a:r>
              <a:rPr lang="en-US" altLang="zh-CN" sz="2800" dirty="0">
                <a:latin typeface="+mn-ea"/>
              </a:rPr>
              <a:t>.</a:t>
            </a: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   </a:t>
            </a:r>
            <a:r>
              <a:rPr lang="zh-CN" altLang="en-US" sz="2800" dirty="0">
                <a:latin typeface="+mn-ea"/>
                <a:sym typeface="Symbol" panose="05050102010706020507" pitchFamily="18" charset="2"/>
              </a:rPr>
              <a:t>假设有一个更大的匹配</a:t>
            </a:r>
            <a:r>
              <a:rPr lang="en-US" altLang="zh-CN" sz="2800" dirty="0">
                <a:latin typeface="+mn-ea"/>
              </a:rPr>
              <a:t>M′. </a:t>
            </a:r>
            <a:r>
              <a:rPr lang="zh-CN" altLang="en-US" sz="2800" dirty="0">
                <a:latin typeface="+mn-ea"/>
              </a:rPr>
              <a:t>令</a:t>
            </a:r>
            <a:r>
              <a:rPr lang="en-US" altLang="zh-CN" sz="2800" dirty="0">
                <a:latin typeface="+mn-ea"/>
              </a:rPr>
              <a:t>G′ = (V, M⊕M′). G′</a:t>
            </a:r>
            <a:r>
              <a:rPr lang="zh-CN" altLang="en-US" sz="2800" dirty="0">
                <a:latin typeface="+mn-ea"/>
              </a:rPr>
              <a:t>中各顶点的度最多为</a:t>
            </a:r>
            <a:r>
              <a:rPr lang="en-US" altLang="zh-CN" sz="2800" dirty="0">
                <a:latin typeface="+mn-ea"/>
              </a:rPr>
              <a:t>2. </a:t>
            </a:r>
            <a:r>
              <a:rPr lang="zh-CN" altLang="en-US" sz="2800" dirty="0">
                <a:latin typeface="+mn-ea"/>
              </a:rPr>
              <a:t>因此</a:t>
            </a:r>
            <a:r>
              <a:rPr lang="en-US" altLang="zh-CN" sz="2800" dirty="0">
                <a:latin typeface="+mn-ea"/>
              </a:rPr>
              <a:t>, G′</a:t>
            </a:r>
            <a:r>
              <a:rPr lang="zh-CN" altLang="en-US" sz="2800" dirty="0">
                <a:latin typeface="+mn-ea"/>
              </a:rPr>
              <a:t>的各连通分支要么是路径</a:t>
            </a:r>
            <a:r>
              <a:rPr lang="en-US" altLang="zh-CN" sz="2800" dirty="0">
                <a:latin typeface="+mn-ea"/>
              </a:rPr>
              <a:t>(</a:t>
            </a:r>
            <a:r>
              <a:rPr lang="zh-CN" altLang="en-US" sz="2800" dirty="0">
                <a:latin typeface="+mn-ea"/>
              </a:rPr>
              <a:t>孤立点也看作路径</a:t>
            </a:r>
            <a:r>
              <a:rPr lang="en-US" altLang="zh-CN" sz="2800" dirty="0">
                <a:latin typeface="+mn-ea"/>
              </a:rPr>
              <a:t>), </a:t>
            </a:r>
            <a:r>
              <a:rPr lang="zh-CN" altLang="en-US" sz="2800" dirty="0">
                <a:latin typeface="+mn-ea"/>
              </a:rPr>
              <a:t>要么是回路（偶长度）</a:t>
            </a:r>
            <a:r>
              <a:rPr lang="en-US" altLang="zh-CN" sz="2800" dirty="0">
                <a:latin typeface="+mn-ea"/>
              </a:rPr>
              <a:t>.</a:t>
            </a:r>
            <a:r>
              <a:rPr lang="zh-CN" altLang="en-US" sz="2800" dirty="0">
                <a:latin typeface="+mn-ea"/>
              </a:rPr>
              <a:t>无论是路径还是回路，来自</a:t>
            </a:r>
            <a:r>
              <a:rPr lang="en-US" altLang="zh-CN" sz="2800" dirty="0">
                <a:latin typeface="+mn-ea"/>
              </a:rPr>
              <a:t>M </a:t>
            </a:r>
            <a:r>
              <a:rPr lang="zh-CN" altLang="en-US" sz="2800" dirty="0">
                <a:latin typeface="+mn-ea"/>
              </a:rPr>
              <a:t>的边与来自</a:t>
            </a:r>
            <a:r>
              <a:rPr lang="en-US" altLang="zh-CN" sz="2800" dirty="0">
                <a:latin typeface="+mn-ea"/>
              </a:rPr>
              <a:t>M′</a:t>
            </a:r>
            <a:r>
              <a:rPr lang="zh-CN" altLang="en-US" sz="2800" dirty="0">
                <a:latin typeface="+mn-ea"/>
              </a:rPr>
              <a:t>的边一定是交错的</a:t>
            </a:r>
            <a:r>
              <a:rPr lang="en-US" altLang="zh-CN" sz="2800" dirty="0">
                <a:latin typeface="+mn-ea"/>
              </a:rPr>
              <a:t>. </a:t>
            </a:r>
            <a:r>
              <a:rPr lang="zh-CN" altLang="en-US" sz="2800" dirty="0">
                <a:latin typeface="+mn-ea"/>
              </a:rPr>
              <a:t>由</a:t>
            </a:r>
            <a:r>
              <a:rPr lang="en-US" altLang="zh-CN" sz="2800" dirty="0">
                <a:latin typeface="+mn-ea"/>
              </a:rPr>
              <a:t>|M′| </a:t>
            </a: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</a:t>
            </a:r>
            <a:r>
              <a:rPr lang="en-US" altLang="zh-CN" sz="2800" dirty="0">
                <a:latin typeface="+mn-ea"/>
              </a:rPr>
              <a:t>|M|, </a:t>
            </a:r>
            <a:r>
              <a:rPr lang="zh-CN" altLang="en-US" sz="2800" dirty="0">
                <a:latin typeface="+mn-ea"/>
              </a:rPr>
              <a:t>故必有一条路径包含</a:t>
            </a:r>
            <a:r>
              <a:rPr lang="en-US" altLang="zh-CN" sz="2800" dirty="0">
                <a:latin typeface="+mn-ea"/>
              </a:rPr>
              <a:t>M′</a:t>
            </a:r>
            <a:r>
              <a:rPr lang="zh-CN" altLang="en-US" sz="2800" dirty="0">
                <a:latin typeface="+mn-ea"/>
              </a:rPr>
              <a:t>的边多于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的边</a:t>
            </a:r>
            <a:r>
              <a:rPr lang="en-US" altLang="zh-CN" sz="2800" dirty="0">
                <a:latin typeface="+mn-ea"/>
              </a:rPr>
              <a:t>, </a:t>
            </a:r>
            <a:r>
              <a:rPr lang="zh-CN" altLang="en-US" sz="2800" dirty="0">
                <a:latin typeface="+mn-ea"/>
              </a:rPr>
              <a:t>易见此路径是相对于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的增广路径</a:t>
            </a:r>
            <a:r>
              <a:rPr lang="en-US" altLang="zh-CN" sz="2800" dirty="0">
                <a:latin typeface="+mn-ea"/>
              </a:rPr>
              <a:t>.</a:t>
            </a:r>
            <a:endParaRPr lang="en-US" altLang="zh-CN" sz="2800" dirty="0">
              <a:latin typeface="+mn-ea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67515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增广路径的算法思想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507887" y="1516698"/>
            <a:ext cx="7952545" cy="18208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在二部图中直接使用增广路径的匹配算法</a:t>
            </a:r>
            <a:endParaRPr lang="en-US" altLang="zh-CN" sz="28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找增广路径</a:t>
            </a:r>
            <a:r>
              <a:rPr lang="en-US" altLang="zh-CN" sz="2400" dirty="0">
                <a:latin typeface="+mn-ea"/>
              </a:rPr>
              <a:t>, </a:t>
            </a:r>
            <a:r>
              <a:rPr lang="zh-CN" altLang="en-US" sz="2400" dirty="0">
                <a:latin typeface="+mn-ea"/>
              </a:rPr>
              <a:t>对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进行增广 </a:t>
            </a:r>
            <a:r>
              <a:rPr lang="en-US" altLang="zh-CN" sz="2400" dirty="0">
                <a:latin typeface="+mn-ea"/>
              </a:rPr>
              <a:t>, </a:t>
            </a:r>
            <a:r>
              <a:rPr lang="zh-CN" altLang="en-US" sz="2400" dirty="0">
                <a:latin typeface="+mn-ea"/>
              </a:rPr>
              <a:t>一直至没有增广路径</a:t>
            </a:r>
            <a:r>
              <a:rPr lang="en-US" altLang="zh-CN" sz="2400" dirty="0">
                <a:latin typeface="+mn-ea"/>
              </a:rPr>
              <a:t>.</a:t>
            </a: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复杂度 </a:t>
            </a:r>
            <a:r>
              <a:rPr lang="en-US" altLang="zh-CN" sz="2400" dirty="0">
                <a:latin typeface="+mn-ea"/>
              </a:rPr>
              <a:t>O(|V||E|)</a:t>
            </a:r>
            <a:r>
              <a:rPr lang="zh-CN" altLang="en-US" sz="2400" dirty="0">
                <a:latin typeface="+mn-ea"/>
              </a:rPr>
              <a:t>，最大匹配的元素个数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|V|/2</a:t>
            </a:r>
          </a:p>
        </p:txBody>
      </p:sp>
      <p:grpSp>
        <p:nvGrpSpPr>
          <p:cNvPr id="6" name="组合 43"/>
          <p:cNvGrpSpPr>
            <a:grpSpLocks/>
          </p:cNvGrpSpPr>
          <p:nvPr/>
        </p:nvGrpSpPr>
        <p:grpSpPr bwMode="auto">
          <a:xfrm>
            <a:off x="539552" y="3501008"/>
            <a:ext cx="8305800" cy="2590800"/>
            <a:chOff x="381000" y="3352800"/>
            <a:chExt cx="8305800" cy="2590800"/>
          </a:xfrm>
        </p:grpSpPr>
        <p:pic>
          <p:nvPicPr>
            <p:cNvPr id="7" name="Picture 2" descr="switch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352800"/>
              <a:ext cx="8153400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81000" y="3657600"/>
              <a:ext cx="533400" cy="4572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2438400" y="5181600"/>
              <a:ext cx="533400" cy="4572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" name="椭圆形标注 9"/>
            <p:cNvSpPr/>
            <p:nvPr/>
          </p:nvSpPr>
          <p:spPr bwMode="auto">
            <a:xfrm>
              <a:off x="1568450" y="3794125"/>
              <a:ext cx="228600" cy="193675"/>
            </a:xfrm>
            <a:prstGeom prst="wedgeEllipseCallout">
              <a:avLst>
                <a:gd name="adj1" fmla="val 6189"/>
                <a:gd name="adj2" fmla="val 183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椭圆形标注 10"/>
            <p:cNvSpPr/>
            <p:nvPr/>
          </p:nvSpPr>
          <p:spPr bwMode="auto">
            <a:xfrm>
              <a:off x="2590800" y="3794125"/>
              <a:ext cx="228600" cy="193675"/>
            </a:xfrm>
            <a:prstGeom prst="wedgeEllipseCallout">
              <a:avLst>
                <a:gd name="adj1" fmla="val 6189"/>
                <a:gd name="adj2" fmla="val 183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椭圆形标注 11"/>
            <p:cNvSpPr/>
            <p:nvPr/>
          </p:nvSpPr>
          <p:spPr bwMode="auto">
            <a:xfrm>
              <a:off x="3657600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椭圆形标注 12"/>
            <p:cNvSpPr/>
            <p:nvPr/>
          </p:nvSpPr>
          <p:spPr bwMode="auto">
            <a:xfrm>
              <a:off x="259080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椭圆形标注 13"/>
            <p:cNvSpPr/>
            <p:nvPr/>
          </p:nvSpPr>
          <p:spPr bwMode="auto">
            <a:xfrm>
              <a:off x="517525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椭圆形标注 14"/>
            <p:cNvSpPr/>
            <p:nvPr/>
          </p:nvSpPr>
          <p:spPr bwMode="auto">
            <a:xfrm>
              <a:off x="156845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椭圆形标注 15"/>
            <p:cNvSpPr/>
            <p:nvPr/>
          </p:nvSpPr>
          <p:spPr bwMode="auto">
            <a:xfrm>
              <a:off x="517525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椭圆形标注 16"/>
            <p:cNvSpPr/>
            <p:nvPr/>
          </p:nvSpPr>
          <p:spPr bwMode="auto">
            <a:xfrm>
              <a:off x="365760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椭圆形标注 17"/>
            <p:cNvSpPr/>
            <p:nvPr/>
          </p:nvSpPr>
          <p:spPr bwMode="auto">
            <a:xfrm>
              <a:off x="5305425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椭圆形标注 18"/>
            <p:cNvSpPr/>
            <p:nvPr/>
          </p:nvSpPr>
          <p:spPr bwMode="auto">
            <a:xfrm>
              <a:off x="6340475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椭圆形标注 19"/>
            <p:cNvSpPr/>
            <p:nvPr/>
          </p:nvSpPr>
          <p:spPr bwMode="auto">
            <a:xfrm>
              <a:off x="739140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椭圆形标注 20"/>
            <p:cNvSpPr/>
            <p:nvPr/>
          </p:nvSpPr>
          <p:spPr bwMode="auto">
            <a:xfrm>
              <a:off x="8458200" y="5318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椭圆形标注 21"/>
            <p:cNvSpPr/>
            <p:nvPr/>
          </p:nvSpPr>
          <p:spPr bwMode="auto">
            <a:xfrm>
              <a:off x="8458200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椭圆形标注 22"/>
            <p:cNvSpPr/>
            <p:nvPr/>
          </p:nvSpPr>
          <p:spPr bwMode="auto">
            <a:xfrm>
              <a:off x="7391400" y="3794125"/>
              <a:ext cx="228600" cy="193675"/>
            </a:xfrm>
            <a:prstGeom prst="wedgeEllipseCallout">
              <a:avLst>
                <a:gd name="adj1" fmla="val -49951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椭圆形标注 23"/>
            <p:cNvSpPr/>
            <p:nvPr/>
          </p:nvSpPr>
          <p:spPr bwMode="auto">
            <a:xfrm>
              <a:off x="6340475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椭圆形标注 24"/>
            <p:cNvSpPr/>
            <p:nvPr/>
          </p:nvSpPr>
          <p:spPr bwMode="auto">
            <a:xfrm>
              <a:off x="5321300" y="3794125"/>
              <a:ext cx="228600" cy="193675"/>
            </a:xfrm>
            <a:prstGeom prst="wedgeEllipseCallout">
              <a:avLst>
                <a:gd name="adj1" fmla="val -28899"/>
                <a:gd name="adj2" fmla="val -64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5016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6875" y="1628800"/>
            <a:ext cx="5616575" cy="4537075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：</a:t>
            </a:r>
            <a:r>
              <a:rPr kumimoji="0" lang="en-US" altLang="zh-CN" b="1" dirty="0" err="1">
                <a:latin typeface="Times New Roman" charset="0"/>
              </a:rPr>
              <a:t>Dijkstra</a:t>
            </a:r>
            <a:r>
              <a:rPr kumimoji="0" lang="zh-CN" altLang="en-US" b="1" dirty="0"/>
              <a:t>算法</a:t>
            </a:r>
            <a:endParaRPr kumimoji="0" lang="en-US" altLang="zh-CN" b="1" dirty="0"/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内容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Floyd-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Warshall</a:t>
            </a:r>
            <a:r>
              <a:rPr lang="zh-CN" altLang="en-US" dirty="0"/>
              <a:t>算法</a:t>
            </a:r>
            <a:endParaRPr kumimoji="0" lang="en-US" altLang="zh-CN" b="1" dirty="0"/>
          </a:p>
          <a:p>
            <a:pPr eaLnBrk="1" hangingPunct="1">
              <a:spcBef>
                <a:spcPct val="40000"/>
              </a:spcBef>
            </a:pPr>
            <a:r>
              <a:rPr kumimoji="0" lang="zh-CN" altLang="en-US" b="1" dirty="0">
                <a:latin typeface="Times New Roman" charset="0"/>
              </a:rPr>
              <a:t>内容</a:t>
            </a:r>
            <a:r>
              <a:rPr kumimoji="0" lang="en-US" altLang="zh-CN" b="1" dirty="0">
                <a:latin typeface="Times New Roman" charset="0"/>
              </a:rPr>
              <a:t>3</a:t>
            </a:r>
            <a:r>
              <a:rPr kumimoji="0" lang="zh-CN" altLang="en-US" b="1" dirty="0">
                <a:latin typeface="Times New Roman" charset="0"/>
              </a:rPr>
              <a:t>：旅行商问题（</a:t>
            </a:r>
            <a:r>
              <a:rPr kumimoji="0" lang="en-US" altLang="zh-CN" b="1" dirty="0">
                <a:latin typeface="Times New Roman" charset="0"/>
              </a:rPr>
              <a:t>TSP</a:t>
            </a:r>
            <a:r>
              <a:rPr kumimoji="0" lang="zh-CN" altLang="en-US" b="1" dirty="0">
                <a:latin typeface="Times New Roman" charset="0"/>
              </a:rPr>
              <a:t>）</a:t>
            </a:r>
            <a:endParaRPr kumimoji="0" lang="en-US" altLang="zh-CN" b="1" dirty="0">
              <a:latin typeface="Times New Roman" charset="0"/>
            </a:endParaRPr>
          </a:p>
          <a:p>
            <a:pPr>
              <a:spcBef>
                <a:spcPct val="40000"/>
              </a:spcBef>
            </a:pPr>
            <a:r>
              <a:rPr lang="zh-CN" altLang="en-US" dirty="0">
                <a:latin typeface="Times New Roman" charset="0"/>
              </a:rPr>
              <a:t>内容</a:t>
            </a:r>
            <a:r>
              <a:rPr lang="en-US" altLang="zh-CN" dirty="0">
                <a:latin typeface="Times New Roman" charset="0"/>
              </a:rPr>
              <a:t>4</a:t>
            </a:r>
            <a:r>
              <a:rPr lang="zh-CN" altLang="en-US" dirty="0">
                <a:latin typeface="Times New Roman" charset="0"/>
              </a:rPr>
              <a:t>：最大流问题</a:t>
            </a:r>
            <a:r>
              <a:rPr lang="zh-CN" altLang="en-US" baseline="30000" dirty="0">
                <a:latin typeface="Times New Roman" charset="0"/>
              </a:rPr>
              <a:t>*</a:t>
            </a:r>
          </a:p>
          <a:p>
            <a:pPr eaLnBrk="1" hangingPunct="1">
              <a:spcBef>
                <a:spcPct val="40000"/>
              </a:spcBef>
            </a:pPr>
            <a:endParaRPr kumimoji="0" lang="en-US" altLang="zh-CN" b="1" dirty="0">
              <a:latin typeface="Times New Roman" charset="0"/>
            </a:endParaRPr>
          </a:p>
          <a:p>
            <a:pPr eaLnBrk="1" hangingPunct="1">
              <a:spcBef>
                <a:spcPct val="40000"/>
              </a:spcBef>
            </a:pPr>
            <a:endParaRPr kumimoji="0" lang="en-US" altLang="zh-CN" b="1" dirty="0"/>
          </a:p>
          <a:p>
            <a:pPr eaLnBrk="1" hangingPunct="1">
              <a:spcBef>
                <a:spcPct val="40000"/>
              </a:spcBef>
            </a:pPr>
            <a:endParaRPr kumimoji="0" lang="en-US" altLang="zh-CN" b="1" dirty="0"/>
          </a:p>
          <a:p>
            <a:pPr eaLnBrk="1" hangingPunct="1">
              <a:spcBef>
                <a:spcPct val="40000"/>
              </a:spcBef>
            </a:pPr>
            <a:endParaRPr kumimoji="0" lang="zh-CN" altLang="en-US" b="1" dirty="0"/>
          </a:p>
          <a:p>
            <a:pPr eaLnBrk="1" hangingPunct="1">
              <a:spcBef>
                <a:spcPct val="35000"/>
              </a:spcBef>
            </a:pPr>
            <a:endParaRPr kumimoji="0" lang="en-US" altLang="zh-CN" b="1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上节回顾</a:t>
            </a:r>
          </a:p>
        </p:txBody>
      </p:sp>
    </p:spTree>
    <p:extLst>
      <p:ext uri="{BB962C8B-B14F-4D97-AF65-F5344CB8AC3E}">
        <p14:creationId xmlns:p14="http://schemas.microsoft.com/office/powerpoint/2010/main" val="2956584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稳定匹配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395536" y="1700808"/>
            <a:ext cx="8496944" cy="453650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latin typeface="+mn-ea"/>
              </a:rPr>
              <a:t>G</a:t>
            </a:r>
            <a:r>
              <a:rPr lang="zh-CN" altLang="en-US" sz="2800" dirty="0">
                <a:latin typeface="+mn-ea"/>
              </a:rPr>
              <a:t>的一个偏好集</a:t>
            </a:r>
            <a:endParaRPr lang="en-US" altLang="zh-CN" sz="2800" dirty="0">
              <a:latin typeface="+mn-ea"/>
            </a:endParaRPr>
          </a:p>
          <a:p>
            <a:pPr>
              <a:buFontTx/>
              <a:buNone/>
            </a:pPr>
            <a:r>
              <a:rPr lang="en-US" altLang="zh-CN" sz="2800" dirty="0">
                <a:latin typeface="+mn-ea"/>
              </a:rPr>
              <a:t>    </a:t>
            </a:r>
            <a:r>
              <a:rPr lang="zh-CN" altLang="en-US" sz="2800" dirty="0">
                <a:latin typeface="+mn-ea"/>
              </a:rPr>
              <a:t>一族线性序</a:t>
            </a:r>
            <a:r>
              <a:rPr lang="en-US" altLang="zh-CN" sz="2800" dirty="0">
                <a:latin typeface="+mn-ea"/>
              </a:rPr>
              <a:t> (</a:t>
            </a: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800" baseline="-25000" dirty="0">
                <a:latin typeface="+mn-ea"/>
                <a:sym typeface="Symbol" panose="05050102010706020507" pitchFamily="18" charset="2"/>
              </a:rPr>
              <a:t>v</a:t>
            </a:r>
            <a:r>
              <a:rPr lang="en-US" altLang="zh-CN" sz="2800" dirty="0">
                <a:latin typeface="+mn-ea"/>
              </a:rPr>
              <a:t>)</a:t>
            </a:r>
            <a:r>
              <a:rPr lang="en-US" altLang="zh-CN" sz="2800" baseline="-25000" dirty="0" err="1">
                <a:latin typeface="+mn-ea"/>
                <a:sym typeface="Symbol" panose="05050102010706020507" pitchFamily="18" charset="2"/>
              </a:rPr>
              <a:t>vV</a:t>
            </a:r>
            <a:r>
              <a:rPr lang="zh-CN" altLang="en-US" sz="2800" dirty="0">
                <a:latin typeface="+mn-ea"/>
              </a:rPr>
              <a:t>，</a:t>
            </a:r>
            <a:r>
              <a:rPr lang="en-US" altLang="zh-CN" sz="2800" dirty="0">
                <a:latin typeface="+mn-ea"/>
              </a:rPr>
              <a:t> </a:t>
            </a:r>
            <a:r>
              <a:rPr lang="zh-CN" altLang="en-US" sz="2800" dirty="0">
                <a:latin typeface="+mn-ea"/>
              </a:rPr>
              <a:t>其中，</a:t>
            </a:r>
            <a:r>
              <a:rPr lang="en-US" altLang="zh-CN" sz="2800" dirty="0">
                <a:latin typeface="+mn-ea"/>
                <a:sym typeface="Symbol" panose="05050102010706020507" pitchFamily="18" charset="2"/>
              </a:rPr>
              <a:t></a:t>
            </a:r>
            <a:r>
              <a:rPr lang="en-US" altLang="zh-CN" sz="2800" baseline="-25000" dirty="0">
                <a:latin typeface="+mn-ea"/>
                <a:sym typeface="Symbol" panose="05050102010706020507" pitchFamily="18" charset="2"/>
              </a:rPr>
              <a:t>v</a:t>
            </a:r>
            <a:r>
              <a:rPr lang="zh-CN" altLang="en-US" sz="2800" dirty="0">
                <a:latin typeface="+mn-ea"/>
                <a:sym typeface="Symbol" panose="05050102010706020507" pitchFamily="18" charset="2"/>
              </a:rPr>
              <a:t>是</a:t>
            </a:r>
            <a:r>
              <a:rPr lang="en-US" altLang="zh-CN" sz="2800" dirty="0">
                <a:latin typeface="+mn-ea"/>
              </a:rPr>
              <a:t>E(v)</a:t>
            </a:r>
            <a:r>
              <a:rPr lang="zh-CN" altLang="en-US" sz="2800" dirty="0">
                <a:latin typeface="+mn-ea"/>
              </a:rPr>
              <a:t>上的线性序</a:t>
            </a:r>
            <a:endParaRPr lang="en-US" altLang="zh-CN" sz="2800" dirty="0">
              <a:latin typeface="+mn-ea"/>
            </a:endParaRPr>
          </a:p>
          <a:p>
            <a:endParaRPr lang="en-US" altLang="zh-CN" sz="2800" dirty="0">
              <a:latin typeface="+mn-ea"/>
            </a:endParaRPr>
          </a:p>
          <a:p>
            <a:r>
              <a:rPr lang="en-US" altLang="zh-CN" sz="2800" dirty="0">
                <a:latin typeface="+mn-ea"/>
              </a:rPr>
              <a:t>Unstable: If M is a matching and e=(a, b) is an edge not in M such that both a and b </a:t>
            </a:r>
            <a:r>
              <a:rPr lang="en-US" altLang="zh-CN" sz="2800" dirty="0">
                <a:solidFill>
                  <a:srgbClr val="0070C0"/>
                </a:solidFill>
                <a:latin typeface="+mn-ea"/>
              </a:rPr>
              <a:t>prefer</a:t>
            </a:r>
            <a:r>
              <a:rPr lang="en-US" altLang="zh-CN" sz="2800" dirty="0">
                <a:latin typeface="+mn-ea"/>
              </a:rPr>
              <a:t> e to their current matching edge. </a:t>
            </a:r>
          </a:p>
          <a:p>
            <a:pPr lvl="1"/>
            <a:r>
              <a:rPr lang="zh-CN" altLang="en-US" sz="2500" dirty="0">
                <a:latin typeface="+mn-ea"/>
              </a:rPr>
              <a:t>反之，则是一个稳定匹配</a:t>
            </a:r>
            <a:endParaRPr lang="en-US" altLang="zh-CN" sz="2500" dirty="0">
              <a:latin typeface="+mn-ea"/>
            </a:endParaRPr>
          </a:p>
          <a:p>
            <a:pPr>
              <a:buFontTx/>
              <a:buNone/>
            </a:pPr>
            <a:endParaRPr lang="en-US" altLang="zh-CN" sz="2800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定理</a:t>
            </a:r>
            <a:r>
              <a:rPr lang="en-US" altLang="zh-CN" sz="2800" dirty="0">
                <a:latin typeface="+mn-ea"/>
              </a:rPr>
              <a:t> 1.4. (Gale &amp; Shapley 1962)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altLang="zh-CN" sz="2800" dirty="0">
                <a:latin typeface="+mn-ea"/>
              </a:rPr>
              <a:t>    </a:t>
            </a:r>
            <a:r>
              <a:rPr lang="zh-CN" altLang="en-US" sz="2800" dirty="0">
                <a:latin typeface="+mn-ea"/>
              </a:rPr>
              <a:t>对于任意给定一个偏好集，图</a:t>
            </a:r>
            <a:r>
              <a:rPr lang="en-US" altLang="zh-CN" sz="2800" dirty="0">
                <a:latin typeface="+mn-ea"/>
              </a:rPr>
              <a:t>G</a:t>
            </a:r>
            <a:r>
              <a:rPr lang="zh-CN" altLang="en-US" sz="2800" dirty="0">
                <a:latin typeface="+mn-ea"/>
              </a:rPr>
              <a:t>有一个稳定的匹配。</a:t>
            </a:r>
            <a:endParaRPr lang="en-US" altLang="zh-CN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73110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稳定匹配的获取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395536" y="1552939"/>
            <a:ext cx="8496944" cy="494506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给定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，</a:t>
            </a:r>
            <a:r>
              <a:rPr lang="en-US" altLang="zh-CN" sz="2800" dirty="0" err="1">
                <a:latin typeface="+mn-ea"/>
              </a:rPr>
              <a:t>a∈A</a:t>
            </a:r>
            <a:r>
              <a:rPr lang="zh-CN" altLang="en-US" sz="2800" dirty="0">
                <a:latin typeface="+mn-ea"/>
              </a:rPr>
              <a:t>可被</a:t>
            </a:r>
            <a:r>
              <a:rPr lang="en-US" altLang="zh-CN" sz="2800" dirty="0" err="1">
                <a:latin typeface="+mn-ea"/>
              </a:rPr>
              <a:t>b∈B</a:t>
            </a:r>
            <a:r>
              <a:rPr lang="zh-CN" altLang="en-US" sz="2800" dirty="0">
                <a:latin typeface="+mn-ea"/>
              </a:rPr>
              <a:t>接受：</a:t>
            </a:r>
            <a:endParaRPr lang="en-US" altLang="zh-CN" sz="28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dirty="0">
                <a:latin typeface="+mn-ea"/>
              </a:rPr>
              <a:t>(a, b)∈E\M</a:t>
            </a:r>
            <a:r>
              <a:rPr lang="zh-CN" altLang="en-US" sz="2400" dirty="0">
                <a:latin typeface="+mn-ea"/>
              </a:rPr>
              <a:t>，并且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若存在</a:t>
            </a:r>
            <a:r>
              <a:rPr lang="en-US" altLang="zh-CN" sz="2400" dirty="0">
                <a:latin typeface="+mn-ea"/>
              </a:rPr>
              <a:t>(a', b)∈M, </a:t>
            </a:r>
            <a:r>
              <a:rPr lang="zh-CN" altLang="en-US" sz="2400" dirty="0">
                <a:latin typeface="+mn-ea"/>
              </a:rPr>
              <a:t> 则 </a:t>
            </a:r>
            <a:r>
              <a:rPr lang="en-US" altLang="zh-CN" sz="2400" dirty="0">
                <a:latin typeface="+mn-ea"/>
              </a:rPr>
              <a:t>(a', b) 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</a:t>
            </a:r>
            <a:r>
              <a:rPr lang="en-US" altLang="zh-CN" sz="2400" baseline="-25000" dirty="0">
                <a:latin typeface="+mn-ea"/>
              </a:rPr>
              <a:t>b</a:t>
            </a:r>
            <a:r>
              <a:rPr lang="en-US" altLang="zh-CN" sz="2400" dirty="0">
                <a:latin typeface="+mn-ea"/>
              </a:rPr>
              <a:t> (a, b).</a:t>
            </a:r>
          </a:p>
          <a:p>
            <a:pPr>
              <a:lnSpc>
                <a:spcPct val="120000"/>
              </a:lnSpc>
            </a:pPr>
            <a:r>
              <a:rPr lang="en-US" altLang="zh-CN" sz="2800" dirty="0" err="1">
                <a:latin typeface="+mn-ea"/>
              </a:rPr>
              <a:t>a∈A</a:t>
            </a:r>
            <a:r>
              <a:rPr lang="zh-CN" altLang="en-US" sz="2800" dirty="0">
                <a:latin typeface="+mn-ea"/>
              </a:rPr>
              <a:t>对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满意：</a:t>
            </a:r>
            <a:endParaRPr lang="en-US" altLang="zh-CN" sz="28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是一个尚未配对的顶点，或者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存在</a:t>
            </a:r>
            <a:r>
              <a:rPr lang="en-US" altLang="zh-CN" sz="2400" dirty="0">
                <a:latin typeface="+mn-ea"/>
              </a:rPr>
              <a:t>(a, b)∈M,  </a:t>
            </a:r>
            <a:r>
              <a:rPr lang="zh-CN" altLang="en-US" sz="2400" dirty="0">
                <a:latin typeface="+mn-ea"/>
              </a:rPr>
              <a:t>若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可被</a:t>
            </a:r>
            <a:r>
              <a:rPr lang="en-US" altLang="zh-CN" sz="2400" dirty="0">
                <a:latin typeface="+mn-ea"/>
              </a:rPr>
              <a:t>b'</a:t>
            </a:r>
            <a:r>
              <a:rPr lang="zh-CN" altLang="en-US" sz="2400" dirty="0">
                <a:latin typeface="+mn-ea"/>
              </a:rPr>
              <a:t>接受，则 </a:t>
            </a:r>
            <a:r>
              <a:rPr lang="en-US" altLang="zh-CN" sz="2400" dirty="0">
                <a:latin typeface="+mn-ea"/>
              </a:rPr>
              <a:t>(a, b)  &gt;</a:t>
            </a:r>
            <a:r>
              <a:rPr lang="en-US" altLang="zh-CN" sz="2400" baseline="-25000" dirty="0">
                <a:latin typeface="+mn-ea"/>
              </a:rPr>
              <a:t>a</a:t>
            </a:r>
            <a:r>
              <a:rPr lang="en-US" altLang="zh-CN" sz="2400" dirty="0">
                <a:latin typeface="+mn-ea"/>
              </a:rPr>
              <a:t> (a, b')</a:t>
            </a:r>
          </a:p>
          <a:p>
            <a:pPr lvl="1">
              <a:lnSpc>
                <a:spcPct val="120000"/>
              </a:lnSpc>
            </a:pPr>
            <a:endParaRPr lang="en-US" altLang="zh-CN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+mn-ea"/>
              </a:rPr>
              <a:t>稳定匹配获取思路</a:t>
            </a:r>
            <a:endParaRPr lang="en-US" altLang="zh-CN" dirty="0">
              <a:latin typeface="+mn-ea"/>
            </a:endParaRPr>
          </a:p>
          <a:p>
            <a:pPr lvl="1"/>
            <a:r>
              <a:rPr lang="zh-CN" altLang="en-US" sz="2400" dirty="0">
                <a:latin typeface="+mn-ea"/>
              </a:rPr>
              <a:t>从一个空的边集开始，构造（更新）匹配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，保持“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中的所有顶点对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满意”这一特性。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081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稳定匹配 </a:t>
            </a:r>
            <a:r>
              <a:rPr lang="zh-CN" altLang="en-US" dirty="0">
                <a:sym typeface="Symbol" panose="05050102010706020507" pitchFamily="18" charset="2"/>
              </a:rPr>
              <a:t> 算法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1268760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301171" y="1700808"/>
            <a:ext cx="8663317" cy="439248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给定这样的一个</a:t>
            </a:r>
            <a:r>
              <a:rPr lang="en-US" altLang="zh-CN" sz="2800" dirty="0">
                <a:latin typeface="+mn-ea"/>
              </a:rPr>
              <a:t>M, </a:t>
            </a: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对于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中尚未配对的某顶点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，若</a:t>
            </a:r>
            <a:r>
              <a:rPr lang="en-US" altLang="zh-CN" sz="2400" dirty="0">
                <a:latin typeface="+mn-ea"/>
              </a:rPr>
              <a:t>{ (a, b) | a</a:t>
            </a:r>
            <a:r>
              <a:rPr lang="zh-CN" altLang="en-US" sz="2400" dirty="0">
                <a:latin typeface="+mn-ea"/>
              </a:rPr>
              <a:t>可被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接受</a:t>
            </a:r>
            <a:r>
              <a:rPr lang="en-US" altLang="zh-CN" sz="2400" dirty="0">
                <a:latin typeface="+mn-ea"/>
              </a:rPr>
              <a:t>}</a:t>
            </a:r>
            <a:r>
              <a:rPr lang="zh-CN" altLang="en-US" sz="2400" dirty="0">
                <a:latin typeface="+mn-ea"/>
              </a:rPr>
              <a:t>非空</a:t>
            </a:r>
            <a:r>
              <a:rPr lang="en-US" altLang="zh-CN" sz="2400" dirty="0">
                <a:latin typeface="+mn-ea"/>
              </a:rPr>
              <a:t>. </a:t>
            </a:r>
            <a:r>
              <a:rPr lang="zh-CN" altLang="en-US" sz="2400" dirty="0">
                <a:latin typeface="+mn-ea"/>
              </a:rPr>
              <a:t>按照线性序</a:t>
            </a:r>
            <a:r>
              <a:rPr lang="en-US" altLang="zh-CN" sz="2400" dirty="0">
                <a:latin typeface="+mn-ea"/>
              </a:rPr>
              <a:t>≤</a:t>
            </a:r>
            <a:r>
              <a:rPr lang="en-US" altLang="zh-CN" sz="2400" baseline="-250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找出最大元，记为</a:t>
            </a:r>
            <a:r>
              <a:rPr lang="en-US" altLang="zh-CN" sz="2400" dirty="0">
                <a:latin typeface="+mn-ea"/>
              </a:rPr>
              <a:t>(a, </a:t>
            </a:r>
            <a:r>
              <a:rPr lang="en-US" altLang="zh-CN" sz="2400" dirty="0" err="1">
                <a:latin typeface="+mn-ea"/>
              </a:rPr>
              <a:t>b</a:t>
            </a:r>
            <a:r>
              <a:rPr lang="en-US" altLang="zh-CN" sz="2400" baseline="-25000" dirty="0" err="1">
                <a:latin typeface="+mn-ea"/>
              </a:rPr>
              <a:t>j</a:t>
            </a:r>
            <a:r>
              <a:rPr lang="en-US" altLang="zh-CN" sz="2400" dirty="0">
                <a:latin typeface="+mn-ea"/>
              </a:rPr>
              <a:t>)</a:t>
            </a:r>
            <a:r>
              <a:rPr lang="zh-CN" altLang="en-US" sz="2400" dirty="0">
                <a:latin typeface="+mn-ea"/>
              </a:rPr>
              <a:t>，将这条边添加到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中，删除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中以</a:t>
            </a:r>
            <a:r>
              <a:rPr lang="en-US" altLang="zh-CN" sz="2400" dirty="0" err="1">
                <a:latin typeface="+mn-ea"/>
              </a:rPr>
              <a:t>b</a:t>
            </a:r>
            <a:r>
              <a:rPr lang="en-US" altLang="zh-CN" sz="2400" baseline="-25000" dirty="0" err="1">
                <a:latin typeface="+mn-ea"/>
              </a:rPr>
              <a:t>j</a:t>
            </a:r>
            <a:r>
              <a:rPr lang="zh-CN" altLang="en-US" sz="2400" dirty="0">
                <a:latin typeface="+mn-ea"/>
              </a:rPr>
              <a:t>为端点的边（假如有的话）。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对于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中尚未配对的所有顶点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，</a:t>
            </a:r>
            <a:r>
              <a:rPr lang="en-US" altLang="zh-CN" sz="2400" dirty="0">
                <a:latin typeface="+mn-ea"/>
              </a:rPr>
              <a:t>{ (a, b) | a</a:t>
            </a:r>
            <a:r>
              <a:rPr lang="zh-CN" altLang="en-US" sz="2400" dirty="0">
                <a:latin typeface="+mn-ea"/>
              </a:rPr>
              <a:t>可被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接受</a:t>
            </a:r>
            <a:r>
              <a:rPr lang="en-US" altLang="zh-CN" sz="2400" dirty="0">
                <a:latin typeface="+mn-ea"/>
              </a:rPr>
              <a:t>}</a:t>
            </a:r>
            <a:r>
              <a:rPr lang="zh-CN" altLang="en-US" sz="2400" dirty="0">
                <a:latin typeface="+mn-ea"/>
              </a:rPr>
              <a:t>均为空</a:t>
            </a:r>
            <a:r>
              <a:rPr lang="en-US" altLang="zh-CN" sz="2400" dirty="0">
                <a:latin typeface="+mn-ea"/>
              </a:rPr>
              <a:t>. </a:t>
            </a:r>
            <a:r>
              <a:rPr lang="zh-CN" altLang="en-US" sz="2400" dirty="0">
                <a:latin typeface="+mn-ea"/>
              </a:rPr>
              <a:t>（结束）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endParaRPr lang="en-US" altLang="zh-CN" sz="2400" dirty="0">
              <a:latin typeface="+mn-ea"/>
            </a:endParaRPr>
          </a:p>
          <a:p>
            <a:pPr lvl="1"/>
            <a:r>
              <a:rPr lang="zh-CN" altLang="en-US" sz="2400" dirty="0">
                <a:latin typeface="+mn-ea"/>
              </a:rPr>
              <a:t>直观理解：男子向尚未拒绝他的最喜爱的女子求婚；女子接受目前为止最如意的求婚提议，但是，倘若有更如意的求婚者，会改变主意。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2004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231648" y="1543856"/>
            <a:ext cx="8915400" cy="49814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latin typeface="+mn-ea"/>
              </a:rPr>
              <a:t>Given men x, y, z, w, women a, b, c, d, and preferences listed below, the matching {</a:t>
            </a:r>
            <a:r>
              <a:rPr lang="en-US" altLang="zh-CN" sz="2800" dirty="0" err="1">
                <a:latin typeface="+mn-ea"/>
              </a:rPr>
              <a:t>xa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 err="1">
                <a:latin typeface="+mn-ea"/>
              </a:rPr>
              <a:t>yb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 err="1">
                <a:latin typeface="+mn-ea"/>
              </a:rPr>
              <a:t>zd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 err="1">
                <a:latin typeface="+mn-ea"/>
              </a:rPr>
              <a:t>wc</a:t>
            </a:r>
            <a:r>
              <a:rPr lang="en-US" altLang="zh-CN" sz="2800" dirty="0">
                <a:latin typeface="+mn-ea"/>
              </a:rPr>
              <a:t>} is a stable matching.</a:t>
            </a:r>
          </a:p>
          <a:p>
            <a:endParaRPr lang="en-US" altLang="zh-CN" sz="2800" dirty="0">
              <a:latin typeface="+mn-ea"/>
            </a:endParaRPr>
          </a:p>
          <a:p>
            <a:pPr lvl="1">
              <a:buFontTx/>
              <a:buNone/>
            </a:pPr>
            <a:r>
              <a:rPr lang="en-US" altLang="zh-CN" sz="2500" dirty="0">
                <a:latin typeface="+mn-ea"/>
              </a:rPr>
              <a:t>Men{x, y, z, w} Women {a, b, c, d}</a:t>
            </a:r>
          </a:p>
          <a:p>
            <a:pPr lvl="1">
              <a:buFontTx/>
              <a:buNone/>
            </a:pPr>
            <a:r>
              <a:rPr lang="pl-PL" altLang="zh-CN" sz="2500" dirty="0">
                <a:latin typeface="+mn-ea"/>
              </a:rPr>
              <a:t>x: a &gt; b&gt; c &gt; d </a:t>
            </a:r>
            <a:r>
              <a:rPr lang="en-US" altLang="zh-CN" sz="2500" dirty="0">
                <a:latin typeface="+mn-ea"/>
              </a:rPr>
              <a:t>  </a:t>
            </a:r>
            <a:r>
              <a:rPr lang="pl-PL" altLang="zh-CN" sz="2500" dirty="0">
                <a:latin typeface="+mn-ea"/>
              </a:rPr>
              <a:t>a: z &gt; x &gt; y&gt; w</a:t>
            </a:r>
          </a:p>
          <a:p>
            <a:pPr lvl="1">
              <a:buFontTx/>
              <a:buNone/>
            </a:pPr>
            <a:r>
              <a:rPr lang="pl-PL" altLang="zh-CN" sz="2500" dirty="0">
                <a:latin typeface="+mn-ea"/>
              </a:rPr>
              <a:t>y: a&gt; c &gt; b &gt; d </a:t>
            </a:r>
            <a:r>
              <a:rPr lang="en-US" altLang="zh-CN" sz="2500" dirty="0">
                <a:latin typeface="+mn-ea"/>
              </a:rPr>
              <a:t>  </a:t>
            </a:r>
            <a:r>
              <a:rPr lang="pl-PL" altLang="zh-CN" sz="2500" dirty="0">
                <a:latin typeface="+mn-ea"/>
              </a:rPr>
              <a:t>b: y &gt;w &gt; x&gt;</a:t>
            </a:r>
            <a:r>
              <a:rPr lang="en-US" altLang="zh-CN" sz="2500" dirty="0">
                <a:latin typeface="+mn-ea"/>
              </a:rPr>
              <a:t> </a:t>
            </a:r>
            <a:r>
              <a:rPr lang="pl-PL" altLang="zh-CN" sz="2500" dirty="0">
                <a:latin typeface="+mn-ea"/>
              </a:rPr>
              <a:t>z</a:t>
            </a:r>
          </a:p>
          <a:p>
            <a:pPr lvl="1">
              <a:buFontTx/>
              <a:buNone/>
            </a:pPr>
            <a:r>
              <a:rPr lang="pl-PL" altLang="zh-CN" sz="2500" dirty="0">
                <a:latin typeface="+mn-ea"/>
              </a:rPr>
              <a:t>z: c&gt; d &gt; a &gt; b </a:t>
            </a:r>
            <a:r>
              <a:rPr lang="en-US" altLang="zh-CN" sz="2500" dirty="0">
                <a:latin typeface="+mn-ea"/>
              </a:rPr>
              <a:t>  </a:t>
            </a:r>
            <a:r>
              <a:rPr lang="pl-PL" altLang="zh-CN" sz="2500" dirty="0">
                <a:latin typeface="+mn-ea"/>
              </a:rPr>
              <a:t>c: w &gt; x &gt; y &gt; z</a:t>
            </a:r>
          </a:p>
          <a:p>
            <a:pPr lvl="1">
              <a:buFontTx/>
              <a:buNone/>
            </a:pPr>
            <a:r>
              <a:rPr lang="pl-PL" altLang="zh-CN" sz="2500" dirty="0">
                <a:latin typeface="+mn-ea"/>
              </a:rPr>
              <a:t>w:c &gt; b &gt; a &gt;d </a:t>
            </a:r>
            <a:r>
              <a:rPr lang="en-US" altLang="zh-CN" sz="2500" dirty="0">
                <a:latin typeface="+mn-ea"/>
              </a:rPr>
              <a:t>  </a:t>
            </a:r>
            <a:r>
              <a:rPr lang="pl-PL" altLang="zh-CN" sz="2500" dirty="0">
                <a:latin typeface="+mn-ea"/>
              </a:rPr>
              <a:t>d: x &gt; y &gt; z &gt; w</a:t>
            </a:r>
            <a:endParaRPr lang="en-US" altLang="zh-CN" sz="2500" dirty="0">
              <a:latin typeface="+mn-ea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5748982" y="3281363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3333CC"/>
                </a:solidFill>
              </a:rPr>
              <a:t>X</a:t>
            </a:r>
            <a:endParaRPr lang="zh-CN" altLang="en-US" dirty="0">
              <a:solidFill>
                <a:srgbClr val="3333CC"/>
              </a:solidFill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7849244" y="3268663"/>
            <a:ext cx="560388" cy="422275"/>
          </a:xfrm>
          <a:prstGeom prst="wedgeRectCallout">
            <a:avLst>
              <a:gd name="adj1" fmla="val -20833"/>
              <a:gd name="adj2" fmla="val 4160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a</a:t>
            </a:r>
            <a:endParaRPr lang="zh-CN" altLang="en-US" sz="2400" b="1" dirty="0"/>
          </a:p>
        </p:txBody>
      </p:sp>
      <p:sp>
        <p:nvSpPr>
          <p:cNvPr id="8" name="椭圆形标注 7"/>
          <p:cNvSpPr/>
          <p:nvPr/>
        </p:nvSpPr>
        <p:spPr>
          <a:xfrm>
            <a:off x="5791844" y="402590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3333CC"/>
                </a:solidFill>
              </a:rPr>
              <a:t>Y</a:t>
            </a:r>
            <a:endParaRPr lang="zh-CN" altLang="en-US" dirty="0">
              <a:solidFill>
                <a:srgbClr val="3333CC"/>
              </a:solidFill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7871469" y="4016375"/>
            <a:ext cx="560388" cy="422275"/>
          </a:xfrm>
          <a:prstGeom prst="wedgeRectCallout">
            <a:avLst>
              <a:gd name="adj1" fmla="val -20833"/>
              <a:gd name="adj2" fmla="val 4160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b</a:t>
            </a:r>
            <a:endParaRPr lang="zh-CN" altLang="en-US" sz="2400" b="1" dirty="0"/>
          </a:p>
        </p:txBody>
      </p:sp>
      <p:sp>
        <p:nvSpPr>
          <p:cNvPr id="10" name="椭圆形标注 9"/>
          <p:cNvSpPr/>
          <p:nvPr/>
        </p:nvSpPr>
        <p:spPr>
          <a:xfrm>
            <a:off x="5791844" y="4702175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3333CC"/>
                </a:solidFill>
              </a:rPr>
              <a:t>Z</a:t>
            </a:r>
            <a:endParaRPr lang="zh-CN" altLang="en-US" dirty="0">
              <a:solidFill>
                <a:srgbClr val="3333CC"/>
              </a:solidFill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7871469" y="4724400"/>
            <a:ext cx="560388" cy="422275"/>
          </a:xfrm>
          <a:prstGeom prst="wedgeRectCallout">
            <a:avLst>
              <a:gd name="adj1" fmla="val -20833"/>
              <a:gd name="adj2" fmla="val 4160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c</a:t>
            </a:r>
            <a:endParaRPr lang="zh-CN" altLang="en-US" sz="2400" b="1" dirty="0"/>
          </a:p>
        </p:txBody>
      </p:sp>
      <p:sp>
        <p:nvSpPr>
          <p:cNvPr id="12" name="椭圆形标注 11"/>
          <p:cNvSpPr/>
          <p:nvPr/>
        </p:nvSpPr>
        <p:spPr>
          <a:xfrm>
            <a:off x="5791844" y="537845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3333CC"/>
                </a:solidFill>
              </a:rPr>
              <a:t>W</a:t>
            </a:r>
            <a:endParaRPr lang="zh-CN" altLang="en-US" dirty="0">
              <a:solidFill>
                <a:srgbClr val="3333CC"/>
              </a:solidFill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7898457" y="5437188"/>
            <a:ext cx="561975" cy="422275"/>
          </a:xfrm>
          <a:prstGeom prst="wedgeRectCallout">
            <a:avLst>
              <a:gd name="adj1" fmla="val -20833"/>
              <a:gd name="adj2" fmla="val 4160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d</a:t>
            </a:r>
            <a:endParaRPr lang="zh-CN" altLang="en-US" sz="2400" b="1" dirty="0"/>
          </a:p>
        </p:txBody>
      </p:sp>
      <p:cxnSp>
        <p:nvCxnSpPr>
          <p:cNvPr id="14" name="直接连接符 13"/>
          <p:cNvCxnSpPr>
            <a:stCxn id="8" idx="6"/>
            <a:endCxn id="9" idx="1"/>
          </p:cNvCxnSpPr>
          <p:nvPr/>
        </p:nvCxnSpPr>
        <p:spPr>
          <a:xfrm flipV="1">
            <a:off x="6433194" y="4227513"/>
            <a:ext cx="1438275" cy="9525"/>
          </a:xfrm>
          <a:prstGeom prst="line">
            <a:avLst/>
          </a:prstGeom>
          <a:ln w="254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6" idx="6"/>
            <a:endCxn id="7" idx="1"/>
          </p:cNvCxnSpPr>
          <p:nvPr/>
        </p:nvCxnSpPr>
        <p:spPr>
          <a:xfrm flipV="1">
            <a:off x="6390332" y="3479800"/>
            <a:ext cx="1458912" cy="12700"/>
          </a:xfrm>
          <a:prstGeom prst="line">
            <a:avLst/>
          </a:prstGeom>
          <a:ln w="254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1" idx="1"/>
          </p:cNvCxnSpPr>
          <p:nvPr/>
        </p:nvCxnSpPr>
        <p:spPr>
          <a:xfrm rot="10800000" flipV="1">
            <a:off x="6423669" y="4935538"/>
            <a:ext cx="1447800" cy="684212"/>
          </a:xfrm>
          <a:prstGeom prst="line">
            <a:avLst/>
          </a:prstGeom>
          <a:ln w="254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3" idx="1"/>
          </p:cNvCxnSpPr>
          <p:nvPr/>
        </p:nvCxnSpPr>
        <p:spPr>
          <a:xfrm rot="10800000">
            <a:off x="6374457" y="4979988"/>
            <a:ext cx="1524000" cy="668337"/>
          </a:xfrm>
          <a:prstGeom prst="line">
            <a:avLst/>
          </a:prstGeom>
          <a:ln w="254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57145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/>
              <a:t>稳定匹配 </a:t>
            </a:r>
            <a:r>
              <a:rPr lang="zh-CN" altLang="en-US" dirty="0">
                <a:sym typeface="Symbol" panose="05050102010706020507" pitchFamily="18" charset="2"/>
              </a:rPr>
              <a:t> 算法正确性分析</a:t>
            </a:r>
            <a:endParaRPr lang="zh-CN" altLang="en-US" baseline="30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320675" y="1571625"/>
            <a:ext cx="6911975" cy="3581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lnSpc>
                <a:spcPct val="120000"/>
              </a:lnSpc>
              <a:buClrTx/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zh-CN" altLang="en-US" sz="2800" dirty="0">
                <a:latin typeface="+mn-ea"/>
              </a:rPr>
              <a:t>结束之时</a:t>
            </a:r>
            <a:endParaRPr lang="en-US" altLang="zh-CN" sz="2800" dirty="0">
              <a:latin typeface="+mn-ea"/>
            </a:endParaRPr>
          </a:p>
          <a:p>
            <a:pPr marL="742950" lvl="2" indent="-342900">
              <a:lnSpc>
                <a:spcPct val="120000"/>
              </a:lnSpc>
              <a:buClrTx/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中未配对的顶点均没有可被接受的对象</a:t>
            </a:r>
            <a:endParaRPr lang="en-US" altLang="zh-CN" sz="2400" dirty="0">
              <a:latin typeface="+mn-ea"/>
            </a:endParaRPr>
          </a:p>
          <a:p>
            <a:pPr marL="742950" lvl="2" indent="-342900">
              <a:lnSpc>
                <a:spcPct val="120000"/>
              </a:lnSpc>
              <a:buClrTx/>
              <a:buBlip>
                <a:blip r:embed="rId2"/>
              </a:buBlip>
              <a:defRPr/>
            </a:pP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中的所有顶点对</a:t>
            </a: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满意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2800" dirty="0">
                <a:latin typeface="+mn-ea"/>
              </a:rPr>
              <a:t>结束之时，</a:t>
            </a:r>
            <a:r>
              <a:rPr lang="en-US" altLang="zh-CN" sz="2800" dirty="0">
                <a:latin typeface="+mn-ea"/>
              </a:rPr>
              <a:t>M</a:t>
            </a:r>
            <a:r>
              <a:rPr lang="zh-CN" altLang="en-US" sz="2800" dirty="0">
                <a:latin typeface="+mn-ea"/>
              </a:rPr>
              <a:t>是稳定的</a:t>
            </a:r>
            <a:endParaRPr lang="en-US" altLang="zh-CN" sz="2800" dirty="0">
              <a:latin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sz="2800" dirty="0">
                <a:latin typeface="+mn-ea"/>
              </a:rPr>
              <a:t>    </a:t>
            </a:r>
            <a:r>
              <a:rPr lang="zh-CN" altLang="en-US" sz="2800" dirty="0">
                <a:latin typeface="+mn-ea"/>
              </a:rPr>
              <a:t>对任意一个</a:t>
            </a:r>
            <a:r>
              <a:rPr lang="en-US" altLang="zh-CN" sz="2800" dirty="0" err="1">
                <a:latin typeface="+mn-ea"/>
              </a:rPr>
              <a:t>e</a:t>
            </a:r>
            <a:r>
              <a:rPr lang="en-US" altLang="zh-CN" sz="2800" dirty="0" err="1">
                <a:latin typeface="+mn-ea"/>
                <a:sym typeface="Symbol" pitchFamily="18" charset="2"/>
              </a:rPr>
              <a:t>E</a:t>
            </a:r>
            <a:r>
              <a:rPr lang="en-US" altLang="zh-CN" sz="2800" dirty="0">
                <a:latin typeface="+mn-ea"/>
                <a:sym typeface="Symbol" pitchFamily="18" charset="2"/>
              </a:rPr>
              <a:t>\M</a:t>
            </a:r>
            <a:r>
              <a:rPr lang="zh-CN" altLang="en-US" sz="2800" dirty="0">
                <a:latin typeface="+mn-ea"/>
                <a:sym typeface="Symbol" pitchFamily="18" charset="2"/>
              </a:rPr>
              <a:t>，存在</a:t>
            </a:r>
            <a:r>
              <a:rPr lang="en-US" altLang="zh-CN" sz="2800" dirty="0">
                <a:latin typeface="+mn-ea"/>
                <a:sym typeface="Symbol" pitchFamily="18" charset="2"/>
              </a:rPr>
              <a:t> </a:t>
            </a:r>
            <a:r>
              <a:rPr lang="en-US" altLang="zh-CN" sz="2800" dirty="0" err="1">
                <a:latin typeface="+mn-ea"/>
                <a:sym typeface="Symbol" pitchFamily="18" charset="2"/>
              </a:rPr>
              <a:t>fM</a:t>
            </a:r>
            <a:r>
              <a:rPr lang="zh-CN" altLang="en-US" sz="2800" dirty="0">
                <a:latin typeface="+mn-ea"/>
                <a:sym typeface="Symbol" pitchFamily="18" charset="2"/>
              </a:rPr>
              <a:t>满足</a:t>
            </a:r>
            <a:r>
              <a:rPr lang="en-US" altLang="zh-CN" sz="2800" dirty="0">
                <a:latin typeface="+mn-ea"/>
                <a:sym typeface="Symbol" pitchFamily="18" charset="2"/>
              </a:rPr>
              <a:t> </a:t>
            </a:r>
            <a:r>
              <a:rPr lang="zh-CN" altLang="en-US" sz="2800" dirty="0">
                <a:latin typeface="+mn-ea"/>
                <a:sym typeface="Symbol" pitchFamily="18" charset="2"/>
              </a:rPr>
              <a:t>：</a:t>
            </a:r>
            <a:endParaRPr lang="en-US" altLang="zh-CN" sz="2800" dirty="0">
              <a:latin typeface="+mn-ea"/>
              <a:sym typeface="Symbol" pitchFamily="18" charset="2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en-US" altLang="zh-CN" sz="2800" dirty="0">
                <a:latin typeface="+mn-ea"/>
                <a:sym typeface="Symbol" pitchFamily="18" charset="2"/>
              </a:rPr>
              <a:t>    (</a:t>
            </a:r>
            <a:r>
              <a:rPr lang="en-US" altLang="zh-CN" sz="2800" dirty="0" err="1">
                <a:latin typeface="+mn-ea"/>
                <a:sym typeface="Symbol" pitchFamily="18" charset="2"/>
              </a:rPr>
              <a:t>i</a:t>
            </a:r>
            <a:r>
              <a:rPr lang="en-US" altLang="zh-CN" sz="2800" dirty="0">
                <a:latin typeface="+mn-ea"/>
                <a:sym typeface="Symbol" pitchFamily="18" charset="2"/>
              </a:rPr>
              <a:t>) e </a:t>
            </a:r>
            <a:r>
              <a:rPr lang="zh-CN" altLang="en-US" sz="2800" dirty="0">
                <a:latin typeface="+mn-ea"/>
                <a:sym typeface="Symbol" pitchFamily="18" charset="2"/>
              </a:rPr>
              <a:t>和</a:t>
            </a:r>
            <a:r>
              <a:rPr lang="en-US" altLang="zh-CN" sz="2800" dirty="0">
                <a:latin typeface="+mn-ea"/>
                <a:sym typeface="Symbol" pitchFamily="18" charset="2"/>
              </a:rPr>
              <a:t>f </a:t>
            </a:r>
            <a:r>
              <a:rPr lang="zh-CN" altLang="en-US" sz="2800" dirty="0">
                <a:latin typeface="+mn-ea"/>
                <a:sym typeface="Symbol" pitchFamily="18" charset="2"/>
              </a:rPr>
              <a:t>有公共端点</a:t>
            </a:r>
            <a:r>
              <a:rPr lang="en-US" altLang="zh-CN" sz="2800" dirty="0">
                <a:latin typeface="+mn-ea"/>
                <a:sym typeface="Symbol" pitchFamily="18" charset="2"/>
              </a:rPr>
              <a:t>; (ii) e </a:t>
            </a:r>
            <a:r>
              <a:rPr lang="en-US" altLang="zh-CN" sz="2800" baseline="-25000" dirty="0" err="1">
                <a:latin typeface="+mn-ea"/>
                <a:sym typeface="Symbol" pitchFamily="18" charset="2"/>
              </a:rPr>
              <a:t>v</a:t>
            </a:r>
            <a:r>
              <a:rPr lang="en-US" altLang="zh-CN" sz="2800" dirty="0" err="1">
                <a:latin typeface="+mn-ea"/>
                <a:sym typeface="Symbol" pitchFamily="18" charset="2"/>
              </a:rPr>
              <a:t>f</a:t>
            </a:r>
            <a:r>
              <a:rPr lang="en-US" altLang="zh-CN" sz="2800" dirty="0">
                <a:latin typeface="+mn-ea"/>
                <a:sym typeface="Symbol" pitchFamily="18" charset="2"/>
              </a:rPr>
              <a:t>.</a:t>
            </a:r>
            <a:endParaRPr lang="en-US" altLang="zh-CN" sz="2800" dirty="0">
              <a:latin typeface="+mn-ea"/>
            </a:endParaRPr>
          </a:p>
          <a:p>
            <a:pPr>
              <a:lnSpc>
                <a:spcPct val="120000"/>
              </a:lnSpc>
              <a:defRPr/>
            </a:pPr>
            <a:endParaRPr lang="en-US" altLang="zh-CN" dirty="0">
              <a:latin typeface="+mn-ea"/>
            </a:endParaRPr>
          </a:p>
        </p:txBody>
      </p:sp>
      <p:sp>
        <p:nvSpPr>
          <p:cNvPr id="6" name="流程图: 联系 72"/>
          <p:cNvSpPr>
            <a:spLocks noChangeArrowheads="1"/>
          </p:cNvSpPr>
          <p:nvPr/>
        </p:nvSpPr>
        <p:spPr bwMode="auto">
          <a:xfrm rot="5400000">
            <a:off x="6564313" y="5856287"/>
            <a:ext cx="198438" cy="220663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" name="流程图: 联系 72"/>
          <p:cNvSpPr>
            <a:spLocks noChangeArrowheads="1"/>
          </p:cNvSpPr>
          <p:nvPr/>
        </p:nvSpPr>
        <p:spPr bwMode="auto">
          <a:xfrm rot="5400000">
            <a:off x="7783513" y="4256087"/>
            <a:ext cx="198438" cy="220663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" name="流程图: 联系 72"/>
          <p:cNvSpPr>
            <a:spLocks noChangeArrowheads="1"/>
          </p:cNvSpPr>
          <p:nvPr/>
        </p:nvSpPr>
        <p:spPr bwMode="auto">
          <a:xfrm rot="5400000">
            <a:off x="7859713" y="5094287"/>
            <a:ext cx="198438" cy="220663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流程图: 联系 72"/>
          <p:cNvSpPr>
            <a:spLocks noChangeArrowheads="1"/>
          </p:cNvSpPr>
          <p:nvPr/>
        </p:nvSpPr>
        <p:spPr bwMode="auto">
          <a:xfrm rot="5400000">
            <a:off x="6548438" y="5138737"/>
            <a:ext cx="198438" cy="220663"/>
          </a:xfrm>
          <a:prstGeom prst="flowChartConnector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10" name="直接连接符 75"/>
          <p:cNvCxnSpPr>
            <a:cxnSpLocks noChangeShapeType="1"/>
            <a:stCxn id="8" idx="5"/>
            <a:endCxn id="6" idx="5"/>
          </p:cNvCxnSpPr>
          <p:nvPr/>
        </p:nvCxnSpPr>
        <p:spPr bwMode="auto">
          <a:xfrm flipH="1">
            <a:off x="6584950" y="5275263"/>
            <a:ext cx="1295400" cy="762000"/>
          </a:xfrm>
          <a:prstGeom prst="line">
            <a:avLst/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1" name="直接连接符 75"/>
          <p:cNvCxnSpPr>
            <a:cxnSpLocks noChangeShapeType="1"/>
            <a:stCxn id="7" idx="5"/>
          </p:cNvCxnSpPr>
          <p:nvPr/>
        </p:nvCxnSpPr>
        <p:spPr bwMode="auto">
          <a:xfrm flipH="1">
            <a:off x="6673850" y="4437063"/>
            <a:ext cx="1130300" cy="773112"/>
          </a:xfrm>
          <a:prstGeom prst="line">
            <a:avLst/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2" name="直接连接符 75"/>
          <p:cNvCxnSpPr>
            <a:cxnSpLocks noChangeShapeType="1"/>
            <a:endCxn id="8" idx="0"/>
          </p:cNvCxnSpPr>
          <p:nvPr/>
        </p:nvCxnSpPr>
        <p:spPr bwMode="auto">
          <a:xfrm flipV="1">
            <a:off x="6677025" y="5205413"/>
            <a:ext cx="1392238" cy="39687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椭圆形标注 12"/>
          <p:cNvSpPr/>
          <p:nvPr/>
        </p:nvSpPr>
        <p:spPr>
          <a:xfrm>
            <a:off x="7086600" y="487680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3333CC"/>
                </a:solidFill>
              </a:rPr>
              <a:t>e</a:t>
            </a:r>
            <a:endParaRPr lang="zh-CN" altLang="en-US" sz="2800" b="1" dirty="0">
              <a:solidFill>
                <a:srgbClr val="3333CC"/>
              </a:solidFill>
            </a:endParaRPr>
          </a:p>
        </p:txBody>
      </p:sp>
      <p:sp>
        <p:nvSpPr>
          <p:cNvPr id="14" name="椭圆形标注 13"/>
          <p:cNvSpPr/>
          <p:nvPr/>
        </p:nvSpPr>
        <p:spPr>
          <a:xfrm>
            <a:off x="7010400" y="556260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3333CC"/>
                </a:solidFill>
              </a:rPr>
              <a:t>g</a:t>
            </a:r>
            <a:endParaRPr lang="zh-CN" altLang="en-US" sz="2800" b="1" dirty="0">
              <a:solidFill>
                <a:srgbClr val="3333CC"/>
              </a:solidFill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6858000" y="4343400"/>
            <a:ext cx="641350" cy="422275"/>
          </a:xfrm>
          <a:prstGeom prst="wedgeEllipseCallout">
            <a:avLst>
              <a:gd name="adj1" fmla="val -14863"/>
              <a:gd name="adj2" fmla="val 2667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3333CC"/>
                </a:solidFill>
              </a:rPr>
              <a:t>f</a:t>
            </a:r>
            <a:endParaRPr lang="zh-CN" altLang="en-US" sz="2800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51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dirty="0"/>
              <a:t>稳定匹配 </a:t>
            </a:r>
            <a:r>
              <a:rPr lang="zh-CN" altLang="en-US" dirty="0">
                <a:sym typeface="Symbol" panose="05050102010706020507" pitchFamily="18" charset="2"/>
              </a:rPr>
              <a:t> 算法正确性分析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>
          <a:xfrm>
            <a:off x="533400" y="1628800"/>
            <a:ext cx="8334449" cy="4876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</a:rPr>
              <a:t>算法是否会结束？</a:t>
            </a:r>
            <a:endParaRPr lang="en-US" altLang="zh-CN" sz="28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en-US" altLang="zh-CN" sz="2400" dirty="0">
                <a:latin typeface="+mn-ea"/>
              </a:rPr>
              <a:t>M</a:t>
            </a:r>
            <a:r>
              <a:rPr lang="zh-CN" altLang="en-US" sz="2400" dirty="0">
                <a:latin typeface="+mn-ea"/>
              </a:rPr>
              <a:t>越来越好，至于不能更好。</a:t>
            </a:r>
            <a:endParaRPr lang="en-US" altLang="zh-CN" sz="2400" dirty="0">
              <a:latin typeface="+mn-ea"/>
            </a:endParaRPr>
          </a:p>
          <a:p>
            <a:pPr lvl="1">
              <a:lnSpc>
                <a:spcPct val="120000"/>
              </a:lnSpc>
            </a:pPr>
            <a:r>
              <a:rPr lang="en-US" altLang="zh-CN" sz="2500" dirty="0">
                <a:latin typeface="+mn-ea"/>
              </a:rPr>
              <a:t>M </a:t>
            </a:r>
            <a:r>
              <a:rPr lang="zh-CN" altLang="en-US" sz="2500" dirty="0">
                <a:latin typeface="+mn-ea"/>
              </a:rPr>
              <a:t>比</a:t>
            </a:r>
            <a:r>
              <a:rPr lang="en-US" altLang="zh-CN" sz="2500" dirty="0">
                <a:latin typeface="+mn-ea"/>
              </a:rPr>
              <a:t>M'</a:t>
            </a:r>
            <a:r>
              <a:rPr lang="zh-CN" altLang="en-US" sz="2500" dirty="0">
                <a:latin typeface="+mn-ea"/>
              </a:rPr>
              <a:t>更好</a:t>
            </a:r>
            <a:r>
              <a:rPr lang="en-US" altLang="zh-CN" sz="2500" dirty="0">
                <a:latin typeface="+mn-ea"/>
              </a:rPr>
              <a:t>: </a:t>
            </a:r>
            <a:r>
              <a:rPr lang="zh-CN" altLang="en-US" sz="2500" dirty="0">
                <a:latin typeface="+mn-ea"/>
              </a:rPr>
              <a:t>使得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中顶点更快乐</a:t>
            </a:r>
            <a:r>
              <a:rPr lang="en-US" altLang="zh-CN" sz="2500" dirty="0">
                <a:latin typeface="+mn-ea"/>
              </a:rPr>
              <a:t>, </a:t>
            </a:r>
            <a:r>
              <a:rPr lang="zh-CN" altLang="en-US" sz="2500" dirty="0">
                <a:latin typeface="+mn-ea"/>
              </a:rPr>
              <a:t>也就是说，对于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中任一顶点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，若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是某个边</a:t>
            </a:r>
            <a:r>
              <a:rPr lang="en-US" altLang="zh-CN" sz="2500" dirty="0" err="1">
                <a:latin typeface="+mn-ea"/>
              </a:rPr>
              <a:t>f'∈M</a:t>
            </a:r>
            <a:r>
              <a:rPr lang="en-US" altLang="zh-CN" sz="2500" dirty="0">
                <a:latin typeface="+mn-ea"/>
              </a:rPr>
              <a:t>'</a:t>
            </a:r>
            <a:r>
              <a:rPr lang="zh-CN" altLang="en-US" sz="2500" dirty="0">
                <a:latin typeface="+mn-ea"/>
              </a:rPr>
              <a:t>的端点，则</a:t>
            </a:r>
            <a:r>
              <a:rPr lang="en-US" altLang="zh-CN" sz="2500" dirty="0">
                <a:latin typeface="+mn-ea"/>
              </a:rPr>
              <a:t>b</a:t>
            </a:r>
            <a:r>
              <a:rPr lang="zh-CN" altLang="en-US" sz="2500" dirty="0">
                <a:latin typeface="+mn-ea"/>
              </a:rPr>
              <a:t>必是某个边</a:t>
            </a:r>
            <a:r>
              <a:rPr lang="en-US" altLang="zh-CN" sz="2500" dirty="0" err="1">
                <a:latin typeface="+mn-ea"/>
              </a:rPr>
              <a:t>f∈M</a:t>
            </a:r>
            <a:r>
              <a:rPr lang="zh-CN" altLang="en-US" sz="2500" dirty="0">
                <a:latin typeface="+mn-ea"/>
              </a:rPr>
              <a:t>的端点，且</a:t>
            </a:r>
            <a:r>
              <a:rPr lang="en-US" altLang="zh-CN" sz="2500" dirty="0">
                <a:latin typeface="+mn-ea"/>
              </a:rPr>
              <a:t>f' ≤</a:t>
            </a:r>
            <a:r>
              <a:rPr lang="en-US" altLang="zh-CN" sz="2500" baseline="-25000" dirty="0">
                <a:latin typeface="+mn-ea"/>
              </a:rPr>
              <a:t>b</a:t>
            </a:r>
            <a:r>
              <a:rPr lang="en-US" altLang="zh-CN" sz="2500" dirty="0">
                <a:latin typeface="+mn-ea"/>
              </a:rPr>
              <a:t> f.</a:t>
            </a:r>
          </a:p>
        </p:txBody>
      </p:sp>
    </p:spTree>
    <p:extLst>
      <p:ext uri="{BB962C8B-B14F-4D97-AF65-F5344CB8AC3E}">
        <p14:creationId xmlns:p14="http://schemas.microsoft.com/office/powerpoint/2010/main" val="4217414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248" y="1628800"/>
            <a:ext cx="8458200" cy="4830763"/>
          </a:xfrm>
        </p:spPr>
        <p:txBody>
          <a:bodyPr/>
          <a:lstStyle/>
          <a:p>
            <a:pPr eaLnBrk="1" hangingPunct="1"/>
            <a:r>
              <a:rPr lang="zh-CN" altLang="en-US" sz="2800" b="1" dirty="0">
                <a:latin typeface="+mn-ea"/>
              </a:rPr>
              <a:t>问题：</a:t>
            </a:r>
            <a:r>
              <a:rPr lang="en-US" altLang="zh-CN" sz="2800" b="1" dirty="0">
                <a:latin typeface="+mn-ea"/>
              </a:rPr>
              <a:t>n</a:t>
            </a:r>
            <a:r>
              <a:rPr lang="zh-CN" altLang="en-US" sz="2800" b="1" dirty="0">
                <a:latin typeface="+mn-ea"/>
              </a:rPr>
              <a:t>个毕业生有可供选择的</a:t>
            </a:r>
            <a:r>
              <a:rPr lang="en-US" altLang="zh-CN" sz="2800" b="1" dirty="0">
                <a:latin typeface="+mn-ea"/>
              </a:rPr>
              <a:t>m</a:t>
            </a:r>
            <a:r>
              <a:rPr lang="zh-CN" altLang="en-US" sz="2800" b="1" dirty="0">
                <a:latin typeface="+mn-ea"/>
              </a:rPr>
              <a:t>个岗位，每个毕业生给出若干个志愿，是否存在每个人都满意的分配方案。</a:t>
            </a:r>
          </a:p>
          <a:p>
            <a:pPr eaLnBrk="1" hangingPunct="1"/>
            <a:r>
              <a:rPr lang="zh-CN" altLang="en-US" sz="2800" b="1" dirty="0">
                <a:latin typeface="+mn-ea"/>
              </a:rPr>
              <a:t>数学模型：建立二部图，</a:t>
            </a:r>
            <a:r>
              <a:rPr lang="en-US" altLang="zh-CN" sz="2800" b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lang="zh-CN" altLang="en-US" sz="2800" b="1" dirty="0">
                <a:latin typeface="+mn-ea"/>
              </a:rPr>
              <a:t>中每个点对应一个毕业生， </a:t>
            </a:r>
            <a:r>
              <a:rPr lang="en-US" altLang="zh-CN" sz="2800" b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2</a:t>
            </a:r>
            <a:r>
              <a:rPr lang="zh-CN" altLang="en-US" sz="2800" b="1" dirty="0">
                <a:latin typeface="+mn-ea"/>
              </a:rPr>
              <a:t>中每个点对应一个可选的岗位，</a:t>
            </a:r>
            <a:r>
              <a:rPr lang="en-US" altLang="zh-CN" sz="2800" b="1" dirty="0" err="1">
                <a:latin typeface="+mn-ea"/>
              </a:rPr>
              <a:t>uv</a:t>
            </a:r>
            <a:r>
              <a:rPr lang="en-US" altLang="zh-CN" sz="2800" b="1" dirty="0" err="1">
                <a:latin typeface="+mn-ea"/>
                <a:sym typeface="Symbol" panose="05050102010706020507" pitchFamily="18" charset="2"/>
              </a:rPr>
              <a:t>E</a:t>
            </a:r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当且仅当</a:t>
            </a:r>
            <a:r>
              <a:rPr lang="en-US" altLang="zh-CN" sz="2800" b="1" dirty="0">
                <a:latin typeface="+mn-ea"/>
                <a:sym typeface="Symbol" panose="05050102010706020507" pitchFamily="18" charset="2"/>
              </a:rPr>
              <a:t>u</a:t>
            </a:r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对应的毕业生愿意选择</a:t>
            </a:r>
            <a:r>
              <a:rPr lang="en-US" altLang="zh-CN" sz="2800" b="1" dirty="0">
                <a:latin typeface="+mn-ea"/>
                <a:sym typeface="Symbol" panose="05050102010706020507" pitchFamily="18" charset="2"/>
              </a:rPr>
              <a:t>v</a:t>
            </a:r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对应的岗位。</a:t>
            </a:r>
          </a:p>
          <a:p>
            <a:pPr eaLnBrk="1" hangingPunct="1"/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问题的解：问题有解当且仅当</a:t>
            </a:r>
            <a:r>
              <a:rPr lang="en-US" altLang="zh-CN" sz="2800" b="1" dirty="0">
                <a:latin typeface="+mn-ea"/>
                <a:sym typeface="Symbol" panose="05050102010706020507" pitchFamily="18" charset="2"/>
              </a:rPr>
              <a:t>G</a:t>
            </a:r>
            <a:r>
              <a:rPr lang="zh-CN" altLang="en-US" sz="2800" b="1" dirty="0">
                <a:latin typeface="+mn-ea"/>
                <a:sym typeface="Symbol" panose="05050102010706020507" pitchFamily="18" charset="2"/>
              </a:rPr>
              <a:t>有饱和</a:t>
            </a:r>
            <a:r>
              <a:rPr lang="en-US" altLang="zh-CN" sz="2800" b="1" dirty="0">
                <a:latin typeface="+mn-ea"/>
              </a:rPr>
              <a:t>V</a:t>
            </a:r>
            <a:r>
              <a:rPr lang="en-US" altLang="zh-CN" sz="2800" b="1" baseline="-25000" dirty="0">
                <a:latin typeface="+mn-ea"/>
              </a:rPr>
              <a:t>1</a:t>
            </a:r>
            <a:r>
              <a:rPr lang="zh-CN" altLang="en-US" sz="2800" b="1" dirty="0">
                <a:latin typeface="+mn-ea"/>
              </a:rPr>
              <a:t>中所有顶点的完备匹配。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工作分配问题</a:t>
            </a:r>
          </a:p>
        </p:txBody>
      </p:sp>
    </p:spTree>
    <p:extLst>
      <p:ext uri="{BB962C8B-B14F-4D97-AF65-F5344CB8AC3E}">
        <p14:creationId xmlns:p14="http://schemas.microsoft.com/office/powerpoint/2010/main" val="2990572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水滴"/>
          <p:cNvSpPr>
            <a:spLocks noChangeArrowheads="1"/>
          </p:cNvSpPr>
          <p:nvPr/>
        </p:nvSpPr>
        <p:spPr bwMode="auto">
          <a:xfrm>
            <a:off x="381000" y="3657600"/>
            <a:ext cx="8382000" cy="1828800"/>
          </a:xfrm>
          <a:prstGeom prst="roundRect">
            <a:avLst>
              <a:gd name="adj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43063"/>
            <a:ext cx="8458200" cy="4148137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latin typeface="+mn-ea"/>
              </a:rPr>
              <a:t>工作分配问题</a:t>
            </a:r>
          </a:p>
          <a:p>
            <a:pPr lvl="1" eaLnBrk="1" hangingPunct="1">
              <a:lnSpc>
                <a:spcPct val="110000"/>
              </a:lnSpc>
            </a:pPr>
            <a:r>
              <a:rPr lang="zh-CN" altLang="en-US" sz="2400" b="1" dirty="0">
                <a:latin typeface="+mn-ea"/>
              </a:rPr>
              <a:t>某机构提供</a:t>
            </a:r>
            <a:r>
              <a:rPr lang="en-US" altLang="zh-CN" sz="2400" b="1" i="1" dirty="0">
                <a:latin typeface="+mn-ea"/>
              </a:rPr>
              <a:t>n</a:t>
            </a:r>
            <a:r>
              <a:rPr lang="zh-CN" altLang="en-US" sz="2400" b="1" dirty="0">
                <a:latin typeface="+mn-ea"/>
              </a:rPr>
              <a:t>个空缺职位</a:t>
            </a:r>
            <a:r>
              <a:rPr lang="en-US" altLang="zh-CN" sz="2400" b="1" dirty="0">
                <a:latin typeface="+mn-ea"/>
              </a:rPr>
              <a:t>, </a:t>
            </a:r>
            <a:r>
              <a:rPr lang="zh-CN" altLang="en-US" sz="2400" b="1" dirty="0">
                <a:latin typeface="+mn-ea"/>
              </a:rPr>
              <a:t>有</a:t>
            </a:r>
            <a:r>
              <a:rPr lang="en-US" altLang="zh-CN" sz="2400" b="1" i="1" dirty="0">
                <a:latin typeface="+mn-ea"/>
              </a:rPr>
              <a:t>m</a:t>
            </a:r>
            <a:r>
              <a:rPr lang="zh-CN" altLang="en-US" sz="2400" b="1" dirty="0">
                <a:latin typeface="+mn-ea"/>
              </a:rPr>
              <a:t>个申请者。每个申请者</a:t>
            </a:r>
            <a:r>
              <a:rPr lang="en-US" altLang="zh-CN" sz="2400" b="1" dirty="0">
                <a:latin typeface="+mn-ea"/>
              </a:rPr>
              <a:t>(</a:t>
            </a:r>
            <a:r>
              <a:rPr lang="zh-CN" altLang="en-US" sz="2400" b="1" dirty="0">
                <a:latin typeface="+mn-ea"/>
              </a:rPr>
              <a:t>不同程度上</a:t>
            </a:r>
            <a:r>
              <a:rPr lang="en-US" altLang="zh-CN" sz="2400" b="1" dirty="0">
                <a:latin typeface="+mn-ea"/>
              </a:rPr>
              <a:t>)</a:t>
            </a:r>
            <a:r>
              <a:rPr lang="zh-CN" altLang="en-US" sz="2400" b="1" dirty="0">
                <a:latin typeface="+mn-ea"/>
              </a:rPr>
              <a:t>满足某些职位的要求</a:t>
            </a:r>
            <a:r>
              <a:rPr lang="zh-CN" altLang="en-US" sz="2400" dirty="0">
                <a:latin typeface="+mn-ea"/>
              </a:rPr>
              <a:t>。</a:t>
            </a:r>
            <a:endParaRPr lang="en-US" altLang="zh-CN" sz="2400" dirty="0">
              <a:latin typeface="+mn-ea"/>
            </a:endParaRPr>
          </a:p>
          <a:p>
            <a:pPr lvl="1" eaLnBrk="1" hangingPunct="1">
              <a:lnSpc>
                <a:spcPct val="110000"/>
              </a:lnSpc>
            </a:pPr>
            <a:endParaRPr lang="en-US" altLang="zh-CN" b="1" dirty="0">
              <a:solidFill>
                <a:srgbClr val="CC3300"/>
              </a:solidFill>
              <a:latin typeface="+mn-ea"/>
            </a:endParaRPr>
          </a:p>
          <a:p>
            <a:pPr eaLnBrk="1" hangingPunct="1">
              <a:lnSpc>
                <a:spcPct val="110000"/>
              </a:lnSpc>
              <a:spcBef>
                <a:spcPct val="70000"/>
              </a:spcBef>
            </a:pPr>
            <a:r>
              <a:rPr lang="zh-CN" altLang="en-US" sz="2600" b="1" dirty="0">
                <a:solidFill>
                  <a:srgbClr val="CC3300"/>
                </a:solidFill>
                <a:latin typeface="+mn-ea"/>
              </a:rPr>
              <a:t>是否可能使每个申请者得到一个他</a:t>
            </a:r>
            <a:r>
              <a:rPr lang="en-US" altLang="zh-CN" sz="2600" b="1" dirty="0">
                <a:solidFill>
                  <a:srgbClr val="CC3300"/>
                </a:solidFill>
                <a:latin typeface="+mn-ea"/>
              </a:rPr>
              <a:t>/</a:t>
            </a:r>
            <a:r>
              <a:rPr lang="zh-CN" altLang="en-US" sz="2600" b="1" dirty="0">
                <a:solidFill>
                  <a:srgbClr val="CC3300"/>
                </a:solidFill>
                <a:latin typeface="+mn-ea"/>
              </a:rPr>
              <a:t>她适合的职位？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600" b="1" dirty="0">
                <a:solidFill>
                  <a:srgbClr val="CC3300"/>
                </a:solidFill>
                <a:latin typeface="+mn-ea"/>
              </a:rPr>
              <a:t>若不能，最多多少申请者能够被分配到合适的职位？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600" b="1" dirty="0">
                <a:solidFill>
                  <a:srgbClr val="CC3300"/>
                </a:solidFill>
                <a:latin typeface="+mn-ea"/>
              </a:rPr>
              <a:t>如何实现一个最佳分配方案？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工作分配问题的一般形式</a:t>
            </a:r>
          </a:p>
        </p:txBody>
      </p:sp>
    </p:spTree>
    <p:extLst>
      <p:ext uri="{BB962C8B-B14F-4D97-AF65-F5344CB8AC3E}">
        <p14:creationId xmlns:p14="http://schemas.microsoft.com/office/powerpoint/2010/main" val="6817593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Oval 3"/>
          <p:cNvSpPr>
            <a:spLocks noChangeArrowheads="1"/>
          </p:cNvSpPr>
          <p:nvPr/>
        </p:nvSpPr>
        <p:spPr bwMode="auto">
          <a:xfrm>
            <a:off x="2209800" y="2122488"/>
            <a:ext cx="1219200" cy="3200400"/>
          </a:xfrm>
          <a:prstGeom prst="ellipse">
            <a:avLst/>
          </a:prstGeom>
          <a:noFill/>
          <a:ln w="28575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200400" y="4953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A</a:t>
            </a:r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2743200" y="3798888"/>
            <a:ext cx="144463" cy="144462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463800" y="37576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a</a:t>
            </a:r>
            <a:r>
              <a:rPr kumimoji="1" lang="en-US" altLang="zh-CN" sz="2400" b="1" baseline="-25000">
                <a:latin typeface="+mn-ea"/>
                <a:ea typeface="+mn-ea"/>
              </a:rPr>
              <a:t>i</a:t>
            </a:r>
            <a:endParaRPr kumimoji="1" lang="en-US" altLang="zh-CN" sz="2400" b="1" i="1">
              <a:latin typeface="+mn-ea"/>
              <a:ea typeface="+mn-ea"/>
            </a:endParaRPr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5334000" y="2122488"/>
            <a:ext cx="1219200" cy="3200400"/>
          </a:xfrm>
          <a:prstGeom prst="ellips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5105400" y="4953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B</a:t>
            </a:r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5867400" y="3189288"/>
            <a:ext cx="144463" cy="1444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5943600" y="32654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b</a:t>
            </a:r>
            <a:r>
              <a:rPr kumimoji="1" lang="en-US" altLang="zh-CN" sz="2400" b="1" baseline="-25000">
                <a:latin typeface="+mn-ea"/>
                <a:ea typeface="+mn-ea"/>
              </a:rPr>
              <a:t>j</a:t>
            </a:r>
            <a:endParaRPr kumimoji="1" lang="en-US" altLang="zh-CN" sz="2400" b="1" i="1">
              <a:latin typeface="+mn-ea"/>
              <a:ea typeface="+mn-ea"/>
            </a:endParaRP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 flipV="1">
            <a:off x="2887663" y="3282950"/>
            <a:ext cx="2978150" cy="587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 flipV="1">
            <a:off x="2887663" y="3021013"/>
            <a:ext cx="1854200" cy="796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2860675" y="3922713"/>
            <a:ext cx="1855788" cy="679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3962400" y="3722688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b="1">
                <a:latin typeface="+mn-ea"/>
                <a:ea typeface="+mn-ea"/>
              </a:rPr>
              <a:t>......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304800" y="2743200"/>
            <a:ext cx="1836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+mn-ea"/>
                <a:ea typeface="+mn-ea"/>
              </a:rPr>
              <a:t>申请者集合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6637338" y="2743200"/>
            <a:ext cx="2014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>
                <a:latin typeface="+mn-ea"/>
                <a:ea typeface="+mn-ea"/>
              </a:rPr>
              <a:t>职位的集合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2667000" y="5562600"/>
            <a:ext cx="381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2400" b="1" i="1">
                <a:latin typeface="+mn-ea"/>
                <a:ea typeface="+mn-ea"/>
              </a:rPr>
              <a:t>a</a:t>
            </a:r>
            <a:r>
              <a:rPr kumimoji="1" lang="en-US" altLang="zh-CN" sz="2400" b="1" baseline="-25000">
                <a:latin typeface="+mn-ea"/>
                <a:ea typeface="+mn-ea"/>
              </a:rPr>
              <a:t>i</a:t>
            </a:r>
            <a:r>
              <a:rPr kumimoji="1" lang="en-US" altLang="zh-CN" sz="2400" b="1" i="1">
                <a:latin typeface="+mn-ea"/>
                <a:ea typeface="+mn-ea"/>
              </a:rPr>
              <a:t>b</a:t>
            </a:r>
            <a:r>
              <a:rPr kumimoji="1" lang="en-US" altLang="zh-CN" sz="2400" b="1" baseline="-25000">
                <a:latin typeface="+mn-ea"/>
                <a:ea typeface="+mn-ea"/>
              </a:rPr>
              <a:t>j</a:t>
            </a:r>
            <a:r>
              <a:rPr kumimoji="1" lang="en-US" altLang="zh-CN" sz="2400" b="1">
                <a:latin typeface="+mn-ea"/>
                <a:ea typeface="+mn-ea"/>
                <a:sym typeface="Symbol" panose="05050102010706020507" pitchFamily="18" charset="2"/>
              </a:rPr>
              <a:t></a:t>
            </a:r>
            <a:r>
              <a:rPr kumimoji="1" lang="en-US" altLang="zh-CN" sz="2400" b="1" i="1">
                <a:latin typeface="+mn-ea"/>
                <a:ea typeface="+mn-ea"/>
                <a:sym typeface="Symbol" panose="05050102010706020507" pitchFamily="18" charset="2"/>
              </a:rPr>
              <a:t>E</a:t>
            </a:r>
            <a:r>
              <a:rPr kumimoji="1" lang="en-US" altLang="zh-CN" sz="2400" b="1" i="1" baseline="-25000">
                <a:latin typeface="+mn-ea"/>
                <a:ea typeface="+mn-ea"/>
                <a:sym typeface="Symbol" panose="05050102010706020507" pitchFamily="18" charset="2"/>
              </a:rPr>
              <a:t>G</a:t>
            </a:r>
            <a:r>
              <a:rPr kumimoji="1" lang="en-US" altLang="zh-CN" sz="2400" b="1" baseline="-25000">
                <a:latin typeface="+mn-ea"/>
                <a:ea typeface="+mn-ea"/>
                <a:sym typeface="Symbol" panose="05050102010706020507" pitchFamily="18" charset="2"/>
              </a:rPr>
              <a:t> </a:t>
            </a:r>
            <a:r>
              <a:rPr kumimoji="1" lang="en-US" altLang="zh-CN" sz="2400" b="1">
                <a:latin typeface="+mn-ea"/>
                <a:ea typeface="+mn-ea"/>
                <a:sym typeface="Symbol" panose="05050102010706020507" pitchFamily="18" charset="2"/>
              </a:rPr>
              <a:t>iff. </a:t>
            </a:r>
            <a:r>
              <a:rPr kumimoji="1" lang="en-US" altLang="zh-CN" sz="2400" b="1" i="1">
                <a:latin typeface="+mn-ea"/>
                <a:ea typeface="+mn-ea"/>
                <a:sym typeface="Symbol" panose="05050102010706020507" pitchFamily="18" charset="2"/>
              </a:rPr>
              <a:t>a</a:t>
            </a:r>
            <a:r>
              <a:rPr kumimoji="1" lang="en-US" altLang="zh-CN" sz="2400" b="1" baseline="-25000">
                <a:latin typeface="+mn-ea"/>
                <a:ea typeface="+mn-ea"/>
                <a:sym typeface="Symbol" panose="05050102010706020507" pitchFamily="18" charset="2"/>
              </a:rPr>
              <a:t>i</a:t>
            </a:r>
            <a:r>
              <a:rPr kumimoji="1" lang="en-US" altLang="zh-CN" sz="2400" b="1">
                <a:latin typeface="+mn-ea"/>
                <a:ea typeface="+mn-ea"/>
                <a:sym typeface="Symbol" panose="05050102010706020507" pitchFamily="18" charset="2"/>
              </a:rPr>
              <a:t> </a:t>
            </a:r>
            <a:r>
              <a:rPr kumimoji="1" lang="zh-CN" altLang="en-US" sz="2400" b="1">
                <a:latin typeface="+mn-ea"/>
                <a:ea typeface="+mn-ea"/>
                <a:sym typeface="Symbol" panose="05050102010706020507" pitchFamily="18" charset="2"/>
              </a:rPr>
              <a:t>适合于 </a:t>
            </a:r>
            <a:r>
              <a:rPr kumimoji="1" lang="en-US" altLang="zh-CN" sz="2400" b="1" i="1">
                <a:latin typeface="+mn-ea"/>
                <a:ea typeface="+mn-ea"/>
                <a:sym typeface="Symbol" panose="05050102010706020507" pitchFamily="18" charset="2"/>
              </a:rPr>
              <a:t>b</a:t>
            </a:r>
            <a:r>
              <a:rPr kumimoji="1" lang="en-US" altLang="zh-CN" sz="2400" b="1" baseline="-25000">
                <a:latin typeface="+mn-ea"/>
                <a:ea typeface="+mn-ea"/>
                <a:sym typeface="Symbol" panose="05050102010706020507" pitchFamily="18" charset="2"/>
              </a:rPr>
              <a:t>j</a:t>
            </a:r>
            <a:endParaRPr kumimoji="1" lang="en-US" altLang="zh-CN" sz="2400" b="1" i="1">
              <a:latin typeface="+mn-ea"/>
              <a:ea typeface="+mn-ea"/>
            </a:endParaRPr>
          </a:p>
        </p:txBody>
      </p:sp>
      <p:sp>
        <p:nvSpPr>
          <p:cNvPr id="87058" name="Text Box 18"/>
          <p:cNvSpPr txBox="1">
            <a:spLocks noChangeArrowheads="1"/>
          </p:cNvSpPr>
          <p:nvPr/>
        </p:nvSpPr>
        <p:spPr bwMode="auto">
          <a:xfrm>
            <a:off x="6561138" y="4038600"/>
            <a:ext cx="2438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 b="1">
                <a:solidFill>
                  <a:srgbClr val="009900"/>
                </a:solidFill>
                <a:latin typeface="+mn-ea"/>
                <a:ea typeface="+mn-ea"/>
              </a:rPr>
              <a:t>在此模型中如何解释问题的解？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工作分配问题的求解模型</a:t>
            </a:r>
          </a:p>
        </p:txBody>
      </p:sp>
    </p:spTree>
    <p:extLst>
      <p:ext uri="{BB962C8B-B14F-4D97-AF65-F5344CB8AC3E}">
        <p14:creationId xmlns:p14="http://schemas.microsoft.com/office/powerpoint/2010/main" val="76562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7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5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20"/>
          <p:cNvSpPr txBox="1">
            <a:spLocks noChangeArrowheads="1"/>
          </p:cNvSpPr>
          <p:nvPr/>
        </p:nvSpPr>
        <p:spPr bwMode="auto">
          <a:xfrm>
            <a:off x="4387850" y="2043113"/>
            <a:ext cx="3810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+mn-ea"/>
                <a:ea typeface="+mn-ea"/>
              </a:rPr>
              <a:t>要在左图所示的棋盘上放置</a:t>
            </a:r>
            <a:r>
              <a:rPr kumimoji="1" lang="en-US" altLang="zh-CN" sz="2400" b="1" dirty="0">
                <a:latin typeface="+mn-ea"/>
                <a:ea typeface="+mn-ea"/>
              </a:rPr>
              <a:t>4</a:t>
            </a:r>
            <a:r>
              <a:rPr kumimoji="1" lang="zh-CN" altLang="en-US" sz="2400" b="1" dirty="0">
                <a:latin typeface="+mn-ea"/>
                <a:ea typeface="+mn-ea"/>
              </a:rPr>
              <a:t>个士兵，任何一行或者一列恰好放一个，但不能放在有标记的格子中。</a:t>
            </a:r>
          </a:p>
        </p:txBody>
      </p:sp>
      <p:sp>
        <p:nvSpPr>
          <p:cNvPr id="89109" name="Text Box 21" descr="蓝色砂纸"/>
          <p:cNvSpPr txBox="1">
            <a:spLocks noChangeArrowheads="1"/>
          </p:cNvSpPr>
          <p:nvPr/>
        </p:nvSpPr>
        <p:spPr bwMode="auto">
          <a:xfrm>
            <a:off x="4314825" y="3914775"/>
            <a:ext cx="4267200" cy="12001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b="1" dirty="0">
                <a:latin typeface="+mn-ea"/>
                <a:ea typeface="+mn-ea"/>
              </a:rPr>
              <a:t>构造一个二部图，</a:t>
            </a:r>
            <a:r>
              <a:rPr kumimoji="1" lang="en-US" altLang="zh-CN" sz="2400" b="1" i="1" dirty="0" err="1">
                <a:latin typeface="+mn-ea"/>
                <a:ea typeface="+mn-ea"/>
              </a:rPr>
              <a:t>a</a:t>
            </a:r>
            <a:r>
              <a:rPr kumimoji="1" lang="en-US" altLang="zh-CN" sz="2400" b="1" baseline="-25000" dirty="0" err="1">
                <a:latin typeface="+mn-ea"/>
                <a:ea typeface="+mn-ea"/>
              </a:rPr>
              <a:t>i</a:t>
            </a:r>
            <a:r>
              <a:rPr kumimoji="1" lang="zh-CN" altLang="en-US" sz="2400" b="1" dirty="0">
                <a:latin typeface="+mn-ea"/>
                <a:ea typeface="+mn-ea"/>
              </a:rPr>
              <a:t>表示行，</a:t>
            </a:r>
            <a:r>
              <a:rPr kumimoji="1" lang="en-US" altLang="zh-CN" sz="2400" b="1" i="1" dirty="0">
                <a:latin typeface="+mn-ea"/>
                <a:ea typeface="+mn-ea"/>
              </a:rPr>
              <a:t>b</a:t>
            </a:r>
            <a:r>
              <a:rPr kumimoji="1" lang="en-US" altLang="zh-CN" sz="2400" b="1" baseline="-25000" dirty="0">
                <a:latin typeface="+mn-ea"/>
                <a:ea typeface="+mn-ea"/>
              </a:rPr>
              <a:t>i</a:t>
            </a:r>
            <a:r>
              <a:rPr kumimoji="1" lang="zh-CN" altLang="en-US" sz="2400" b="1" dirty="0">
                <a:latin typeface="+mn-ea"/>
                <a:ea typeface="+mn-ea"/>
              </a:rPr>
              <a:t>表示列。</a:t>
            </a:r>
            <a:r>
              <a:rPr kumimoji="1" lang="en-US" altLang="zh-CN" sz="2400" b="1" i="1" dirty="0" err="1">
                <a:latin typeface="+mn-ea"/>
                <a:ea typeface="+mn-ea"/>
              </a:rPr>
              <a:t>a</a:t>
            </a:r>
            <a:r>
              <a:rPr kumimoji="1" lang="en-US" altLang="zh-CN" sz="2400" b="1" baseline="-25000" dirty="0" err="1">
                <a:latin typeface="+mn-ea"/>
                <a:ea typeface="+mn-ea"/>
              </a:rPr>
              <a:t>i</a:t>
            </a:r>
            <a:r>
              <a:rPr kumimoji="1" lang="en-US" altLang="zh-CN" sz="2400" b="1" i="1" dirty="0" err="1">
                <a:latin typeface="+mn-ea"/>
                <a:ea typeface="+mn-ea"/>
              </a:rPr>
              <a:t>b</a:t>
            </a:r>
            <a:r>
              <a:rPr kumimoji="1" lang="en-US" altLang="zh-CN" sz="2400" b="1" baseline="-25000" dirty="0" err="1">
                <a:latin typeface="+mn-ea"/>
                <a:ea typeface="+mn-ea"/>
              </a:rPr>
              <a:t>j</a:t>
            </a:r>
            <a:r>
              <a:rPr kumimoji="1" lang="en-US" altLang="zh-CN" sz="2400" b="1" dirty="0">
                <a:latin typeface="+mn-ea"/>
                <a:ea typeface="+mn-ea"/>
              </a:rPr>
              <a:t> </a:t>
            </a:r>
            <a:r>
              <a:rPr kumimoji="1" lang="en-US" altLang="zh-CN" sz="2400" b="1" dirty="0">
                <a:latin typeface="+mn-ea"/>
                <a:ea typeface="+mn-ea"/>
                <a:sym typeface="Symbol" panose="05050102010706020507" pitchFamily="18" charset="2"/>
              </a:rPr>
              <a:t></a:t>
            </a:r>
            <a:r>
              <a:rPr kumimoji="1" lang="en-US" altLang="zh-CN" sz="2400" b="1" i="1" dirty="0">
                <a:latin typeface="+mn-ea"/>
                <a:ea typeface="+mn-ea"/>
                <a:sym typeface="Symbol" panose="05050102010706020507" pitchFamily="18" charset="2"/>
              </a:rPr>
              <a:t>E</a:t>
            </a:r>
            <a:r>
              <a:rPr kumimoji="1" lang="en-US" altLang="zh-CN" sz="2400" b="1" dirty="0">
                <a:latin typeface="+mn-ea"/>
                <a:ea typeface="+mn-ea"/>
                <a:sym typeface="Symbol" panose="05050102010706020507" pitchFamily="18" charset="2"/>
              </a:rPr>
              <a:t> </a:t>
            </a:r>
            <a:r>
              <a:rPr kumimoji="1" lang="zh-CN" altLang="en-US" sz="2400" b="1" dirty="0">
                <a:latin typeface="+mn-ea"/>
                <a:ea typeface="+mn-ea"/>
                <a:sym typeface="Symbol" panose="05050102010706020507" pitchFamily="18" charset="2"/>
              </a:rPr>
              <a:t>当且仅当第</a:t>
            </a:r>
            <a:r>
              <a:rPr kumimoji="1" lang="en-US" altLang="zh-CN" sz="2400" b="1" i="1" dirty="0" err="1">
                <a:latin typeface="+mn-ea"/>
                <a:ea typeface="+mn-ea"/>
                <a:sym typeface="Symbol" panose="05050102010706020507" pitchFamily="18" charset="2"/>
              </a:rPr>
              <a:t>i</a:t>
            </a:r>
            <a:r>
              <a:rPr kumimoji="1" lang="zh-CN" altLang="en-US" sz="2400" b="1" dirty="0">
                <a:latin typeface="+mn-ea"/>
                <a:ea typeface="+mn-ea"/>
                <a:sym typeface="Symbol" panose="05050102010706020507" pitchFamily="18" charset="2"/>
              </a:rPr>
              <a:t>行第</a:t>
            </a:r>
            <a:r>
              <a:rPr kumimoji="1" lang="en-US" altLang="zh-CN" sz="2400" b="1" i="1" dirty="0">
                <a:latin typeface="+mn-ea"/>
                <a:ea typeface="+mn-ea"/>
                <a:sym typeface="Symbol" panose="05050102010706020507" pitchFamily="18" charset="2"/>
              </a:rPr>
              <a:t>j</a:t>
            </a:r>
            <a:r>
              <a:rPr kumimoji="1" lang="zh-CN" altLang="en-US" sz="2400" b="1" dirty="0">
                <a:latin typeface="+mn-ea"/>
                <a:ea typeface="+mn-ea"/>
                <a:sym typeface="Symbol" panose="05050102010706020507" pitchFamily="18" charset="2"/>
              </a:rPr>
              <a:t>列的方格没有标记。</a:t>
            </a:r>
            <a:endParaRPr kumimoji="1" lang="zh-CN" altLang="en-US" sz="2400" b="1" dirty="0">
              <a:latin typeface="+mn-ea"/>
              <a:ea typeface="+mn-ea"/>
            </a:endParaRPr>
          </a:p>
        </p:txBody>
      </p:sp>
      <p:sp>
        <p:nvSpPr>
          <p:cNvPr id="30725" name="Rectangle 23"/>
          <p:cNvSpPr>
            <a:spLocks noChangeArrowheads="1"/>
          </p:cNvSpPr>
          <p:nvPr/>
        </p:nvSpPr>
        <p:spPr bwMode="auto">
          <a:xfrm>
            <a:off x="858838" y="2114550"/>
            <a:ext cx="2932112" cy="2938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30726" name="Line 24"/>
          <p:cNvSpPr>
            <a:spLocks noChangeShapeType="1"/>
          </p:cNvSpPr>
          <p:nvPr/>
        </p:nvSpPr>
        <p:spPr bwMode="auto">
          <a:xfrm>
            <a:off x="844550" y="2860675"/>
            <a:ext cx="294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27" name="Line 25"/>
          <p:cNvSpPr>
            <a:spLocks noChangeShapeType="1"/>
          </p:cNvSpPr>
          <p:nvPr/>
        </p:nvSpPr>
        <p:spPr bwMode="auto">
          <a:xfrm>
            <a:off x="844550" y="3557588"/>
            <a:ext cx="294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28" name="Line 26"/>
          <p:cNvSpPr>
            <a:spLocks noChangeShapeType="1"/>
          </p:cNvSpPr>
          <p:nvPr/>
        </p:nvSpPr>
        <p:spPr bwMode="auto">
          <a:xfrm flipV="1">
            <a:off x="873125" y="4283075"/>
            <a:ext cx="2903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29" name="Line 27"/>
          <p:cNvSpPr>
            <a:spLocks noChangeShapeType="1"/>
          </p:cNvSpPr>
          <p:nvPr/>
        </p:nvSpPr>
        <p:spPr bwMode="auto">
          <a:xfrm>
            <a:off x="2311400" y="2106613"/>
            <a:ext cx="0" cy="294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30" name="Line 28"/>
          <p:cNvSpPr>
            <a:spLocks noChangeShapeType="1"/>
          </p:cNvSpPr>
          <p:nvPr/>
        </p:nvSpPr>
        <p:spPr bwMode="auto">
          <a:xfrm>
            <a:off x="1600200" y="2106613"/>
            <a:ext cx="0" cy="296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31" name="Line 29"/>
          <p:cNvSpPr>
            <a:spLocks noChangeShapeType="1"/>
          </p:cNvSpPr>
          <p:nvPr/>
        </p:nvSpPr>
        <p:spPr bwMode="auto">
          <a:xfrm>
            <a:off x="3036888" y="2106613"/>
            <a:ext cx="0" cy="294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0732" name="Rectangle 30"/>
          <p:cNvSpPr>
            <a:spLocks noChangeArrowheads="1"/>
          </p:cNvSpPr>
          <p:nvPr/>
        </p:nvSpPr>
        <p:spPr bwMode="auto">
          <a:xfrm>
            <a:off x="1698625" y="2809875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30733" name="Rectangle 49"/>
          <p:cNvSpPr>
            <a:spLocks noChangeArrowheads="1"/>
          </p:cNvSpPr>
          <p:nvPr/>
        </p:nvSpPr>
        <p:spPr bwMode="auto">
          <a:xfrm>
            <a:off x="971550" y="3503613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30734" name="Rectangle 50"/>
          <p:cNvSpPr>
            <a:spLocks noChangeArrowheads="1"/>
          </p:cNvSpPr>
          <p:nvPr/>
        </p:nvSpPr>
        <p:spPr bwMode="auto">
          <a:xfrm>
            <a:off x="2408238" y="4244975"/>
            <a:ext cx="4905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30735" name="Rectangle 51"/>
          <p:cNvSpPr>
            <a:spLocks noChangeArrowheads="1"/>
          </p:cNvSpPr>
          <p:nvPr/>
        </p:nvSpPr>
        <p:spPr bwMode="auto">
          <a:xfrm>
            <a:off x="3178175" y="3446463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30736" name="Rectangle 52"/>
          <p:cNvSpPr>
            <a:spLocks noChangeArrowheads="1"/>
          </p:cNvSpPr>
          <p:nvPr/>
        </p:nvSpPr>
        <p:spPr bwMode="auto">
          <a:xfrm>
            <a:off x="1695450" y="2052638"/>
            <a:ext cx="49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19" name="Rectangle 51"/>
          <p:cNvSpPr>
            <a:spLocks noChangeArrowheads="1"/>
          </p:cNvSpPr>
          <p:nvPr/>
        </p:nvSpPr>
        <p:spPr bwMode="auto">
          <a:xfrm>
            <a:off x="3173413" y="2120900"/>
            <a:ext cx="5286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o</a:t>
            </a:r>
          </a:p>
        </p:txBody>
      </p:sp>
      <p:sp>
        <p:nvSpPr>
          <p:cNvPr id="20" name="Rectangle 51"/>
          <p:cNvSpPr>
            <a:spLocks noChangeArrowheads="1"/>
          </p:cNvSpPr>
          <p:nvPr/>
        </p:nvSpPr>
        <p:spPr bwMode="auto">
          <a:xfrm>
            <a:off x="2387600" y="3549650"/>
            <a:ext cx="5286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o</a:t>
            </a:r>
          </a:p>
        </p:txBody>
      </p:sp>
      <p:sp>
        <p:nvSpPr>
          <p:cNvPr id="21" name="Rectangle 51"/>
          <p:cNvSpPr>
            <a:spLocks noChangeArrowheads="1"/>
          </p:cNvSpPr>
          <p:nvPr/>
        </p:nvSpPr>
        <p:spPr bwMode="auto">
          <a:xfrm>
            <a:off x="1673225" y="4264025"/>
            <a:ext cx="5286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o</a:t>
            </a:r>
          </a:p>
        </p:txBody>
      </p:sp>
      <p:sp>
        <p:nvSpPr>
          <p:cNvPr id="22" name="Rectangle 51"/>
          <p:cNvSpPr>
            <a:spLocks noChangeArrowheads="1"/>
          </p:cNvSpPr>
          <p:nvPr/>
        </p:nvSpPr>
        <p:spPr bwMode="auto">
          <a:xfrm>
            <a:off x="958850" y="2835275"/>
            <a:ext cx="5286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4400" b="1">
                <a:solidFill>
                  <a:srgbClr val="FF6600"/>
                </a:solidFill>
                <a:sym typeface="Symbol" panose="05050102010706020507" pitchFamily="18" charset="2"/>
              </a:rPr>
              <a:t>o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棋盘上的士兵</a:t>
            </a:r>
          </a:p>
        </p:txBody>
      </p:sp>
    </p:spTree>
    <p:extLst>
      <p:ext uri="{BB962C8B-B14F-4D97-AF65-F5344CB8AC3E}">
        <p14:creationId xmlns:p14="http://schemas.microsoft.com/office/powerpoint/2010/main" val="5019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9" grpId="0" animBg="1" autoUpdateAnimBg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800"/>
            <a:ext cx="8102600" cy="4608488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b="1" dirty="0">
                <a:latin typeface="+mn-ea"/>
              </a:rPr>
              <a:t>问题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：什么是二部图及其</a:t>
            </a:r>
            <a:r>
              <a:rPr lang="zh-CN" altLang="en-US" dirty="0">
                <a:latin typeface="+mn-ea"/>
              </a:rPr>
              <a:t>匹配</a:t>
            </a:r>
            <a:r>
              <a:rPr lang="zh-CN" altLang="en-US" b="1" dirty="0">
                <a:latin typeface="+mn-ea"/>
              </a:rPr>
              <a:t>？</a:t>
            </a:r>
          </a:p>
          <a:p>
            <a:pPr eaLnBrk="1" hangingPunct="1">
              <a:spcBef>
                <a:spcPct val="40000"/>
              </a:spcBef>
            </a:pPr>
            <a:r>
              <a:rPr lang="zh-CN" altLang="en-US" dirty="0">
                <a:latin typeface="+mn-ea"/>
              </a:rPr>
              <a:t>问题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b="1" dirty="0">
                <a:latin typeface="+mn-ea"/>
              </a:rPr>
              <a:t>：二部图中的有哪些匹配？</a:t>
            </a:r>
            <a:endParaRPr lang="en-US" altLang="zh-CN" b="1" dirty="0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27753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800"/>
            <a:ext cx="8102600" cy="4608488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b="1" dirty="0">
                <a:latin typeface="+mn-ea"/>
              </a:rPr>
              <a:t>问题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：什么是二部图及其</a:t>
            </a:r>
            <a:r>
              <a:rPr lang="zh-CN" altLang="en-US" dirty="0">
                <a:latin typeface="+mn-ea"/>
              </a:rPr>
              <a:t>匹配</a:t>
            </a:r>
            <a:r>
              <a:rPr lang="zh-CN" altLang="en-US" b="1" dirty="0">
                <a:latin typeface="+mn-ea"/>
              </a:rPr>
              <a:t>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两个无内部边的顶点集；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互不相邻的边的集合</a:t>
            </a:r>
            <a:endParaRPr lang="zh-CN" altLang="en-US" b="1" dirty="0">
              <a:latin typeface="+mn-ea"/>
            </a:endParaRPr>
          </a:p>
          <a:p>
            <a:pPr eaLnBrk="1" hangingPunct="1">
              <a:spcBef>
                <a:spcPct val="40000"/>
              </a:spcBef>
            </a:pPr>
            <a:r>
              <a:rPr lang="zh-CN" altLang="en-US" dirty="0">
                <a:latin typeface="+mn-ea"/>
              </a:rPr>
              <a:t>问题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：</a:t>
            </a:r>
            <a:r>
              <a:rPr lang="zh-CN" altLang="en-US" b="1" dirty="0">
                <a:latin typeface="+mn-ea"/>
              </a:rPr>
              <a:t>二部图中的有哪些匹配？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完备匹配：一个部饱和，充要条件为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Hall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最大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匹配：充要条件为无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增广路径（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Berge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定理）</a:t>
            </a:r>
            <a:endParaRPr lang="en-US" altLang="zh-CN" sz="2400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稳定匹配：每个节点有线性序，稳定匹配算法</a:t>
            </a:r>
            <a:endParaRPr lang="en-US" altLang="zh-CN" sz="2400" b="1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</p:spTree>
    <p:extLst>
      <p:ext uri="{BB962C8B-B14F-4D97-AF65-F5344CB8AC3E}">
        <p14:creationId xmlns:p14="http://schemas.microsoft.com/office/powerpoint/2010/main" val="2276817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内容占位符 2"/>
          <p:cNvSpPr>
            <a:spLocks noGrp="1"/>
          </p:cNvSpPr>
          <p:nvPr>
            <p:ph idx="1"/>
          </p:nvPr>
        </p:nvSpPr>
        <p:spPr>
          <a:xfrm>
            <a:off x="395288" y="1556792"/>
            <a:ext cx="8229600" cy="4899571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z="3200" dirty="0">
                <a:latin typeface="+mj-lt"/>
                <a:ea typeface="+mj-ea"/>
                <a:cs typeface="+mj-cs"/>
              </a:rPr>
              <a:t>见课程网站</a:t>
            </a:r>
            <a:endParaRPr lang="en-US" altLang="zh-CN" sz="3200" dirty="0">
              <a:latin typeface="+mj-lt"/>
              <a:ea typeface="+mj-ea"/>
              <a:cs typeface="+mj-cs"/>
            </a:endParaRPr>
          </a:p>
          <a:p>
            <a:pPr lvl="1">
              <a:buFont typeface="Wingdings" panose="05000000000000000000" pitchFamily="2" charset="2"/>
              <a:buNone/>
            </a:pPr>
            <a:endParaRPr lang="zh-CN" altLang="en-US" sz="2400" b="1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/>
            <a:endParaRPr lang="en-US" altLang="zh-CN" sz="2400" b="1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/>
            <a:endParaRPr lang="en-US" altLang="zh-CN" sz="2400" b="1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/>
            <a:endParaRPr lang="en-US" altLang="zh-CN" sz="2400" b="1" u="sng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/>
            <a:endParaRPr lang="en-US" altLang="zh-CN" sz="2400" b="1" u="sng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</a:t>
            </a:r>
          </a:p>
        </p:txBody>
      </p:sp>
    </p:spTree>
    <p:extLst>
      <p:ext uri="{BB962C8B-B14F-4D97-AF65-F5344CB8AC3E}">
        <p14:creationId xmlns:p14="http://schemas.microsoft.com/office/powerpoint/2010/main" val="37230024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908719"/>
            <a:ext cx="9144001" cy="260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894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19"/>
            <a:ext cx="9144000" cy="177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39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56592" y="333375"/>
            <a:ext cx="7543800" cy="796925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Times New Roman" charset="0"/>
              </a:rPr>
              <a:t>二部图</a:t>
            </a:r>
            <a:r>
              <a:rPr lang="en-US" altLang="zh-CN" dirty="0">
                <a:latin typeface="Times New Roman" charset="0"/>
              </a:rPr>
              <a:t>(bipartite graph</a:t>
            </a:r>
            <a:r>
              <a:rPr lang="zh-CN" altLang="en-US" dirty="0">
                <a:latin typeface="Times New Roman" charset="0"/>
              </a:rPr>
              <a:t>，偶图</a:t>
            </a:r>
            <a:r>
              <a:rPr lang="en-US" altLang="zh-CN" dirty="0">
                <a:latin typeface="Times New Roman" charset="0"/>
                <a:sym typeface="Symbol" charset="2"/>
              </a:rPr>
              <a:t>)</a:t>
            </a:r>
            <a:endParaRPr lang="zh-CN" altLang="en-US" dirty="0">
              <a:latin typeface="Times New Roman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28205"/>
            <a:ext cx="8497887" cy="17287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二部图：顶点集划分为</a:t>
            </a:r>
            <a:r>
              <a:rPr lang="en-US" altLang="zh-CN" sz="2800" b="1" dirty="0">
                <a:latin typeface="Times New Roman" charset="0"/>
              </a:rPr>
              <a:t>2</a:t>
            </a:r>
            <a:r>
              <a:rPr lang="zh-CN" altLang="en-US" sz="2800" b="1" dirty="0">
                <a:latin typeface="Times New Roman" charset="0"/>
              </a:rPr>
              <a:t>个类别</a:t>
            </a:r>
            <a:r>
              <a:rPr lang="en-US" altLang="zh-CN" sz="2800" b="1" dirty="0">
                <a:latin typeface="Times New Roman" charset="0"/>
              </a:rPr>
              <a:t>(</a:t>
            </a:r>
            <a:r>
              <a:rPr lang="zh-CN" altLang="en-US" sz="2800" b="1" dirty="0">
                <a:latin typeface="Times New Roman" charset="0"/>
              </a:rPr>
              <a:t>不相交</a:t>
            </a:r>
            <a:r>
              <a:rPr lang="en-US" altLang="zh-CN" sz="2800" b="1" dirty="0">
                <a:latin typeface="Times New Roman" charset="0"/>
              </a:rPr>
              <a:t>)</a:t>
            </a:r>
            <a:r>
              <a:rPr lang="zh-CN" altLang="en-US" sz="2800" b="1" dirty="0">
                <a:latin typeface="Times New Roman" charset="0"/>
              </a:rPr>
              <a:t>，边的端点在不同类别中。</a:t>
            </a:r>
            <a:endParaRPr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完全二部图：来自不同类别的两个顶点均有边。</a:t>
            </a:r>
            <a:endParaRPr lang="en-US" altLang="zh-CN" sz="2800" dirty="0">
              <a:solidFill>
                <a:schemeClr val="tx2"/>
              </a:solidFill>
              <a:latin typeface="Times New Roman" charset="0"/>
            </a:endParaRPr>
          </a:p>
        </p:txBody>
      </p:sp>
      <p:grpSp>
        <p:nvGrpSpPr>
          <p:cNvPr id="2" name="组合 86"/>
          <p:cNvGrpSpPr>
            <a:grpSpLocks/>
          </p:cNvGrpSpPr>
          <p:nvPr/>
        </p:nvGrpSpPr>
        <p:grpSpPr bwMode="auto">
          <a:xfrm>
            <a:off x="3548063" y="3905250"/>
            <a:ext cx="1773237" cy="1838325"/>
            <a:chOff x="3883449" y="3703585"/>
            <a:chExt cx="1773362" cy="1838799"/>
          </a:xfrm>
        </p:grpSpPr>
        <p:sp>
          <p:nvSpPr>
            <p:cNvPr id="31778" name="Text Box 5"/>
            <p:cNvSpPr txBox="1">
              <a:spLocks noChangeArrowheads="1"/>
            </p:cNvSpPr>
            <p:nvPr/>
          </p:nvSpPr>
          <p:spPr bwMode="auto">
            <a:xfrm>
              <a:off x="4572000" y="5085184"/>
              <a:ext cx="676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K</a:t>
              </a:r>
              <a:r>
                <a:rPr lang="en-US" altLang="zh-CN" sz="2000" b="1" baseline="-25000">
                  <a:latin typeface="Times New Roman" charset="0"/>
                </a:rPr>
                <a:t>2,3</a:t>
              </a:r>
              <a:endParaRPr lang="en-US" altLang="zh-CN" sz="2000" b="1">
                <a:latin typeface="Times New Roman" charset="0"/>
              </a:endParaRPr>
            </a:p>
          </p:txBody>
        </p:sp>
        <p:cxnSp>
          <p:nvCxnSpPr>
            <p:cNvPr id="31779" name="直接连接符 73"/>
            <p:cNvCxnSpPr>
              <a:cxnSpLocks noChangeShapeType="1"/>
            </p:cNvCxnSpPr>
            <p:nvPr/>
          </p:nvCxnSpPr>
          <p:spPr bwMode="auto">
            <a:xfrm>
              <a:off x="4387643" y="3789040"/>
              <a:ext cx="1228827" cy="8506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80" name="流程图: 联系 8"/>
            <p:cNvSpPr>
              <a:spLocks noChangeArrowheads="1"/>
            </p:cNvSpPr>
            <p:nvPr/>
          </p:nvSpPr>
          <p:spPr bwMode="auto">
            <a:xfrm>
              <a:off x="5512877" y="456768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81" name="流程图: 联系 35"/>
            <p:cNvSpPr>
              <a:spLocks noChangeArrowheads="1"/>
            </p:cNvSpPr>
            <p:nvPr/>
          </p:nvSpPr>
          <p:spPr bwMode="auto">
            <a:xfrm>
              <a:off x="4288741" y="3703585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82" name="流程图: 联系 8"/>
            <p:cNvSpPr>
              <a:spLocks noChangeArrowheads="1"/>
            </p:cNvSpPr>
            <p:nvPr/>
          </p:nvSpPr>
          <p:spPr bwMode="auto">
            <a:xfrm>
              <a:off x="5059580" y="3703585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83" name="流程图: 联系 71"/>
            <p:cNvSpPr>
              <a:spLocks noChangeArrowheads="1"/>
            </p:cNvSpPr>
            <p:nvPr/>
          </p:nvSpPr>
          <p:spPr bwMode="auto">
            <a:xfrm>
              <a:off x="3883449" y="4580596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84" name="流程图: 联系 72"/>
            <p:cNvSpPr>
              <a:spLocks noChangeArrowheads="1"/>
            </p:cNvSpPr>
            <p:nvPr/>
          </p:nvSpPr>
          <p:spPr bwMode="auto">
            <a:xfrm>
              <a:off x="4720789" y="456768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1785" name="直接连接符 74"/>
            <p:cNvCxnSpPr>
              <a:cxnSpLocks noChangeShapeType="1"/>
              <a:endCxn id="31784" idx="1"/>
            </p:cNvCxnSpPr>
            <p:nvPr/>
          </p:nvCxnSpPr>
          <p:spPr bwMode="auto">
            <a:xfrm>
              <a:off x="4360749" y="3807017"/>
              <a:ext cx="381119" cy="78174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6" name="直接连接符 75"/>
            <p:cNvCxnSpPr>
              <a:cxnSpLocks noChangeShapeType="1"/>
            </p:cNvCxnSpPr>
            <p:nvPr/>
          </p:nvCxnSpPr>
          <p:spPr bwMode="auto">
            <a:xfrm>
              <a:off x="5148064" y="3789040"/>
              <a:ext cx="432048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7" name="直接连接符 76"/>
            <p:cNvCxnSpPr>
              <a:cxnSpLocks noChangeShapeType="1"/>
            </p:cNvCxnSpPr>
            <p:nvPr/>
          </p:nvCxnSpPr>
          <p:spPr bwMode="auto">
            <a:xfrm flipV="1">
              <a:off x="4819691" y="3703585"/>
              <a:ext cx="352197" cy="8849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8" name="直接连接符 77"/>
            <p:cNvCxnSpPr>
              <a:cxnSpLocks noChangeShapeType="1"/>
              <a:stCxn id="31781" idx="4"/>
              <a:endCxn id="31783" idx="7"/>
            </p:cNvCxnSpPr>
            <p:nvPr/>
          </p:nvCxnSpPr>
          <p:spPr bwMode="auto">
            <a:xfrm flipH="1">
              <a:off x="4006304" y="3847535"/>
              <a:ext cx="354404" cy="7541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9" name="直接连接符 73"/>
            <p:cNvCxnSpPr>
              <a:cxnSpLocks noChangeShapeType="1"/>
              <a:stCxn id="31782" idx="3"/>
              <a:endCxn id="31783" idx="6"/>
            </p:cNvCxnSpPr>
            <p:nvPr/>
          </p:nvCxnSpPr>
          <p:spPr bwMode="auto">
            <a:xfrm flipH="1">
              <a:off x="4027383" y="3826454"/>
              <a:ext cx="1053276" cy="8261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组合 87"/>
          <p:cNvGrpSpPr>
            <a:grpSpLocks/>
          </p:cNvGrpSpPr>
          <p:nvPr/>
        </p:nvGrpSpPr>
        <p:grpSpPr bwMode="auto">
          <a:xfrm>
            <a:off x="6108700" y="3900488"/>
            <a:ext cx="1773238" cy="1771650"/>
            <a:chOff x="6444208" y="3698812"/>
            <a:chExt cx="1773444" cy="1771564"/>
          </a:xfrm>
        </p:grpSpPr>
        <p:sp>
          <p:nvSpPr>
            <p:cNvPr id="31762" name="Text Box 5"/>
            <p:cNvSpPr txBox="1">
              <a:spLocks noChangeArrowheads="1"/>
            </p:cNvSpPr>
            <p:nvPr/>
          </p:nvSpPr>
          <p:spPr bwMode="auto">
            <a:xfrm>
              <a:off x="7092280" y="5013176"/>
              <a:ext cx="676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K</a:t>
              </a:r>
              <a:r>
                <a:rPr lang="en-US" altLang="zh-CN" sz="2000" b="1" baseline="-25000">
                  <a:latin typeface="Times New Roman" charset="0"/>
                </a:rPr>
                <a:t>3,3</a:t>
              </a:r>
              <a:endParaRPr lang="en-US" altLang="zh-CN" sz="2000" b="1">
                <a:latin typeface="Times New Roman" charset="0"/>
              </a:endParaRPr>
            </a:p>
          </p:txBody>
        </p:sp>
        <p:cxnSp>
          <p:nvCxnSpPr>
            <p:cNvPr id="31763" name="直接连接符 73"/>
            <p:cNvCxnSpPr>
              <a:cxnSpLocks noChangeShapeType="1"/>
              <a:stCxn id="31765" idx="6"/>
            </p:cNvCxnSpPr>
            <p:nvPr/>
          </p:nvCxnSpPr>
          <p:spPr bwMode="auto">
            <a:xfrm>
              <a:off x="6588142" y="3789007"/>
              <a:ext cx="1589169" cy="81323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64" name="流程图: 联系 8"/>
            <p:cNvSpPr>
              <a:spLocks noChangeArrowheads="1"/>
            </p:cNvSpPr>
            <p:nvPr/>
          </p:nvSpPr>
          <p:spPr bwMode="auto">
            <a:xfrm>
              <a:off x="8073718" y="4530267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65" name="流程图: 联系 35"/>
            <p:cNvSpPr>
              <a:spLocks noChangeArrowheads="1"/>
            </p:cNvSpPr>
            <p:nvPr/>
          </p:nvSpPr>
          <p:spPr bwMode="auto">
            <a:xfrm>
              <a:off x="6444208" y="3717032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66" name="流程图: 联系 8"/>
            <p:cNvSpPr>
              <a:spLocks noChangeArrowheads="1"/>
            </p:cNvSpPr>
            <p:nvPr/>
          </p:nvSpPr>
          <p:spPr bwMode="auto">
            <a:xfrm>
              <a:off x="8055278" y="3698812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67" name="流程图: 联系 71"/>
            <p:cNvSpPr>
              <a:spLocks noChangeArrowheads="1"/>
            </p:cNvSpPr>
            <p:nvPr/>
          </p:nvSpPr>
          <p:spPr bwMode="auto">
            <a:xfrm>
              <a:off x="6444290" y="4543182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68" name="流程图: 联系 72"/>
            <p:cNvSpPr>
              <a:spLocks noChangeArrowheads="1"/>
            </p:cNvSpPr>
            <p:nvPr/>
          </p:nvSpPr>
          <p:spPr bwMode="auto">
            <a:xfrm>
              <a:off x="7281630" y="4530267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1769" name="直接连接符 74"/>
            <p:cNvCxnSpPr>
              <a:cxnSpLocks noChangeShapeType="1"/>
              <a:stCxn id="31765" idx="5"/>
              <a:endCxn id="31768" idx="1"/>
            </p:cNvCxnSpPr>
            <p:nvPr/>
          </p:nvCxnSpPr>
          <p:spPr bwMode="auto">
            <a:xfrm>
              <a:off x="6567063" y="3839901"/>
              <a:ext cx="735646" cy="71144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0" name="直接连接符 75"/>
            <p:cNvCxnSpPr>
              <a:cxnSpLocks noChangeShapeType="1"/>
              <a:stCxn id="31774" idx="4"/>
            </p:cNvCxnSpPr>
            <p:nvPr/>
          </p:nvCxnSpPr>
          <p:spPr bwMode="auto">
            <a:xfrm>
              <a:off x="7348604" y="3842762"/>
              <a:ext cx="792349" cy="70095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1" name="直接连接符 76"/>
            <p:cNvCxnSpPr>
              <a:cxnSpLocks noChangeShapeType="1"/>
              <a:endCxn id="31766" idx="4"/>
            </p:cNvCxnSpPr>
            <p:nvPr/>
          </p:nvCxnSpPr>
          <p:spPr bwMode="auto">
            <a:xfrm flipV="1">
              <a:off x="7380312" y="3842762"/>
              <a:ext cx="746933" cy="70832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2" name="直接连接符 77"/>
            <p:cNvCxnSpPr>
              <a:cxnSpLocks noChangeShapeType="1"/>
            </p:cNvCxnSpPr>
            <p:nvPr/>
          </p:nvCxnSpPr>
          <p:spPr bwMode="auto">
            <a:xfrm>
              <a:off x="6516216" y="3861048"/>
              <a:ext cx="0" cy="7200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3" name="直接连接符 73"/>
            <p:cNvCxnSpPr>
              <a:cxnSpLocks noChangeShapeType="1"/>
              <a:stCxn id="31766" idx="3"/>
              <a:endCxn id="31767" idx="6"/>
            </p:cNvCxnSpPr>
            <p:nvPr/>
          </p:nvCxnSpPr>
          <p:spPr bwMode="auto">
            <a:xfrm flipH="1">
              <a:off x="6588224" y="3821681"/>
              <a:ext cx="1488133" cy="79347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74" name="流程图: 联系 8"/>
            <p:cNvSpPr>
              <a:spLocks noChangeArrowheads="1"/>
            </p:cNvSpPr>
            <p:nvPr/>
          </p:nvSpPr>
          <p:spPr bwMode="auto">
            <a:xfrm>
              <a:off x="7276637" y="3698812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1775" name="直接连接符 77"/>
            <p:cNvCxnSpPr>
              <a:cxnSpLocks noChangeShapeType="1"/>
            </p:cNvCxnSpPr>
            <p:nvPr/>
          </p:nvCxnSpPr>
          <p:spPr bwMode="auto">
            <a:xfrm>
              <a:off x="7353418" y="3802487"/>
              <a:ext cx="0" cy="7200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6" name="直接连接符 77"/>
            <p:cNvCxnSpPr>
              <a:cxnSpLocks noChangeShapeType="1"/>
            </p:cNvCxnSpPr>
            <p:nvPr/>
          </p:nvCxnSpPr>
          <p:spPr bwMode="auto">
            <a:xfrm>
              <a:off x="8145506" y="3861048"/>
              <a:ext cx="0" cy="72008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77" name="直接连接符 76"/>
            <p:cNvCxnSpPr>
              <a:cxnSpLocks noChangeShapeType="1"/>
              <a:endCxn id="31774" idx="6"/>
            </p:cNvCxnSpPr>
            <p:nvPr/>
          </p:nvCxnSpPr>
          <p:spPr bwMode="auto">
            <a:xfrm flipV="1">
              <a:off x="6561330" y="3770787"/>
              <a:ext cx="859241" cy="79858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组合 88"/>
          <p:cNvGrpSpPr>
            <a:grpSpLocks/>
          </p:cNvGrpSpPr>
          <p:nvPr/>
        </p:nvGrpSpPr>
        <p:grpSpPr bwMode="auto">
          <a:xfrm>
            <a:off x="1093788" y="3990975"/>
            <a:ext cx="1773237" cy="1825625"/>
            <a:chOff x="1430404" y="3789040"/>
            <a:chExt cx="1773362" cy="1825352"/>
          </a:xfrm>
        </p:grpSpPr>
        <p:sp>
          <p:nvSpPr>
            <p:cNvPr id="31751" name="流程图: 联系 8"/>
            <p:cNvSpPr>
              <a:spLocks noChangeArrowheads="1"/>
            </p:cNvSpPr>
            <p:nvPr/>
          </p:nvSpPr>
          <p:spPr bwMode="auto">
            <a:xfrm>
              <a:off x="3059832" y="4653136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2" name="流程图: 联系 35"/>
            <p:cNvSpPr>
              <a:spLocks noChangeArrowheads="1"/>
            </p:cNvSpPr>
            <p:nvPr/>
          </p:nvSpPr>
          <p:spPr bwMode="auto">
            <a:xfrm>
              <a:off x="1835696" y="3789040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3" name="流程图: 联系 8"/>
            <p:cNvSpPr>
              <a:spLocks noChangeArrowheads="1"/>
            </p:cNvSpPr>
            <p:nvPr/>
          </p:nvSpPr>
          <p:spPr bwMode="auto">
            <a:xfrm>
              <a:off x="2606535" y="3789040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4" name="流程图: 联系 71"/>
            <p:cNvSpPr>
              <a:spLocks noChangeArrowheads="1"/>
            </p:cNvSpPr>
            <p:nvPr/>
          </p:nvSpPr>
          <p:spPr bwMode="auto">
            <a:xfrm>
              <a:off x="1430404" y="4666051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755" name="流程图: 联系 72"/>
            <p:cNvSpPr>
              <a:spLocks noChangeArrowheads="1"/>
            </p:cNvSpPr>
            <p:nvPr/>
          </p:nvSpPr>
          <p:spPr bwMode="auto">
            <a:xfrm>
              <a:off x="2267744" y="4653136"/>
              <a:ext cx="143934" cy="143950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1756" name="直接连接符 74"/>
            <p:cNvCxnSpPr>
              <a:cxnSpLocks noChangeShapeType="1"/>
              <a:endCxn id="31755" idx="1"/>
            </p:cNvCxnSpPr>
            <p:nvPr/>
          </p:nvCxnSpPr>
          <p:spPr bwMode="auto">
            <a:xfrm>
              <a:off x="1907704" y="3892472"/>
              <a:ext cx="381119" cy="78174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7" name="直接连接符 75"/>
            <p:cNvCxnSpPr>
              <a:cxnSpLocks noChangeShapeType="1"/>
            </p:cNvCxnSpPr>
            <p:nvPr/>
          </p:nvCxnSpPr>
          <p:spPr bwMode="auto">
            <a:xfrm>
              <a:off x="2695019" y="3874495"/>
              <a:ext cx="432048" cy="7920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8" name="直接连接符 76"/>
            <p:cNvCxnSpPr>
              <a:cxnSpLocks noChangeShapeType="1"/>
            </p:cNvCxnSpPr>
            <p:nvPr/>
          </p:nvCxnSpPr>
          <p:spPr bwMode="auto">
            <a:xfrm flipV="1">
              <a:off x="2366646" y="3789040"/>
              <a:ext cx="352197" cy="8849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9" name="直接连接符 77"/>
            <p:cNvCxnSpPr>
              <a:cxnSpLocks noChangeShapeType="1"/>
              <a:stCxn id="31752" idx="4"/>
              <a:endCxn id="31754" idx="7"/>
            </p:cNvCxnSpPr>
            <p:nvPr/>
          </p:nvCxnSpPr>
          <p:spPr bwMode="auto">
            <a:xfrm flipH="1">
              <a:off x="1553259" y="3932990"/>
              <a:ext cx="354404" cy="75414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0" name="直接连接符 73"/>
            <p:cNvCxnSpPr>
              <a:cxnSpLocks noChangeShapeType="1"/>
              <a:stCxn id="31753" idx="3"/>
              <a:endCxn id="31754" idx="6"/>
            </p:cNvCxnSpPr>
            <p:nvPr/>
          </p:nvCxnSpPr>
          <p:spPr bwMode="auto">
            <a:xfrm flipH="1">
              <a:off x="1574338" y="3911909"/>
              <a:ext cx="1053276" cy="8261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61" name="Text Box 5"/>
            <p:cNvSpPr txBox="1">
              <a:spLocks noChangeArrowheads="1"/>
            </p:cNvSpPr>
            <p:nvPr/>
          </p:nvSpPr>
          <p:spPr bwMode="auto">
            <a:xfrm>
              <a:off x="2195736" y="5157192"/>
              <a:ext cx="6762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1" hangingPunct="1"/>
              <a:r>
                <a:rPr lang="en-US" altLang="zh-CN" sz="2000" b="1">
                  <a:latin typeface="Times New Roman" charset="0"/>
                </a:rPr>
                <a:t>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8701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56592" y="333375"/>
            <a:ext cx="7543800" cy="796925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Times New Roman" charset="0"/>
              </a:rPr>
              <a:t>二部图的判定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5577"/>
            <a:ext cx="8497887" cy="6492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charset="0"/>
              </a:rPr>
              <a:t>下图是否是二部图？</a:t>
            </a:r>
            <a:endParaRPr lang="en-US" altLang="zh-CN" sz="2800" b="1" dirty="0">
              <a:latin typeface="Times New Roman" charset="0"/>
            </a:endParaRPr>
          </a:p>
        </p:txBody>
      </p:sp>
      <p:sp>
        <p:nvSpPr>
          <p:cNvPr id="32772" name="流程图: 联系 35"/>
          <p:cNvSpPr>
            <a:spLocks noChangeArrowheads="1"/>
          </p:cNvSpPr>
          <p:nvPr/>
        </p:nvSpPr>
        <p:spPr bwMode="auto">
          <a:xfrm>
            <a:off x="2625316" y="2761762"/>
            <a:ext cx="144462" cy="14287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773" name="流程图: 联系 8"/>
          <p:cNvSpPr>
            <a:spLocks noChangeArrowheads="1"/>
          </p:cNvSpPr>
          <p:nvPr/>
        </p:nvSpPr>
        <p:spPr bwMode="auto">
          <a:xfrm>
            <a:off x="1982378" y="3264999"/>
            <a:ext cx="144463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774" name="流程图: 联系 72"/>
          <p:cNvSpPr>
            <a:spLocks noChangeArrowheads="1"/>
          </p:cNvSpPr>
          <p:nvPr/>
        </p:nvSpPr>
        <p:spPr bwMode="auto">
          <a:xfrm>
            <a:off x="2688816" y="4241312"/>
            <a:ext cx="144462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32775" name="直接连接符 73"/>
          <p:cNvCxnSpPr>
            <a:cxnSpLocks noChangeShapeType="1"/>
          </p:cNvCxnSpPr>
          <p:nvPr/>
        </p:nvCxnSpPr>
        <p:spPr bwMode="auto">
          <a:xfrm>
            <a:off x="2122078" y="4057162"/>
            <a:ext cx="576263" cy="230187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776" name="直接连接符 74"/>
          <p:cNvCxnSpPr>
            <a:cxnSpLocks noChangeShapeType="1"/>
            <a:stCxn id="32773" idx="7"/>
            <a:endCxn id="32772" idx="3"/>
          </p:cNvCxnSpPr>
          <p:nvPr/>
        </p:nvCxnSpPr>
        <p:spPr bwMode="auto">
          <a:xfrm flipV="1">
            <a:off x="2104616" y="2883999"/>
            <a:ext cx="541337" cy="403225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777" name="直接连接符 75"/>
          <p:cNvCxnSpPr>
            <a:cxnSpLocks noChangeShapeType="1"/>
            <a:stCxn id="32772" idx="5"/>
          </p:cNvCxnSpPr>
          <p:nvPr/>
        </p:nvCxnSpPr>
        <p:spPr bwMode="auto">
          <a:xfrm>
            <a:off x="2747553" y="2883999"/>
            <a:ext cx="593725" cy="404813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778" name="直接连接符 77"/>
          <p:cNvCxnSpPr>
            <a:cxnSpLocks noChangeShapeType="1"/>
            <a:endCxn id="32780" idx="0"/>
          </p:cNvCxnSpPr>
          <p:nvPr/>
        </p:nvCxnSpPr>
        <p:spPr bwMode="auto">
          <a:xfrm flipH="1">
            <a:off x="2053816" y="3355487"/>
            <a:ext cx="0" cy="576262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1" name="Rectangle 3"/>
          <p:cNvSpPr txBox="1">
            <a:spLocks noChangeArrowheads="1"/>
          </p:cNvSpPr>
          <p:nvPr/>
        </p:nvSpPr>
        <p:spPr bwMode="auto">
          <a:xfrm>
            <a:off x="395288" y="5271599"/>
            <a:ext cx="84978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2"/>
              <a:buChar char="l"/>
            </a:pPr>
            <a:r>
              <a:rPr lang="zh-CN" altLang="en-US" sz="2800" b="1" dirty="0">
                <a:latin typeface="Times New Roman" charset="0"/>
              </a:rPr>
              <a:t>二种颜色对顶点着色，相邻顶点赋以不同颜色</a:t>
            </a:r>
            <a:endParaRPr lang="en-US" altLang="zh-CN" sz="2800" b="1" dirty="0">
              <a:latin typeface="Times New Roman" charset="0"/>
            </a:endParaRPr>
          </a:p>
        </p:txBody>
      </p:sp>
      <p:sp>
        <p:nvSpPr>
          <p:cNvPr id="32780" name="流程图: 联系 72"/>
          <p:cNvSpPr>
            <a:spLocks noChangeArrowheads="1"/>
          </p:cNvSpPr>
          <p:nvPr/>
        </p:nvSpPr>
        <p:spPr bwMode="auto">
          <a:xfrm>
            <a:off x="1982378" y="3931749"/>
            <a:ext cx="144463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781" name="流程图: 联系 8"/>
          <p:cNvSpPr>
            <a:spLocks noChangeArrowheads="1"/>
          </p:cNvSpPr>
          <p:nvPr/>
        </p:nvSpPr>
        <p:spPr bwMode="auto">
          <a:xfrm>
            <a:off x="3298416" y="3220549"/>
            <a:ext cx="142875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32782" name="直接连接符 77"/>
          <p:cNvCxnSpPr>
            <a:cxnSpLocks noChangeShapeType="1"/>
            <a:endCxn id="32783" idx="0"/>
          </p:cNvCxnSpPr>
          <p:nvPr/>
        </p:nvCxnSpPr>
        <p:spPr bwMode="auto">
          <a:xfrm flipH="1">
            <a:off x="3369853" y="3350724"/>
            <a:ext cx="0" cy="576263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2783" name="流程图: 联系 72"/>
          <p:cNvSpPr>
            <a:spLocks noChangeArrowheads="1"/>
          </p:cNvSpPr>
          <p:nvPr/>
        </p:nvSpPr>
        <p:spPr bwMode="auto">
          <a:xfrm>
            <a:off x="3298416" y="3926987"/>
            <a:ext cx="142875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32784" name="直接连接符 73"/>
          <p:cNvCxnSpPr>
            <a:cxnSpLocks noChangeShapeType="1"/>
            <a:endCxn id="32783" idx="7"/>
          </p:cNvCxnSpPr>
          <p:nvPr/>
        </p:nvCxnSpPr>
        <p:spPr bwMode="auto">
          <a:xfrm flipV="1">
            <a:off x="2801528" y="3947624"/>
            <a:ext cx="619125" cy="371475"/>
          </a:xfrm>
          <a:prstGeom prst="lin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32786" name="组合 110"/>
          <p:cNvGrpSpPr>
            <a:grpSpLocks/>
          </p:cNvGrpSpPr>
          <p:nvPr/>
        </p:nvGrpSpPr>
        <p:grpSpPr bwMode="auto">
          <a:xfrm>
            <a:off x="4644231" y="2800656"/>
            <a:ext cx="1506411" cy="1512887"/>
            <a:chOff x="6129282" y="3919609"/>
            <a:chExt cx="1507395" cy="1309591"/>
          </a:xfrm>
        </p:grpSpPr>
        <p:sp>
          <p:nvSpPr>
            <p:cNvPr id="32788" name="流程图: 联系 8"/>
            <p:cNvSpPr>
              <a:spLocks noChangeArrowheads="1"/>
            </p:cNvSpPr>
            <p:nvPr/>
          </p:nvSpPr>
          <p:spPr bwMode="auto">
            <a:xfrm>
              <a:off x="7492661" y="4437112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789" name="流程图: 联系 35"/>
            <p:cNvSpPr>
              <a:spLocks noChangeArrowheads="1"/>
            </p:cNvSpPr>
            <p:nvPr/>
          </p:nvSpPr>
          <p:spPr bwMode="auto">
            <a:xfrm>
              <a:off x="6817695" y="3919609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790" name="流程图: 联系 8"/>
            <p:cNvSpPr>
              <a:spLocks noChangeArrowheads="1"/>
            </p:cNvSpPr>
            <p:nvPr/>
          </p:nvSpPr>
          <p:spPr bwMode="auto">
            <a:xfrm>
              <a:off x="6129282" y="4455332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791" name="流程图: 联系 71"/>
            <p:cNvSpPr>
              <a:spLocks noChangeArrowheads="1"/>
            </p:cNvSpPr>
            <p:nvPr/>
          </p:nvSpPr>
          <p:spPr bwMode="auto">
            <a:xfrm>
              <a:off x="6372200" y="5085184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792" name="流程图: 联系 72"/>
            <p:cNvSpPr>
              <a:spLocks noChangeArrowheads="1"/>
            </p:cNvSpPr>
            <p:nvPr/>
          </p:nvSpPr>
          <p:spPr bwMode="auto">
            <a:xfrm>
              <a:off x="7308304" y="5085184"/>
              <a:ext cx="144016" cy="144016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32793" name="直接连接符 73"/>
            <p:cNvCxnSpPr>
              <a:cxnSpLocks noChangeShapeType="1"/>
              <a:stCxn id="32791" idx="6"/>
            </p:cNvCxnSpPr>
            <p:nvPr/>
          </p:nvCxnSpPr>
          <p:spPr bwMode="auto">
            <a:xfrm>
              <a:off x="6516216" y="5157192"/>
              <a:ext cx="7920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4" name="直接连接符 74"/>
            <p:cNvCxnSpPr>
              <a:cxnSpLocks noChangeShapeType="1"/>
              <a:stCxn id="32790" idx="7"/>
              <a:endCxn id="32789" idx="7"/>
            </p:cNvCxnSpPr>
            <p:nvPr/>
          </p:nvCxnSpPr>
          <p:spPr bwMode="auto">
            <a:xfrm flipV="1">
              <a:off x="6252207" y="3940700"/>
              <a:ext cx="688413" cy="53572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5" name="直接连接符 75"/>
            <p:cNvCxnSpPr>
              <a:cxnSpLocks noChangeShapeType="1"/>
            </p:cNvCxnSpPr>
            <p:nvPr/>
          </p:nvCxnSpPr>
          <p:spPr bwMode="auto">
            <a:xfrm>
              <a:off x="6948256" y="4014908"/>
              <a:ext cx="573132" cy="45601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6" name="直接连接符 76"/>
            <p:cNvCxnSpPr>
              <a:cxnSpLocks noChangeShapeType="1"/>
            </p:cNvCxnSpPr>
            <p:nvPr/>
          </p:nvCxnSpPr>
          <p:spPr bwMode="auto">
            <a:xfrm flipV="1">
              <a:off x="7393759" y="4560037"/>
              <a:ext cx="194933" cy="59715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797" name="直接连接符 77"/>
            <p:cNvCxnSpPr>
              <a:cxnSpLocks noChangeShapeType="1"/>
              <a:endCxn id="32791" idx="5"/>
            </p:cNvCxnSpPr>
            <p:nvPr/>
          </p:nvCxnSpPr>
          <p:spPr bwMode="auto">
            <a:xfrm>
              <a:off x="6228184" y="4581128"/>
              <a:ext cx="266941" cy="62698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53015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54"/>
          <p:cNvSpPr>
            <a:spLocks noChangeArrowheads="1"/>
          </p:cNvSpPr>
          <p:nvPr/>
        </p:nvSpPr>
        <p:spPr bwMode="auto">
          <a:xfrm>
            <a:off x="641350" y="4876800"/>
            <a:ext cx="8045450" cy="1600200"/>
          </a:xfrm>
          <a:prstGeom prst="ellipse">
            <a:avLst/>
          </a:prstGeom>
          <a:gradFill rotWithShape="1">
            <a:gsLst>
              <a:gs pos="0">
                <a:srgbClr val="EAEAEA"/>
              </a:gs>
              <a:gs pos="100000">
                <a:srgbClr val="CCFF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84784"/>
            <a:ext cx="8305800" cy="1066800"/>
          </a:xfrm>
        </p:spPr>
        <p:txBody>
          <a:bodyPr/>
          <a:lstStyle/>
          <a:p>
            <a:pPr algn="just" eaLnBrk="1" hangingPunct="1"/>
            <a:r>
              <a:rPr lang="zh-CN" altLang="en-US" sz="2800" b="1" dirty="0">
                <a:latin typeface="+mn-ea"/>
              </a:rPr>
              <a:t>匹配（边独立集）：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互不相邻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的边的集合</a:t>
            </a:r>
            <a:endParaRPr lang="en-US" altLang="zh-CN" sz="2800" b="1" dirty="0">
              <a:solidFill>
                <a:schemeClr val="tx1"/>
              </a:solidFill>
              <a:latin typeface="+mn-ea"/>
            </a:endParaRPr>
          </a:p>
          <a:p>
            <a:pPr algn="just" eaLnBrk="1" hangingPunct="1"/>
            <a:r>
              <a:rPr lang="en-US" altLang="zh-CN" sz="2800" b="1" dirty="0">
                <a:latin typeface="+mn-ea"/>
              </a:rPr>
              <a:t>M-</a:t>
            </a:r>
            <a:r>
              <a:rPr lang="zh-CN" altLang="en-US" sz="2800" b="1" dirty="0">
                <a:latin typeface="+mn-ea"/>
              </a:rPr>
              <a:t>饱和点：匹配</a:t>
            </a:r>
            <a:r>
              <a:rPr lang="en-US" altLang="zh-CN" sz="2800" b="1" dirty="0">
                <a:latin typeface="+mn-ea"/>
              </a:rPr>
              <a:t>M</a:t>
            </a:r>
            <a:r>
              <a:rPr lang="zh-CN" altLang="en-US" sz="2800" b="1" dirty="0">
                <a:latin typeface="+mn-ea"/>
              </a:rPr>
              <a:t>中各边的端点</a:t>
            </a:r>
          </a:p>
        </p:txBody>
      </p:sp>
      <p:grpSp>
        <p:nvGrpSpPr>
          <p:cNvPr id="6149" name="组合 53"/>
          <p:cNvGrpSpPr>
            <a:grpSpLocks/>
          </p:cNvGrpSpPr>
          <p:nvPr/>
        </p:nvGrpSpPr>
        <p:grpSpPr bwMode="auto">
          <a:xfrm>
            <a:off x="2209800" y="2514600"/>
            <a:ext cx="1862138" cy="2187575"/>
            <a:chOff x="2405063" y="2733675"/>
            <a:chExt cx="1410034" cy="1968166"/>
          </a:xfrm>
        </p:grpSpPr>
        <p:sp>
          <p:nvSpPr>
            <p:cNvPr id="6183" name="Oval 5"/>
            <p:cNvSpPr>
              <a:spLocks noChangeArrowheads="1"/>
            </p:cNvSpPr>
            <p:nvPr/>
          </p:nvSpPr>
          <p:spPr bwMode="auto">
            <a:xfrm>
              <a:off x="3035300" y="2733675"/>
              <a:ext cx="117475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4" name="Oval 6"/>
            <p:cNvSpPr>
              <a:spLocks noChangeArrowheads="1"/>
            </p:cNvSpPr>
            <p:nvPr/>
          </p:nvSpPr>
          <p:spPr bwMode="auto">
            <a:xfrm>
              <a:off x="2430307" y="3350785"/>
              <a:ext cx="90643" cy="156002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5" name="Oval 7"/>
            <p:cNvSpPr>
              <a:spLocks noChangeArrowheads="1"/>
            </p:cNvSpPr>
            <p:nvPr/>
          </p:nvSpPr>
          <p:spPr bwMode="auto">
            <a:xfrm>
              <a:off x="3665538" y="3360738"/>
              <a:ext cx="117475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6" name="Oval 8"/>
            <p:cNvSpPr>
              <a:spLocks noChangeArrowheads="1"/>
            </p:cNvSpPr>
            <p:nvPr/>
          </p:nvSpPr>
          <p:spPr bwMode="auto">
            <a:xfrm>
              <a:off x="3035300" y="3979863"/>
              <a:ext cx="117475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7" name="Oval 9"/>
            <p:cNvSpPr>
              <a:spLocks noChangeArrowheads="1"/>
            </p:cNvSpPr>
            <p:nvPr/>
          </p:nvSpPr>
          <p:spPr bwMode="auto">
            <a:xfrm>
              <a:off x="2405063" y="4575175"/>
              <a:ext cx="115887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8" name="Oval 10"/>
            <p:cNvSpPr>
              <a:spLocks noChangeArrowheads="1"/>
            </p:cNvSpPr>
            <p:nvPr/>
          </p:nvSpPr>
          <p:spPr bwMode="auto">
            <a:xfrm>
              <a:off x="3697622" y="4581191"/>
              <a:ext cx="117475" cy="120650"/>
            </a:xfrm>
            <a:prstGeom prst="ellipse">
              <a:avLst/>
            </a:prstGeom>
            <a:solidFill>
              <a:srgbClr val="00FF00"/>
            </a:solidFill>
            <a:ln w="1905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89" name="Oval 11"/>
            <p:cNvSpPr>
              <a:spLocks noChangeArrowheads="1"/>
            </p:cNvSpPr>
            <p:nvPr/>
          </p:nvSpPr>
          <p:spPr bwMode="auto">
            <a:xfrm>
              <a:off x="2405063" y="3979863"/>
              <a:ext cx="115887" cy="1206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90" name="Oval 12"/>
            <p:cNvSpPr>
              <a:spLocks noChangeArrowheads="1"/>
            </p:cNvSpPr>
            <p:nvPr/>
          </p:nvSpPr>
          <p:spPr bwMode="auto">
            <a:xfrm>
              <a:off x="3665538" y="3979863"/>
              <a:ext cx="117475" cy="1206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91" name="Line 14"/>
            <p:cNvSpPr>
              <a:spLocks noChangeShapeType="1"/>
            </p:cNvSpPr>
            <p:nvPr/>
          </p:nvSpPr>
          <p:spPr bwMode="auto">
            <a:xfrm flipH="1">
              <a:off x="2503488" y="2836863"/>
              <a:ext cx="557212" cy="561975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2" name="Line 15"/>
            <p:cNvSpPr>
              <a:spLocks noChangeShapeType="1"/>
            </p:cNvSpPr>
            <p:nvPr/>
          </p:nvSpPr>
          <p:spPr bwMode="auto">
            <a:xfrm>
              <a:off x="3135313" y="2809875"/>
              <a:ext cx="555625" cy="550863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3" name="Line 16"/>
            <p:cNvSpPr>
              <a:spLocks noChangeShapeType="1"/>
            </p:cNvSpPr>
            <p:nvPr/>
          </p:nvSpPr>
          <p:spPr bwMode="auto">
            <a:xfrm>
              <a:off x="2503488" y="3500438"/>
              <a:ext cx="544512" cy="5111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4" name="Line 17"/>
            <p:cNvSpPr>
              <a:spLocks noChangeShapeType="1"/>
            </p:cNvSpPr>
            <p:nvPr/>
          </p:nvSpPr>
          <p:spPr bwMode="auto">
            <a:xfrm flipV="1">
              <a:off x="3146425" y="3462338"/>
              <a:ext cx="544513" cy="549275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5" name="Line 18"/>
            <p:cNvSpPr>
              <a:spLocks noChangeShapeType="1"/>
            </p:cNvSpPr>
            <p:nvPr/>
          </p:nvSpPr>
          <p:spPr bwMode="auto">
            <a:xfrm flipH="1">
              <a:off x="2503488" y="4089400"/>
              <a:ext cx="557212" cy="498475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6" name="Line 19"/>
            <p:cNvSpPr>
              <a:spLocks noChangeShapeType="1"/>
            </p:cNvSpPr>
            <p:nvPr/>
          </p:nvSpPr>
          <p:spPr bwMode="auto">
            <a:xfrm>
              <a:off x="2516188" y="4654550"/>
              <a:ext cx="1162050" cy="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7" name="Line 20"/>
            <p:cNvSpPr>
              <a:spLocks noChangeShapeType="1"/>
            </p:cNvSpPr>
            <p:nvPr/>
          </p:nvSpPr>
          <p:spPr bwMode="auto">
            <a:xfrm>
              <a:off x="3146425" y="4089400"/>
              <a:ext cx="593725" cy="5365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8" name="Line 21"/>
            <p:cNvSpPr>
              <a:spLocks noChangeShapeType="1"/>
            </p:cNvSpPr>
            <p:nvPr/>
          </p:nvSpPr>
          <p:spPr bwMode="auto">
            <a:xfrm>
              <a:off x="2516188" y="4051300"/>
              <a:ext cx="5318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99" name="Line 22"/>
            <p:cNvSpPr>
              <a:spLocks noChangeShapeType="1"/>
            </p:cNvSpPr>
            <p:nvPr/>
          </p:nvSpPr>
          <p:spPr bwMode="auto">
            <a:xfrm>
              <a:off x="3146425" y="4051300"/>
              <a:ext cx="53181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50" name="组合 54"/>
          <p:cNvGrpSpPr>
            <a:grpSpLocks/>
          </p:cNvGrpSpPr>
          <p:nvPr/>
        </p:nvGrpSpPr>
        <p:grpSpPr bwMode="auto">
          <a:xfrm>
            <a:off x="5257800" y="2514600"/>
            <a:ext cx="2024063" cy="2254250"/>
            <a:chOff x="5133975" y="2695575"/>
            <a:chExt cx="2024063" cy="2073275"/>
          </a:xfrm>
        </p:grpSpPr>
        <p:sp>
          <p:nvSpPr>
            <p:cNvPr id="6163" name="Oval 13"/>
            <p:cNvSpPr>
              <a:spLocks noChangeArrowheads="1"/>
            </p:cNvSpPr>
            <p:nvPr/>
          </p:nvSpPr>
          <p:spPr bwMode="auto">
            <a:xfrm>
              <a:off x="5133975" y="2695575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4" name="Oval 23"/>
            <p:cNvSpPr>
              <a:spLocks noChangeArrowheads="1"/>
            </p:cNvSpPr>
            <p:nvPr/>
          </p:nvSpPr>
          <p:spPr bwMode="auto">
            <a:xfrm>
              <a:off x="5141494" y="4648200"/>
              <a:ext cx="115887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5" name="Oval 24"/>
            <p:cNvSpPr>
              <a:spLocks noChangeArrowheads="1"/>
            </p:cNvSpPr>
            <p:nvPr/>
          </p:nvSpPr>
          <p:spPr bwMode="auto">
            <a:xfrm>
              <a:off x="7004050" y="4638675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6" name="Oval 25"/>
            <p:cNvSpPr>
              <a:spLocks noChangeArrowheads="1"/>
            </p:cNvSpPr>
            <p:nvPr/>
          </p:nvSpPr>
          <p:spPr bwMode="auto">
            <a:xfrm>
              <a:off x="7042150" y="2733675"/>
              <a:ext cx="115888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7" name="Oval 26"/>
            <p:cNvSpPr>
              <a:spLocks noChangeArrowheads="1"/>
            </p:cNvSpPr>
            <p:nvPr/>
          </p:nvSpPr>
          <p:spPr bwMode="auto">
            <a:xfrm>
              <a:off x="5632450" y="3244850"/>
              <a:ext cx="115888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8" name="Oval 27"/>
            <p:cNvSpPr>
              <a:spLocks noChangeArrowheads="1"/>
            </p:cNvSpPr>
            <p:nvPr/>
          </p:nvSpPr>
          <p:spPr bwMode="auto">
            <a:xfrm>
              <a:off x="6534150" y="3270250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69" name="Oval 28"/>
            <p:cNvSpPr>
              <a:spLocks noChangeArrowheads="1"/>
            </p:cNvSpPr>
            <p:nvPr/>
          </p:nvSpPr>
          <p:spPr bwMode="auto">
            <a:xfrm>
              <a:off x="5594350" y="4152900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70" name="Oval 29"/>
            <p:cNvSpPr>
              <a:spLocks noChangeArrowheads="1"/>
            </p:cNvSpPr>
            <p:nvPr/>
          </p:nvSpPr>
          <p:spPr bwMode="auto">
            <a:xfrm>
              <a:off x="6534150" y="4152900"/>
              <a:ext cx="117475" cy="12065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/>
            </a:p>
          </p:txBody>
        </p:sp>
        <p:sp>
          <p:nvSpPr>
            <p:cNvPr id="6171" name="Line 30"/>
            <p:cNvSpPr>
              <a:spLocks noChangeShapeType="1"/>
            </p:cNvSpPr>
            <p:nvPr/>
          </p:nvSpPr>
          <p:spPr bwMode="auto">
            <a:xfrm>
              <a:off x="5248275" y="2759075"/>
              <a:ext cx="183038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31"/>
            <p:cNvSpPr>
              <a:spLocks noChangeShapeType="1"/>
            </p:cNvSpPr>
            <p:nvPr/>
          </p:nvSpPr>
          <p:spPr bwMode="auto">
            <a:xfrm>
              <a:off x="5237163" y="4727575"/>
              <a:ext cx="176688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3" name="Line 32"/>
            <p:cNvSpPr>
              <a:spLocks noChangeShapeType="1"/>
            </p:cNvSpPr>
            <p:nvPr/>
          </p:nvSpPr>
          <p:spPr bwMode="auto">
            <a:xfrm>
              <a:off x="5186363" y="2809875"/>
              <a:ext cx="0" cy="18669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4" name="Line 33"/>
            <p:cNvSpPr>
              <a:spLocks noChangeShapeType="1"/>
            </p:cNvSpPr>
            <p:nvPr/>
          </p:nvSpPr>
          <p:spPr bwMode="auto">
            <a:xfrm>
              <a:off x="7104063" y="2836863"/>
              <a:ext cx="0" cy="18145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5" name="Line 34"/>
            <p:cNvSpPr>
              <a:spLocks noChangeShapeType="1"/>
            </p:cNvSpPr>
            <p:nvPr/>
          </p:nvSpPr>
          <p:spPr bwMode="auto">
            <a:xfrm>
              <a:off x="5743575" y="3309938"/>
              <a:ext cx="80327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6" name="Line 35"/>
            <p:cNvSpPr>
              <a:spLocks noChangeShapeType="1"/>
            </p:cNvSpPr>
            <p:nvPr/>
          </p:nvSpPr>
          <p:spPr bwMode="auto">
            <a:xfrm>
              <a:off x="5707063" y="4216400"/>
              <a:ext cx="82708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7" name="Line 36"/>
            <p:cNvSpPr>
              <a:spLocks noChangeShapeType="1"/>
            </p:cNvSpPr>
            <p:nvPr/>
          </p:nvSpPr>
          <p:spPr bwMode="auto">
            <a:xfrm>
              <a:off x="5668963" y="3348038"/>
              <a:ext cx="0" cy="81756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8" name="Line 37"/>
            <p:cNvSpPr>
              <a:spLocks noChangeShapeType="1"/>
            </p:cNvSpPr>
            <p:nvPr/>
          </p:nvSpPr>
          <p:spPr bwMode="auto">
            <a:xfrm>
              <a:off x="6596063" y="3373438"/>
              <a:ext cx="0" cy="80486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9" name="Line 38"/>
            <p:cNvSpPr>
              <a:spLocks noChangeShapeType="1"/>
            </p:cNvSpPr>
            <p:nvPr/>
          </p:nvSpPr>
          <p:spPr bwMode="auto">
            <a:xfrm>
              <a:off x="5211763" y="2797175"/>
              <a:ext cx="444500" cy="47307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80" name="Line 39"/>
            <p:cNvSpPr>
              <a:spLocks noChangeShapeType="1"/>
            </p:cNvSpPr>
            <p:nvPr/>
          </p:nvSpPr>
          <p:spPr bwMode="auto">
            <a:xfrm flipH="1">
              <a:off x="5211763" y="4254500"/>
              <a:ext cx="420687" cy="43497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81" name="Line 40"/>
            <p:cNvSpPr>
              <a:spLocks noChangeShapeType="1"/>
            </p:cNvSpPr>
            <p:nvPr/>
          </p:nvSpPr>
          <p:spPr bwMode="auto">
            <a:xfrm flipV="1">
              <a:off x="6621463" y="2824163"/>
              <a:ext cx="457200" cy="45878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82" name="Line 41"/>
            <p:cNvSpPr>
              <a:spLocks noChangeShapeType="1"/>
            </p:cNvSpPr>
            <p:nvPr/>
          </p:nvSpPr>
          <p:spPr bwMode="auto">
            <a:xfrm>
              <a:off x="6634163" y="4268788"/>
              <a:ext cx="395287" cy="38258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1" name="Text Box 42"/>
          <p:cNvSpPr txBox="1">
            <a:spLocks noChangeArrowheads="1"/>
          </p:cNvSpPr>
          <p:nvPr/>
        </p:nvSpPr>
        <p:spPr bwMode="auto">
          <a:xfrm>
            <a:off x="914400" y="3276600"/>
            <a:ext cx="11176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/>
              <a:t>匹配数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sz="2400" b="1" dirty="0">
                <a:sym typeface="Symbol" panose="05050102010706020507" pitchFamily="18" charset="2"/>
              </a:rPr>
              <a:t></a:t>
            </a:r>
            <a:r>
              <a:rPr lang="en-US" altLang="zh-CN" sz="2400" b="1" baseline="-25000" dirty="0">
                <a:sym typeface="Symbol" panose="05050102010706020507" pitchFamily="18" charset="2"/>
              </a:rPr>
              <a:t>1</a:t>
            </a:r>
            <a:r>
              <a:rPr lang="en-US" altLang="zh-CN" sz="2400" b="1" dirty="0">
                <a:sym typeface="Symbol" panose="05050102010706020507" pitchFamily="18" charset="2"/>
              </a:rPr>
              <a:t>=3</a:t>
            </a:r>
          </a:p>
        </p:txBody>
      </p:sp>
      <p:sp>
        <p:nvSpPr>
          <p:cNvPr id="6152" name="Text Box 43"/>
          <p:cNvSpPr txBox="1">
            <a:spLocks noChangeArrowheads="1"/>
          </p:cNvSpPr>
          <p:nvPr/>
        </p:nvSpPr>
        <p:spPr bwMode="auto">
          <a:xfrm>
            <a:off x="7467600" y="3276600"/>
            <a:ext cx="130016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/>
              <a:t>匹配数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sz="2400" b="1">
                <a:sym typeface="Symbol" panose="05050102010706020507" pitchFamily="18" charset="2"/>
              </a:rPr>
              <a:t></a:t>
            </a:r>
            <a:r>
              <a:rPr lang="en-US" altLang="zh-CN" sz="2400" b="1" baseline="-25000">
                <a:sym typeface="Symbol" panose="05050102010706020507" pitchFamily="18" charset="2"/>
              </a:rPr>
              <a:t>1</a:t>
            </a:r>
            <a:r>
              <a:rPr lang="en-US" altLang="zh-CN" sz="2400" b="1">
                <a:sym typeface="Symbol" panose="05050102010706020507" pitchFamily="18" charset="2"/>
              </a:rPr>
              <a:t>=4</a:t>
            </a:r>
          </a:p>
        </p:txBody>
      </p:sp>
      <p:sp>
        <p:nvSpPr>
          <p:cNvPr id="6153" name="Line 44"/>
          <p:cNvSpPr>
            <a:spLocks noChangeShapeType="1"/>
          </p:cNvSpPr>
          <p:nvPr/>
        </p:nvSpPr>
        <p:spPr bwMode="auto">
          <a:xfrm>
            <a:off x="1001713" y="5473700"/>
            <a:ext cx="1223962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4" name="Text Box 45"/>
          <p:cNvSpPr txBox="1">
            <a:spLocks noChangeArrowheads="1"/>
          </p:cNvSpPr>
          <p:nvPr/>
        </p:nvSpPr>
        <p:spPr bwMode="auto">
          <a:xfrm>
            <a:off x="2339975" y="5229225"/>
            <a:ext cx="23764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极大匹配</a:t>
            </a:r>
          </a:p>
        </p:txBody>
      </p:sp>
      <p:sp>
        <p:nvSpPr>
          <p:cNvPr id="6155" name="Line 46"/>
          <p:cNvSpPr>
            <a:spLocks noChangeShapeType="1"/>
          </p:cNvSpPr>
          <p:nvPr/>
        </p:nvSpPr>
        <p:spPr bwMode="auto">
          <a:xfrm>
            <a:off x="1001713" y="5905500"/>
            <a:ext cx="123825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6" name="Text Box 47"/>
          <p:cNvSpPr txBox="1">
            <a:spLocks noChangeArrowheads="1"/>
          </p:cNvSpPr>
          <p:nvPr/>
        </p:nvSpPr>
        <p:spPr bwMode="auto">
          <a:xfrm>
            <a:off x="2395538" y="5735638"/>
            <a:ext cx="23764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最大匹配</a:t>
            </a:r>
          </a:p>
        </p:txBody>
      </p:sp>
      <p:sp>
        <p:nvSpPr>
          <p:cNvPr id="6157" name="Line 48"/>
          <p:cNvSpPr>
            <a:spLocks noChangeShapeType="1"/>
          </p:cNvSpPr>
          <p:nvPr/>
        </p:nvSpPr>
        <p:spPr bwMode="auto">
          <a:xfrm>
            <a:off x="4716463" y="5373688"/>
            <a:ext cx="136683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Text Box 49"/>
          <p:cNvSpPr txBox="1">
            <a:spLocks noChangeArrowheads="1"/>
          </p:cNvSpPr>
          <p:nvPr/>
        </p:nvSpPr>
        <p:spPr bwMode="auto">
          <a:xfrm>
            <a:off x="6229350" y="5170488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完美匹配</a:t>
            </a:r>
          </a:p>
        </p:txBody>
      </p:sp>
      <p:sp>
        <p:nvSpPr>
          <p:cNvPr id="6159" name="Oval 50"/>
          <p:cNvSpPr>
            <a:spLocks noChangeArrowheads="1"/>
          </p:cNvSpPr>
          <p:nvPr/>
        </p:nvSpPr>
        <p:spPr bwMode="auto">
          <a:xfrm>
            <a:off x="3962400" y="5791200"/>
            <a:ext cx="228600" cy="228600"/>
          </a:xfrm>
          <a:prstGeom prst="ellipse">
            <a:avLst/>
          </a:prstGeom>
          <a:solidFill>
            <a:srgbClr val="00FF00"/>
          </a:solidFill>
          <a:ln w="19050">
            <a:solidFill>
              <a:srgbClr val="00FF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6160" name="Text Box 51"/>
          <p:cNvSpPr txBox="1">
            <a:spLocks noChangeArrowheads="1"/>
          </p:cNvSpPr>
          <p:nvPr/>
        </p:nvSpPr>
        <p:spPr bwMode="auto">
          <a:xfrm>
            <a:off x="4241800" y="5689600"/>
            <a:ext cx="20875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FF00"/>
                </a:solidFill>
                <a:latin typeface="Times New Roman" panose="02020603050405020304" pitchFamily="18" charset="0"/>
              </a:rPr>
              <a:t>M-</a:t>
            </a:r>
            <a:r>
              <a:rPr lang="zh-CN" altLang="en-US" b="1"/>
              <a:t>饱和点</a:t>
            </a:r>
          </a:p>
        </p:txBody>
      </p:sp>
      <p:sp>
        <p:nvSpPr>
          <p:cNvPr id="6161" name="Oval 52"/>
          <p:cNvSpPr>
            <a:spLocks noChangeArrowheads="1"/>
          </p:cNvSpPr>
          <p:nvPr/>
        </p:nvSpPr>
        <p:spPr bwMode="auto">
          <a:xfrm>
            <a:off x="5791200" y="5803900"/>
            <a:ext cx="180975" cy="215900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6162" name="Text Box 53"/>
          <p:cNvSpPr txBox="1">
            <a:spLocks noChangeArrowheads="1"/>
          </p:cNvSpPr>
          <p:nvPr/>
        </p:nvSpPr>
        <p:spPr bwMode="auto">
          <a:xfrm>
            <a:off x="6029325" y="5703888"/>
            <a:ext cx="20875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M-</a:t>
            </a:r>
            <a:r>
              <a:rPr lang="zh-CN" altLang="en-US" b="1"/>
              <a:t>饱和点</a:t>
            </a:r>
          </a:p>
        </p:txBody>
      </p:sp>
      <p:sp>
        <p:nvSpPr>
          <p:cNvPr id="56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图中的匹配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188026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58888"/>
            <a:ext cx="8458200" cy="762000"/>
          </a:xfrm>
        </p:spPr>
        <p:txBody>
          <a:bodyPr/>
          <a:lstStyle/>
          <a:p>
            <a:r>
              <a:rPr lang="zh-CN" altLang="en-US" sz="2800" dirty="0"/>
              <a:t>孤岛上的婚姻：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成就最多幸福婚姻的配对方案</a:t>
            </a:r>
          </a:p>
        </p:txBody>
      </p:sp>
      <p:sp>
        <p:nvSpPr>
          <p:cNvPr id="39" name="矩形标注 38"/>
          <p:cNvSpPr/>
          <p:nvPr/>
        </p:nvSpPr>
        <p:spPr>
          <a:xfrm>
            <a:off x="381000" y="3657600"/>
            <a:ext cx="2438400" cy="762000"/>
          </a:xfrm>
          <a:prstGeom prst="wedgeRectCallout">
            <a:avLst>
              <a:gd name="adj1" fmla="val 60310"/>
              <a:gd name="adj2" fmla="val -4343"/>
            </a:avLst>
          </a:prstGeom>
          <a:noFill/>
          <a:ln>
            <a:solidFill>
              <a:srgbClr val="3333C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互不相邻</a:t>
            </a:r>
            <a:r>
              <a:rPr lang="zh-CN" altLang="en-US" sz="2400" b="1" dirty="0">
                <a:solidFill>
                  <a:schemeClr val="tx1"/>
                </a:solidFill>
              </a:rPr>
              <a:t>的边集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grpSp>
        <p:nvGrpSpPr>
          <p:cNvPr id="5125" name="组合 72"/>
          <p:cNvGrpSpPr>
            <a:grpSpLocks/>
          </p:cNvGrpSpPr>
          <p:nvPr/>
        </p:nvGrpSpPr>
        <p:grpSpPr bwMode="auto">
          <a:xfrm>
            <a:off x="3505200" y="2438400"/>
            <a:ext cx="1516063" cy="3322638"/>
            <a:chOff x="3505200" y="2438400"/>
            <a:chExt cx="1515707" cy="3322849"/>
          </a:xfrm>
        </p:grpSpPr>
        <p:cxnSp>
          <p:nvCxnSpPr>
            <p:cNvPr id="5126" name="直接连接符 73"/>
            <p:cNvCxnSpPr>
              <a:cxnSpLocks noChangeShapeType="1"/>
              <a:stCxn id="5128" idx="6"/>
              <a:endCxn id="5127" idx="1"/>
            </p:cNvCxnSpPr>
            <p:nvPr/>
          </p:nvCxnSpPr>
          <p:spPr bwMode="auto">
            <a:xfrm flipH="1">
              <a:off x="3713009" y="2637049"/>
              <a:ext cx="1166717" cy="2560656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7" name="流程图: 联系 8"/>
            <p:cNvSpPr>
              <a:spLocks noChangeArrowheads="1"/>
            </p:cNvSpPr>
            <p:nvPr/>
          </p:nvSpPr>
          <p:spPr bwMode="auto">
            <a:xfrm rot="5400000">
              <a:off x="3535794" y="5157785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28" name="流程图: 联系 35"/>
            <p:cNvSpPr>
              <a:spLocks noChangeArrowheads="1"/>
            </p:cNvSpPr>
            <p:nvPr/>
          </p:nvSpPr>
          <p:spPr bwMode="auto">
            <a:xfrm rot="5400000">
              <a:off x="4780402" y="24275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29" name="流程图: 联系 8"/>
            <p:cNvSpPr>
              <a:spLocks noChangeArrowheads="1"/>
            </p:cNvSpPr>
            <p:nvPr/>
          </p:nvSpPr>
          <p:spPr bwMode="auto">
            <a:xfrm rot="5400000">
              <a:off x="4808287" y="4651075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30" name="流程图: 联系 71"/>
            <p:cNvSpPr>
              <a:spLocks noChangeArrowheads="1"/>
            </p:cNvSpPr>
            <p:nvPr/>
          </p:nvSpPr>
          <p:spPr bwMode="auto">
            <a:xfrm rot="5400000">
              <a:off x="3516029" y="2908944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31" name="流程图: 联系 72"/>
            <p:cNvSpPr>
              <a:spLocks noChangeArrowheads="1"/>
            </p:cNvSpPr>
            <p:nvPr/>
          </p:nvSpPr>
          <p:spPr bwMode="auto">
            <a:xfrm rot="5400000">
              <a:off x="3535794" y="4064592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5132" name="直接连接符 74"/>
            <p:cNvCxnSpPr>
              <a:cxnSpLocks noChangeShapeType="1"/>
              <a:stCxn id="5128" idx="5"/>
              <a:endCxn id="5131" idx="1"/>
            </p:cNvCxnSpPr>
            <p:nvPr/>
          </p:nvCxnSpPr>
          <p:spPr bwMode="auto">
            <a:xfrm flipH="1">
              <a:off x="3713009" y="2607958"/>
              <a:ext cx="1088827" cy="1496554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3" name="直接连接符 75"/>
            <p:cNvCxnSpPr>
              <a:cxnSpLocks noChangeShapeType="1"/>
              <a:stCxn id="5137" idx="5"/>
              <a:endCxn id="5127" idx="1"/>
            </p:cNvCxnSpPr>
            <p:nvPr/>
          </p:nvCxnSpPr>
          <p:spPr bwMode="auto">
            <a:xfrm flipH="1">
              <a:off x="3713009" y="3756828"/>
              <a:ext cx="1116712" cy="1440877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4" name="直接连接符 76"/>
            <p:cNvCxnSpPr>
              <a:cxnSpLocks noChangeShapeType="1"/>
              <a:stCxn id="5131" idx="0"/>
              <a:endCxn id="5129" idx="4"/>
            </p:cNvCxnSpPr>
            <p:nvPr/>
          </p:nvCxnSpPr>
          <p:spPr bwMode="auto">
            <a:xfrm>
              <a:off x="3745272" y="4174746"/>
              <a:ext cx="1052186" cy="586483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5" name="直接连接符 77"/>
            <p:cNvCxnSpPr>
              <a:cxnSpLocks noChangeShapeType="1"/>
              <a:endCxn id="5130" idx="0"/>
            </p:cNvCxnSpPr>
            <p:nvPr/>
          </p:nvCxnSpPr>
          <p:spPr bwMode="auto">
            <a:xfrm flipH="1">
              <a:off x="3725507" y="2537781"/>
              <a:ext cx="1043966" cy="481317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6" name="直接连接符 73"/>
            <p:cNvCxnSpPr>
              <a:cxnSpLocks noChangeShapeType="1"/>
              <a:stCxn id="5129" idx="3"/>
              <a:endCxn id="5130" idx="7"/>
            </p:cNvCxnSpPr>
            <p:nvPr/>
          </p:nvCxnSpPr>
          <p:spPr bwMode="auto">
            <a:xfrm flipH="1" flipV="1">
              <a:off x="3693244" y="3089331"/>
              <a:ext cx="1136477" cy="1601664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37" name="流程图: 联系 8"/>
            <p:cNvSpPr>
              <a:spLocks noChangeArrowheads="1"/>
            </p:cNvSpPr>
            <p:nvPr/>
          </p:nvSpPr>
          <p:spPr bwMode="auto">
            <a:xfrm rot="5400000">
              <a:off x="4808287" y="357644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5138" name="直接连接符 77"/>
            <p:cNvCxnSpPr>
              <a:cxnSpLocks noChangeShapeType="1"/>
              <a:endCxn id="5131" idx="0"/>
            </p:cNvCxnSpPr>
            <p:nvPr/>
          </p:nvCxnSpPr>
          <p:spPr bwMode="auto">
            <a:xfrm flipH="1">
              <a:off x="3745272" y="3693238"/>
              <a:ext cx="1113825" cy="481508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9" name="直接连接符 77"/>
            <p:cNvCxnSpPr>
              <a:cxnSpLocks noChangeShapeType="1"/>
              <a:endCxn id="5131" idx="7"/>
            </p:cNvCxnSpPr>
            <p:nvPr/>
          </p:nvCxnSpPr>
          <p:spPr bwMode="auto">
            <a:xfrm flipH="1" flipV="1">
              <a:off x="3713009" y="4244979"/>
              <a:ext cx="1122831" cy="139382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40" name="直接连接符 76"/>
            <p:cNvCxnSpPr>
              <a:cxnSpLocks noChangeShapeType="1"/>
              <a:stCxn id="5130" idx="0"/>
              <a:endCxn id="5137" idx="6"/>
            </p:cNvCxnSpPr>
            <p:nvPr/>
          </p:nvCxnSpPr>
          <p:spPr bwMode="auto">
            <a:xfrm>
              <a:off x="3725507" y="3019098"/>
              <a:ext cx="1182104" cy="766821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41" name="流程图: 联系 8"/>
            <p:cNvSpPr>
              <a:spLocks noChangeArrowheads="1"/>
            </p:cNvSpPr>
            <p:nvPr/>
          </p:nvSpPr>
          <p:spPr bwMode="auto">
            <a:xfrm rot="5400000">
              <a:off x="4811429" y="5551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二部图的匹配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63476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800"/>
            <a:ext cx="8102600" cy="4608488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b="1" dirty="0">
                <a:latin typeface="+mn-ea"/>
              </a:rPr>
              <a:t>问题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：什么是二部图及其</a:t>
            </a:r>
            <a:r>
              <a:rPr lang="zh-CN" altLang="en-US" dirty="0">
                <a:latin typeface="+mn-ea"/>
              </a:rPr>
              <a:t>匹配</a:t>
            </a:r>
            <a:r>
              <a:rPr lang="zh-CN" altLang="en-US" b="1" dirty="0">
                <a:latin typeface="+mn-ea"/>
              </a:rPr>
              <a:t>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两个无内部边的顶点集；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互不相邻的边的集合</a:t>
            </a:r>
            <a:endParaRPr lang="zh-CN" altLang="en-US" b="1" dirty="0">
              <a:latin typeface="+mn-ea"/>
            </a:endParaRPr>
          </a:p>
          <a:p>
            <a:pPr eaLnBrk="1" hangingPunct="1">
              <a:spcBef>
                <a:spcPct val="40000"/>
              </a:spcBef>
            </a:pPr>
            <a:r>
              <a:rPr lang="zh-CN" altLang="en-US" dirty="0">
                <a:solidFill>
                  <a:srgbClr val="FF0000"/>
                </a:solidFill>
                <a:latin typeface="+mn-ea"/>
              </a:rPr>
              <a:t>问题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二部图中的有哪些匹配？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998477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71419"/>
            <a:ext cx="8229600" cy="25908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定义：设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是二部图，二部划分为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&lt;V</a:t>
            </a:r>
            <a:r>
              <a:rPr lang="en-US" altLang="zh-CN" sz="2800" b="1" baseline="-30000" dirty="0">
                <a:solidFill>
                  <a:schemeClr val="tx1"/>
                </a:solidFill>
                <a:latin typeface="+mn-ea"/>
              </a:rPr>
              <a:t>1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,V</a:t>
            </a:r>
            <a:r>
              <a:rPr lang="en-US" altLang="zh-CN" sz="2800" b="1" baseline="-30000" dirty="0">
                <a:solidFill>
                  <a:schemeClr val="tx1"/>
                </a:solidFill>
                <a:latin typeface="+mn-ea"/>
              </a:rPr>
              <a:t>2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&gt;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，若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G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中的匹配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饱和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V</a:t>
            </a:r>
            <a:r>
              <a:rPr lang="en-US" altLang="zh-CN" sz="2800" b="1" baseline="-300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中所有顶点，则称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M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V</a:t>
            </a:r>
            <a:r>
              <a:rPr lang="en-US" altLang="zh-CN" sz="2800" b="1" baseline="-30000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到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V</a:t>
            </a:r>
            <a:r>
              <a:rPr lang="en-US" altLang="zh-CN" sz="2800" b="1" baseline="-30000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完备匹配</a:t>
            </a:r>
            <a:r>
              <a:rPr lang="zh-CN" altLang="en-US" sz="2800" b="1" dirty="0">
                <a:latin typeface="+mn-ea"/>
              </a:rPr>
              <a:t>。</a:t>
            </a: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2600" b="1" dirty="0">
                <a:solidFill>
                  <a:schemeClr val="tx2"/>
                </a:solidFill>
                <a:latin typeface="+mn-ea"/>
              </a:rPr>
              <a:t>    注意：完备匹配一定是最大匹配，但仅当</a:t>
            </a:r>
            <a:r>
              <a:rPr lang="en-US" altLang="zh-CN" sz="2600" b="1" dirty="0">
                <a:solidFill>
                  <a:schemeClr val="tx2"/>
                </a:solidFill>
                <a:latin typeface="+mn-ea"/>
              </a:rPr>
              <a:t>|V</a:t>
            </a:r>
            <a:r>
              <a:rPr lang="en-US" altLang="zh-CN" sz="2600" b="1" baseline="-25000" dirty="0">
                <a:solidFill>
                  <a:schemeClr val="tx2"/>
                </a:solidFill>
                <a:latin typeface="+mn-ea"/>
              </a:rPr>
              <a:t>1</a:t>
            </a:r>
            <a:r>
              <a:rPr lang="en-US" altLang="zh-CN" sz="2600" b="1" dirty="0">
                <a:solidFill>
                  <a:schemeClr val="tx2"/>
                </a:solidFill>
                <a:latin typeface="+mn-ea"/>
              </a:rPr>
              <a:t>|=|V</a:t>
            </a:r>
            <a:r>
              <a:rPr lang="en-US" altLang="zh-CN" sz="2600" b="1" baseline="-25000" dirty="0">
                <a:solidFill>
                  <a:schemeClr val="tx2"/>
                </a:solidFill>
                <a:latin typeface="+mn-ea"/>
              </a:rPr>
              <a:t>2</a:t>
            </a:r>
            <a:r>
              <a:rPr lang="en-US" altLang="zh-CN" sz="2600" b="1" dirty="0">
                <a:solidFill>
                  <a:schemeClr val="tx2"/>
                </a:solidFill>
                <a:latin typeface="+mn-ea"/>
              </a:rPr>
              <a:t>|</a:t>
            </a:r>
            <a:r>
              <a:rPr lang="zh-CN" altLang="en-US" sz="2600" b="1" dirty="0">
                <a:solidFill>
                  <a:schemeClr val="tx2"/>
                </a:solidFill>
                <a:latin typeface="+mn-ea"/>
              </a:rPr>
              <a:t>才是完美匹配</a:t>
            </a:r>
            <a:r>
              <a:rPr lang="zh-CN" altLang="en-US" sz="2600" dirty="0">
                <a:latin typeface="+mn-ea"/>
              </a:rPr>
              <a:t>。 </a:t>
            </a:r>
          </a:p>
        </p:txBody>
      </p:sp>
      <p:grpSp>
        <p:nvGrpSpPr>
          <p:cNvPr id="7172" name="组合 90"/>
          <p:cNvGrpSpPr>
            <a:grpSpLocks/>
          </p:cNvGrpSpPr>
          <p:nvPr/>
        </p:nvGrpSpPr>
        <p:grpSpPr bwMode="auto">
          <a:xfrm>
            <a:off x="6248400" y="4267200"/>
            <a:ext cx="2667000" cy="1905000"/>
            <a:chOff x="2743200" y="4267200"/>
            <a:chExt cx="2667188" cy="1905000"/>
          </a:xfrm>
        </p:grpSpPr>
        <p:sp>
          <p:nvSpPr>
            <p:cNvPr id="7197" name="Text Box 26"/>
            <p:cNvSpPr txBox="1">
              <a:spLocks noChangeArrowheads="1"/>
            </p:cNvSpPr>
            <p:nvPr/>
          </p:nvSpPr>
          <p:spPr bwMode="auto">
            <a:xfrm>
              <a:off x="2743200" y="5638800"/>
              <a:ext cx="2667188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>
                  <a:latin typeface="Times New Roman" panose="02020603050405020304" pitchFamily="18" charset="0"/>
                </a:rPr>
                <a:t>无完备匹配？</a:t>
              </a:r>
            </a:p>
          </p:txBody>
        </p:sp>
        <p:sp>
          <p:nvSpPr>
            <p:cNvPr id="7198" name="流程图: 联系 72"/>
            <p:cNvSpPr>
              <a:spLocks noChangeArrowheads="1"/>
            </p:cNvSpPr>
            <p:nvPr/>
          </p:nvSpPr>
          <p:spPr bwMode="auto">
            <a:xfrm rot="5400000">
              <a:off x="4735229" y="42563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199" name="直接连接符 75"/>
            <p:cNvCxnSpPr>
              <a:cxnSpLocks noChangeShapeType="1"/>
              <a:endCxn id="7198" idx="5"/>
            </p:cNvCxnSpPr>
            <p:nvPr/>
          </p:nvCxnSpPr>
          <p:spPr bwMode="auto">
            <a:xfrm flipV="1">
              <a:off x="3200400" y="4436758"/>
              <a:ext cx="1556263" cy="821042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00" name="流程图: 联系 72"/>
            <p:cNvSpPr>
              <a:spLocks noChangeArrowheads="1"/>
            </p:cNvSpPr>
            <p:nvPr/>
          </p:nvSpPr>
          <p:spPr bwMode="auto">
            <a:xfrm rot="5400000">
              <a:off x="3897029" y="5170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01" name="流程图: 联系 72"/>
            <p:cNvSpPr>
              <a:spLocks noChangeArrowheads="1"/>
            </p:cNvSpPr>
            <p:nvPr/>
          </p:nvSpPr>
          <p:spPr bwMode="auto">
            <a:xfrm rot="5400000">
              <a:off x="4771319" y="517879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02" name="流程图: 联系 72"/>
            <p:cNvSpPr>
              <a:spLocks noChangeArrowheads="1"/>
            </p:cNvSpPr>
            <p:nvPr/>
          </p:nvSpPr>
          <p:spPr bwMode="auto">
            <a:xfrm rot="5400000">
              <a:off x="3058829" y="42563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03" name="流程图: 联系 72"/>
            <p:cNvSpPr>
              <a:spLocks noChangeArrowheads="1"/>
            </p:cNvSpPr>
            <p:nvPr/>
          </p:nvSpPr>
          <p:spPr bwMode="auto">
            <a:xfrm rot="5400000">
              <a:off x="3909061" y="42563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04" name="流程图: 联系 72"/>
            <p:cNvSpPr>
              <a:spLocks noChangeArrowheads="1"/>
            </p:cNvSpPr>
            <p:nvPr/>
          </p:nvSpPr>
          <p:spPr bwMode="auto">
            <a:xfrm rot="5400000">
              <a:off x="3058829" y="5170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205" name="直接连接符 75"/>
            <p:cNvCxnSpPr>
              <a:cxnSpLocks noChangeShapeType="1"/>
              <a:stCxn id="7203" idx="7"/>
            </p:cNvCxnSpPr>
            <p:nvPr/>
          </p:nvCxnSpPr>
          <p:spPr bwMode="auto">
            <a:xfrm>
              <a:off x="4086276" y="4436758"/>
              <a:ext cx="784367" cy="752864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6" name="直接连接符 75"/>
            <p:cNvCxnSpPr>
              <a:cxnSpLocks noChangeShapeType="1"/>
              <a:stCxn id="7203" idx="6"/>
            </p:cNvCxnSpPr>
            <p:nvPr/>
          </p:nvCxnSpPr>
          <p:spPr bwMode="auto">
            <a:xfrm>
              <a:off x="4008385" y="4465849"/>
              <a:ext cx="1692" cy="728800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7" name="直接连接符 75"/>
            <p:cNvCxnSpPr>
              <a:cxnSpLocks noChangeShapeType="1"/>
            </p:cNvCxnSpPr>
            <p:nvPr/>
          </p:nvCxnSpPr>
          <p:spPr bwMode="auto">
            <a:xfrm>
              <a:off x="3168316" y="4419600"/>
              <a:ext cx="0" cy="791091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8" name="直接连接符 75"/>
            <p:cNvCxnSpPr>
              <a:cxnSpLocks noChangeShapeType="1"/>
            </p:cNvCxnSpPr>
            <p:nvPr/>
          </p:nvCxnSpPr>
          <p:spPr bwMode="auto">
            <a:xfrm flipV="1">
              <a:off x="3172326" y="4376501"/>
              <a:ext cx="806295" cy="868151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3" name="组合 93"/>
          <p:cNvGrpSpPr>
            <a:grpSpLocks/>
          </p:cNvGrpSpPr>
          <p:nvPr/>
        </p:nvGrpSpPr>
        <p:grpSpPr bwMode="auto">
          <a:xfrm>
            <a:off x="228600" y="4343400"/>
            <a:ext cx="3124200" cy="1905000"/>
            <a:chOff x="-304800" y="4267200"/>
            <a:chExt cx="3124200" cy="1905000"/>
          </a:xfrm>
        </p:grpSpPr>
        <p:cxnSp>
          <p:nvCxnSpPr>
            <p:cNvPr id="7187" name="直接连接符 75"/>
            <p:cNvCxnSpPr>
              <a:cxnSpLocks noChangeShapeType="1"/>
              <a:endCxn id="7189" idx="3"/>
            </p:cNvCxnSpPr>
            <p:nvPr/>
          </p:nvCxnSpPr>
          <p:spPr bwMode="auto">
            <a:xfrm>
              <a:off x="802114" y="4419600"/>
              <a:ext cx="1135153" cy="799113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8" name="流程图: 联系 72"/>
            <p:cNvSpPr>
              <a:spLocks noChangeArrowheads="1"/>
            </p:cNvSpPr>
            <p:nvPr/>
          </p:nvSpPr>
          <p:spPr bwMode="auto">
            <a:xfrm rot="5400000">
              <a:off x="1041543" y="5170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89" name="流程图: 联系 72"/>
            <p:cNvSpPr>
              <a:spLocks noChangeArrowheads="1"/>
            </p:cNvSpPr>
            <p:nvPr/>
          </p:nvSpPr>
          <p:spPr bwMode="auto">
            <a:xfrm rot="5400000">
              <a:off x="1915833" y="517879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0" name="流程图: 联系 72"/>
            <p:cNvSpPr>
              <a:spLocks noChangeArrowheads="1"/>
            </p:cNvSpPr>
            <p:nvPr/>
          </p:nvSpPr>
          <p:spPr bwMode="auto">
            <a:xfrm rot="5400000">
              <a:off x="628461" y="42563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1" name="流程图: 联系 72"/>
            <p:cNvSpPr>
              <a:spLocks noChangeArrowheads="1"/>
            </p:cNvSpPr>
            <p:nvPr/>
          </p:nvSpPr>
          <p:spPr bwMode="auto">
            <a:xfrm rot="5400000">
              <a:off x="1502751" y="426439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92" name="流程图: 联系 72"/>
            <p:cNvSpPr>
              <a:spLocks noChangeArrowheads="1"/>
            </p:cNvSpPr>
            <p:nvPr/>
          </p:nvSpPr>
          <p:spPr bwMode="auto">
            <a:xfrm rot="5400000">
              <a:off x="203343" y="5170771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193" name="直接连接符 75"/>
            <p:cNvCxnSpPr>
              <a:cxnSpLocks noChangeShapeType="1"/>
            </p:cNvCxnSpPr>
            <p:nvPr/>
          </p:nvCxnSpPr>
          <p:spPr bwMode="auto">
            <a:xfrm>
              <a:off x="1640314" y="4419600"/>
              <a:ext cx="374843" cy="770022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4" name="直接连接符 75"/>
            <p:cNvCxnSpPr>
              <a:cxnSpLocks noChangeShapeType="1"/>
            </p:cNvCxnSpPr>
            <p:nvPr/>
          </p:nvCxnSpPr>
          <p:spPr bwMode="auto">
            <a:xfrm flipH="1">
              <a:off x="1186674" y="4457829"/>
              <a:ext cx="383317" cy="73682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5" name="直接连接符 75"/>
            <p:cNvCxnSpPr>
              <a:cxnSpLocks noChangeShapeType="1"/>
              <a:stCxn id="7190" idx="6"/>
            </p:cNvCxnSpPr>
            <p:nvPr/>
          </p:nvCxnSpPr>
          <p:spPr bwMode="auto">
            <a:xfrm flipH="1">
              <a:off x="344914" y="4465849"/>
              <a:ext cx="382871" cy="744842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96" name="Text Box 26"/>
            <p:cNvSpPr txBox="1">
              <a:spLocks noChangeArrowheads="1"/>
            </p:cNvSpPr>
            <p:nvPr/>
          </p:nvSpPr>
          <p:spPr bwMode="auto">
            <a:xfrm>
              <a:off x="-304800" y="5638800"/>
              <a:ext cx="31242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 b="1" dirty="0">
                  <a:latin typeface="Times New Roman" panose="02020603050405020304" pitchFamily="18" charset="0"/>
                </a:rPr>
                <a:t>V</a:t>
              </a:r>
              <a:r>
                <a:rPr lang="en-US" altLang="zh-CN" sz="2400" b="1" baseline="-250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到</a:t>
              </a:r>
              <a:r>
                <a:rPr lang="en-US" altLang="zh-CN" sz="2400" b="1" dirty="0">
                  <a:latin typeface="Times New Roman" panose="02020603050405020304" pitchFamily="18" charset="0"/>
                </a:rPr>
                <a:t>V</a:t>
              </a:r>
              <a:r>
                <a:rPr lang="en-US" altLang="zh-CN" sz="2400" b="1" baseline="-250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的完备匹配</a:t>
              </a:r>
            </a:p>
          </p:txBody>
        </p:sp>
      </p:grpSp>
      <p:grpSp>
        <p:nvGrpSpPr>
          <p:cNvPr id="7174" name="组合 94"/>
          <p:cNvGrpSpPr>
            <a:grpSpLocks/>
          </p:cNvGrpSpPr>
          <p:nvPr/>
        </p:nvGrpSpPr>
        <p:grpSpPr bwMode="auto">
          <a:xfrm>
            <a:off x="3581400" y="4267200"/>
            <a:ext cx="2667000" cy="1922463"/>
            <a:chOff x="6019800" y="4250042"/>
            <a:chExt cx="2667188" cy="1922158"/>
          </a:xfrm>
        </p:grpSpPr>
        <p:sp>
          <p:nvSpPr>
            <p:cNvPr id="7175" name="流程图: 联系 72"/>
            <p:cNvSpPr>
              <a:spLocks noChangeArrowheads="1"/>
            </p:cNvSpPr>
            <p:nvPr/>
          </p:nvSpPr>
          <p:spPr bwMode="auto">
            <a:xfrm rot="5400000">
              <a:off x="7887953" y="42392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176" name="直接连接符 75"/>
            <p:cNvCxnSpPr>
              <a:cxnSpLocks noChangeShapeType="1"/>
            </p:cNvCxnSpPr>
            <p:nvPr/>
          </p:nvCxnSpPr>
          <p:spPr bwMode="auto">
            <a:xfrm flipV="1">
              <a:off x="6353124" y="4419600"/>
              <a:ext cx="1556263" cy="821042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77" name="流程图: 联系 72"/>
            <p:cNvSpPr>
              <a:spLocks noChangeArrowheads="1"/>
            </p:cNvSpPr>
            <p:nvPr/>
          </p:nvSpPr>
          <p:spPr bwMode="auto">
            <a:xfrm rot="5400000">
              <a:off x="7049753" y="51536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78" name="流程图: 联系 72"/>
            <p:cNvSpPr>
              <a:spLocks noChangeArrowheads="1"/>
            </p:cNvSpPr>
            <p:nvPr/>
          </p:nvSpPr>
          <p:spPr bwMode="auto">
            <a:xfrm rot="5400000">
              <a:off x="7924043" y="5161635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79" name="流程图: 联系 72"/>
            <p:cNvSpPr>
              <a:spLocks noChangeArrowheads="1"/>
            </p:cNvSpPr>
            <p:nvPr/>
          </p:nvSpPr>
          <p:spPr bwMode="auto">
            <a:xfrm rot="5400000">
              <a:off x="6211553" y="42392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80" name="流程图: 联系 72"/>
            <p:cNvSpPr>
              <a:spLocks noChangeArrowheads="1"/>
            </p:cNvSpPr>
            <p:nvPr/>
          </p:nvSpPr>
          <p:spPr bwMode="auto">
            <a:xfrm rot="5400000">
              <a:off x="7061785" y="42392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81" name="流程图: 联系 72"/>
            <p:cNvSpPr>
              <a:spLocks noChangeArrowheads="1"/>
            </p:cNvSpPr>
            <p:nvPr/>
          </p:nvSpPr>
          <p:spPr bwMode="auto">
            <a:xfrm rot="5400000">
              <a:off x="6211553" y="5153613"/>
              <a:ext cx="198649" cy="220307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7182" name="直接连接符 75"/>
            <p:cNvCxnSpPr>
              <a:cxnSpLocks noChangeShapeType="1"/>
              <a:stCxn id="7179" idx="7"/>
            </p:cNvCxnSpPr>
            <p:nvPr/>
          </p:nvCxnSpPr>
          <p:spPr bwMode="auto">
            <a:xfrm>
              <a:off x="6388768" y="4419600"/>
              <a:ext cx="1540488" cy="804063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3" name="直接连接符 75"/>
            <p:cNvCxnSpPr>
              <a:cxnSpLocks noChangeShapeType="1"/>
            </p:cNvCxnSpPr>
            <p:nvPr/>
          </p:nvCxnSpPr>
          <p:spPr bwMode="auto">
            <a:xfrm>
              <a:off x="7161109" y="4448691"/>
              <a:ext cx="1692" cy="728800"/>
            </a:xfrm>
            <a:prstGeom prst="line">
              <a:avLst/>
            </a:prstGeom>
            <a:noFill/>
            <a:ln w="317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4" name="直接连接符 75"/>
            <p:cNvCxnSpPr>
              <a:cxnSpLocks noChangeShapeType="1"/>
            </p:cNvCxnSpPr>
            <p:nvPr/>
          </p:nvCxnSpPr>
          <p:spPr bwMode="auto">
            <a:xfrm>
              <a:off x="6321040" y="4402442"/>
              <a:ext cx="0" cy="791091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5" name="直接连接符 75"/>
            <p:cNvCxnSpPr>
              <a:cxnSpLocks noChangeShapeType="1"/>
            </p:cNvCxnSpPr>
            <p:nvPr/>
          </p:nvCxnSpPr>
          <p:spPr bwMode="auto">
            <a:xfrm flipV="1">
              <a:off x="6325050" y="4359343"/>
              <a:ext cx="806295" cy="868151"/>
            </a:xfrm>
            <a:prstGeom prst="line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6" name="Text Box 26"/>
            <p:cNvSpPr txBox="1">
              <a:spLocks noChangeArrowheads="1"/>
            </p:cNvSpPr>
            <p:nvPr/>
          </p:nvSpPr>
          <p:spPr bwMode="auto">
            <a:xfrm>
              <a:off x="6019800" y="5638800"/>
              <a:ext cx="2667188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latin typeface="Times New Roman" panose="02020603050405020304" pitchFamily="18" charset="0"/>
                </a:rPr>
                <a:t>存在完美匹配</a:t>
              </a:r>
            </a:p>
          </p:txBody>
        </p:sp>
      </p:grpSp>
      <p:sp>
        <p:nvSpPr>
          <p:cNvPr id="41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zh-CN" altLang="en-US" dirty="0"/>
              <a:t>二部图中的完备匹配 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4193676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7310</TotalTime>
  <Words>2470</Words>
  <Application>Microsoft Office PowerPoint</Application>
  <PresentationFormat>全屏显示(4:3)</PresentationFormat>
  <Paragraphs>266</Paragraphs>
  <Slides>33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Arial Unicode MS</vt:lpstr>
      <vt:lpstr>仿宋</vt:lpstr>
      <vt:lpstr>华文仿宋</vt:lpstr>
      <vt:lpstr>宋体</vt:lpstr>
      <vt:lpstr>Arial</vt:lpstr>
      <vt:lpstr>Calibri</vt:lpstr>
      <vt:lpstr>Symbol</vt:lpstr>
      <vt:lpstr>Times New Roman</vt:lpstr>
      <vt:lpstr>Tw Cen MT</vt:lpstr>
      <vt:lpstr>Wingdings</vt:lpstr>
      <vt:lpstr>Wingdings 2</vt:lpstr>
      <vt:lpstr>中性</vt:lpstr>
      <vt:lpstr>二部图与匹配</vt:lpstr>
      <vt:lpstr>上节回顾</vt:lpstr>
      <vt:lpstr>本节提要</vt:lpstr>
      <vt:lpstr>二部图(bipartite graph，偶图)</vt:lpstr>
      <vt:lpstr>二部图的判定</vt:lpstr>
      <vt:lpstr>图中的匹配</vt:lpstr>
      <vt:lpstr>二部图的匹配</vt:lpstr>
      <vt:lpstr>本节提要</vt:lpstr>
      <vt:lpstr>二部图中的完备匹配 </vt:lpstr>
      <vt:lpstr>二部图中的完备匹配（举例）</vt:lpstr>
      <vt:lpstr>Hall定理 </vt:lpstr>
      <vt:lpstr>Hall定理 </vt:lpstr>
      <vt:lpstr>Hall定理 </vt:lpstr>
      <vt:lpstr>Hall定理的推论</vt:lpstr>
      <vt:lpstr>完备匹配的一个充分条件</vt:lpstr>
      <vt:lpstr>PowerPoint 演示文稿</vt:lpstr>
      <vt:lpstr>交错路径与可增广交错路径</vt:lpstr>
      <vt:lpstr>最大匹配与增广路径</vt:lpstr>
      <vt:lpstr>增广路径的算法思想</vt:lpstr>
      <vt:lpstr>稳定匹配</vt:lpstr>
      <vt:lpstr>稳定匹配的获取</vt:lpstr>
      <vt:lpstr>稳定匹配  算法</vt:lpstr>
      <vt:lpstr>例</vt:lpstr>
      <vt:lpstr>稳定匹配  算法正确性分析</vt:lpstr>
      <vt:lpstr>稳定匹配  算法正确性分析</vt:lpstr>
      <vt:lpstr>工作分配问题</vt:lpstr>
      <vt:lpstr>工作分配问题的一般形式</vt:lpstr>
      <vt:lpstr>工作分配问题的求解模型</vt:lpstr>
      <vt:lpstr>棋盘上的士兵</vt:lpstr>
      <vt:lpstr>本节小结</vt:lpstr>
      <vt:lpstr>作业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260</cp:revision>
  <dcterms:created xsi:type="dcterms:W3CDTF">2016-02-22T01:45:17Z</dcterms:created>
  <dcterms:modified xsi:type="dcterms:W3CDTF">2024-12-03T01:46:17Z</dcterms:modified>
</cp:coreProperties>
</file>