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27"/>
  </p:notesMasterIdLst>
  <p:sldIdLst>
    <p:sldId id="275" r:id="rId2"/>
    <p:sldId id="298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99" r:id="rId11"/>
    <p:sldId id="283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300" r:id="rId22"/>
    <p:sldId id="296" r:id="rId23"/>
    <p:sldId id="301" r:id="rId24"/>
    <p:sldId id="302" r:id="rId25"/>
    <p:sldId id="303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3" autoAdjust="0"/>
    <p:restoredTop sz="87635" autoAdjust="0"/>
  </p:normalViewPr>
  <p:slideViewPr>
    <p:cSldViewPr>
      <p:cViewPr varScale="1">
        <p:scale>
          <a:sx n="87" d="100"/>
          <a:sy n="87" d="100"/>
        </p:scale>
        <p:origin x="416" y="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51531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3FF0D14-9424-4D03-BC81-93B70B6B19D2}" type="slidenum">
              <a:rPr lang="en-US" altLang="zh-CN">
                <a:latin typeface="Times New Roman" panose="02020603050405020304" pitchFamily="18" charset="0"/>
              </a:rPr>
              <a:pPr eaLnBrk="1" hangingPunct="1"/>
              <a:t>10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430666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F414F84-4D7E-4247-8571-3E3A16A043F8}" type="slidenum">
              <a:rPr lang="en-US" altLang="zh-CN">
                <a:latin typeface="Times New Roman" panose="02020603050405020304" pitchFamily="18" charset="0"/>
              </a:rPr>
              <a:pPr eaLnBrk="1" hangingPunct="1"/>
              <a:t>11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168144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8827D06-AED9-421D-8CB2-79AFE6440040}" type="slidenum">
              <a:rPr lang="en-US" altLang="zh-CN">
                <a:latin typeface="Times New Roman" panose="02020603050405020304" pitchFamily="18" charset="0"/>
              </a:rPr>
              <a:pPr eaLnBrk="1" hangingPunct="1"/>
              <a:t>12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554545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BF5E4BD-D96C-4163-8D6D-491604097E30}" type="slidenum">
              <a:rPr lang="en-US" altLang="zh-CN">
                <a:latin typeface="Times New Roman" panose="02020603050405020304" pitchFamily="18" charset="0"/>
              </a:rPr>
              <a:pPr eaLnBrk="1" hangingPunct="1"/>
              <a:t>13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373236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1BDF3E7-221C-417B-A705-88CAA9F36FB9}" type="slidenum">
              <a:rPr lang="en-US" altLang="zh-CN">
                <a:latin typeface="Times New Roman" panose="02020603050405020304" pitchFamily="18" charset="0"/>
              </a:rPr>
              <a:pPr eaLnBrk="1" hangingPunct="1"/>
              <a:t>14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845971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8F04A5E-1546-4CC1-9C22-29EA0E1B3E4B}" type="slidenum">
              <a:rPr lang="en-US" altLang="zh-CN">
                <a:latin typeface="Times New Roman" panose="02020603050405020304" pitchFamily="18" charset="0"/>
              </a:rPr>
              <a:pPr eaLnBrk="1" hangingPunct="1"/>
              <a:t>15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056957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EBF88E5-8529-4AAA-9027-995ABF962437}" type="slidenum">
              <a:rPr lang="en-US" altLang="zh-CN">
                <a:latin typeface="Times New Roman" panose="02020603050405020304" pitchFamily="18" charset="0"/>
              </a:rPr>
              <a:pPr eaLnBrk="1" hangingPunct="1"/>
              <a:t>16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4620679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6A615DD-8C38-4318-8D09-AC864578686E}" type="slidenum">
              <a:rPr lang="en-US" altLang="zh-CN">
                <a:latin typeface="Times New Roman" panose="02020603050405020304" pitchFamily="18" charset="0"/>
              </a:rPr>
              <a:pPr eaLnBrk="1" hangingPunct="1"/>
              <a:t>17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092559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B3760A5-684E-4FCC-ABA5-6A49E1D1B822}" type="slidenum">
              <a:rPr lang="en-US" altLang="zh-CN">
                <a:latin typeface="Times New Roman" panose="02020603050405020304" pitchFamily="18" charset="0"/>
              </a:rPr>
              <a:pPr eaLnBrk="1" hangingPunct="1"/>
              <a:t>18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="0" kern="0" dirty="0">
              <a:latin typeface="Times New Roman" pitchFamily="18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415899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19F69ED-DFAE-4C0A-B286-883684988D72}" type="slidenum">
              <a:rPr lang="en-US" altLang="zh-CN">
                <a:latin typeface="Times New Roman" panose="02020603050405020304" pitchFamily="18" charset="0"/>
              </a:rPr>
              <a:pPr eaLnBrk="1" hangingPunct="1"/>
              <a:t>19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53640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05DBC6-CED2-4D20-A614-BCC06C3BCE4F}" type="slidenum">
              <a:rPr lang="en-US" altLang="zh-CN"/>
              <a:pPr eaLnBrk="1" hangingPunct="1"/>
              <a:t>2</a:t>
            </a:fld>
            <a:endParaRPr lang="en-US" altLang="zh-CN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8093651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E1199A5-7324-4C4B-9305-45C9196F04CC}" type="slidenum">
              <a:rPr lang="en-US" altLang="zh-CN">
                <a:latin typeface="Times New Roman" panose="02020603050405020304" pitchFamily="18" charset="0"/>
              </a:rPr>
              <a:pPr eaLnBrk="1" hangingPunct="1"/>
              <a:t>20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8178045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3FF0D14-9424-4D03-BC81-93B70B6B19D2}" type="slidenum">
              <a:rPr lang="en-US" altLang="zh-CN">
                <a:latin typeface="Times New Roman" panose="02020603050405020304" pitchFamily="18" charset="0"/>
              </a:rPr>
              <a:pPr eaLnBrk="1" hangingPunct="1"/>
              <a:t>21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508914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AED74DA-2240-407B-ADA0-7A29968C8237}" type="slidenum">
              <a:rPr lang="en-US" altLang="zh-CN">
                <a:latin typeface="Times New Roman" panose="02020603050405020304" pitchFamily="18" charset="0"/>
              </a:rPr>
              <a:pPr eaLnBrk="1" hangingPunct="1"/>
              <a:t>22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498104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8385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对𝑛进行归纳。</a:t>
            </a:r>
            <a:endParaRPr lang="en-US" altLang="zh-CN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基础步骤：当𝑛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2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时该命题显然成立。 </a:t>
            </a:r>
            <a:endParaRPr lang="en-US" altLang="zh-CN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递归步骤：假设对于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 ≤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𝑛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𝑘 −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时该命题成立。现证明该命题对𝑛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𝑘时也成立。</a:t>
            </a:r>
            <a:endParaRPr lang="en-US" altLang="zh-CN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𝐷中必存在𝑑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</a:t>
            </a:r>
            <a:r>
              <a:rPr lang="en-US" altLang="zh-CN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1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（否则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𝑑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</a:t>
            </a:r>
            <a:r>
              <a:rPr lang="en-US" altLang="zh-CN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&gt;= 2n)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，也必存在𝑑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_j &gt; 1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（否则</a:t>
            </a:r>
            <a:r>
              <a:rPr lang="el-GR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 </a:t>
            </a:r>
            <a:r>
              <a:rPr lang="zh-CN" altLang="el-G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𝑑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</a:t>
            </a:r>
            <a:r>
              <a:rPr lang="en-US" altLang="zh-CN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&lt; 2(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𝑛 −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1)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）。</a:t>
            </a:r>
            <a:endParaRPr lang="en-US" altLang="zh-CN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考虑𝐷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’ =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𝐷 −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𝑑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</a:t>
            </a:r>
            <a:r>
              <a:rPr lang="en-US" altLang="zh-CN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𝑑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_j} +  {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𝑑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_j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−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1}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，易见𝐷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’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满足归纳假设条件，即存在一颗树𝑇的各个顶点的度数序列恰是𝐷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’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。</a:t>
            </a:r>
            <a:endParaRPr lang="en-US" altLang="zh-CN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今在𝑇中添加一个节点，并将其连接到对应于𝑑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_j 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− 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的节点上。易见𝐷恰好是这个新的树的顶点的度数序列。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8973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构建图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：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个节点为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到</a:t>
            </a:r>
            <a:r>
              <a:rPr lang="en-US" altLang="zh-CN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有边当且仅当他们只有一个元素不同。为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中的每条边进行标记：如果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到</a:t>
            </a:r>
            <a:r>
              <a:rPr lang="en-US" altLang="zh-CN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有边，把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和</a:t>
            </a:r>
            <a:r>
              <a:rPr lang="en-US" altLang="zh-CN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唯一不同的元素（不妨设为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）标记在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Ai-</a:t>
            </a:r>
            <a:r>
              <a:rPr lang="en-US" altLang="zh-CN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这条边上。显然，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中的任何一个包含标记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的回路上（如果存在）一定存在偶数个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（回路会从集合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出发回到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）。</a:t>
            </a:r>
          </a:p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下面在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的基础上构造图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如下：在所有出现在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的边上的标记中，每个标记选出一个，并把对应的边加到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中。显然，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中一定没有回路（回路一定包含每个标记偶数次），即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为一个森林。于是，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最多有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n-1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条边，即至少存在一个标记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不在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的边上，此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便为满足条件的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中元素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71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3FF0D14-9424-4D03-BC81-93B70B6B19D2}" type="slidenum">
              <a:rPr lang="en-US" altLang="zh-CN">
                <a:latin typeface="Times New Roman" panose="02020603050405020304" pitchFamily="18" charset="0"/>
              </a:rPr>
              <a:pPr eaLnBrk="1" hangingPunct="1"/>
              <a:t>3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95214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29B1DEA-CBCD-4B8A-B531-1F05A1C9B6D3}" type="slidenum">
              <a:rPr lang="en-US" altLang="zh-CN">
                <a:latin typeface="Times New Roman" panose="02020603050405020304" pitchFamily="18" charset="0"/>
              </a:rPr>
              <a:pPr eaLnBrk="1" hangingPunct="1"/>
              <a:t>4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127502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F1EE384-EEB7-42E5-BAE9-131A9E120EB5}" type="slidenum">
              <a:rPr lang="en-US" altLang="zh-CN">
                <a:latin typeface="Times New Roman" panose="02020603050405020304" pitchFamily="18" charset="0"/>
              </a:rPr>
              <a:pPr eaLnBrk="1" hangingPunct="1"/>
              <a:t>5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874386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2BD0058-D893-4978-802A-1DE0CE684005}" type="slidenum">
              <a:rPr lang="en-US" altLang="zh-CN">
                <a:latin typeface="Times New Roman" panose="02020603050405020304" pitchFamily="18" charset="0"/>
              </a:rPr>
              <a:pPr eaLnBrk="1" hangingPunct="1"/>
              <a:t>6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dirty="0"/>
              <a:t>（</a:t>
            </a:r>
            <a:r>
              <a:rPr lang="en-US" altLang="zh-CN" dirty="0"/>
              <a:t>3</a:t>
            </a:r>
            <a:r>
              <a:rPr lang="zh-CN" altLang="en-US" dirty="0"/>
              <a:t>）说明每条边都是割边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630080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7F664A96-53A9-46A6-9B03-0EE89D54A78C}" type="slidenum">
              <a:rPr lang="en-US" altLang="zh-CN">
                <a:latin typeface="Times New Roman" panose="02020603050405020304" pitchFamily="18" charset="0"/>
              </a:rPr>
              <a:pPr eaLnBrk="1" hangingPunct="1"/>
              <a:t>7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78472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52103C2-A102-43C0-9F72-1433EACCEC63}" type="slidenum">
              <a:rPr lang="en-US" altLang="zh-CN">
                <a:latin typeface="Times New Roman" panose="02020603050405020304" pitchFamily="18" charset="0"/>
              </a:rPr>
              <a:pPr eaLnBrk="1" hangingPunct="1"/>
              <a:t>8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180953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CAA9455-468B-46F7-9409-3AE16176B900}" type="slidenum">
              <a:rPr lang="en-US" altLang="zh-CN">
                <a:latin typeface="Times New Roman" panose="02020603050405020304" pitchFamily="18" charset="0"/>
              </a:rPr>
              <a:pPr eaLnBrk="1" hangingPunct="1"/>
              <a:t>9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43924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2024/12/3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/>
              <a:t>树的基本概念</a:t>
            </a:r>
            <a:endParaRPr lang="zh-CN" altLang="en-US" sz="60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628800"/>
            <a:ext cx="8065268" cy="3384550"/>
          </a:xfrm>
        </p:spPr>
        <p:txBody>
          <a:bodyPr>
            <a:normAutofit/>
          </a:bodyPr>
          <a:lstStyle/>
          <a:p>
            <a:pPr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800" dirty="0"/>
              <a:t>内容</a:t>
            </a:r>
            <a:r>
              <a:rPr lang="en-US" altLang="zh-CN" sz="2800" dirty="0"/>
              <a:t>1</a:t>
            </a:r>
            <a:r>
              <a:rPr lang="zh-CN" altLang="en-US" sz="2800" dirty="0"/>
              <a:t>：树的定义及其性质</a:t>
            </a:r>
            <a:endParaRPr lang="en-US" altLang="zh-CN" sz="2800" dirty="0"/>
          </a:p>
          <a:p>
            <a:pPr lvl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</a:rPr>
              <a:t>树就是不包含简单回路的连通无向图</a:t>
            </a:r>
            <a:endParaRPr lang="en-US" altLang="zh-CN" sz="2400" dirty="0">
              <a:solidFill>
                <a:srgbClr val="2E2E99"/>
              </a:solidFill>
            </a:endParaRPr>
          </a:p>
          <a:p>
            <a:pPr lvl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</a:rPr>
              <a:t>树是边最少的连通图；也是边最多的无简单回路的图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</a:rPr>
              <a:t>内容</a:t>
            </a:r>
            <a:r>
              <a:rPr lang="en-US" altLang="zh-CN" sz="2800" dirty="0">
                <a:solidFill>
                  <a:srgbClr val="FF0000"/>
                </a:solidFill>
              </a:rPr>
              <a:t>2</a:t>
            </a:r>
            <a:r>
              <a:rPr lang="zh-CN" altLang="en-US" sz="2800" dirty="0">
                <a:solidFill>
                  <a:srgbClr val="FF0000"/>
                </a:solidFill>
              </a:rPr>
              <a:t>：根树以及有序根树的遍历</a:t>
            </a:r>
          </a:p>
          <a:p>
            <a:pPr eaLnBrk="1" hangingPunct="1"/>
            <a:endParaRPr lang="zh-CN" altLang="en-US" sz="32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108477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根树的定义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551383" y="1628800"/>
            <a:ext cx="7693025" cy="3612942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15000"/>
              </a:lnSpc>
            </a:pPr>
            <a:r>
              <a:rPr lang="zh-CN" altLang="en-US" sz="2600" dirty="0">
                <a:latin typeface="Times New Roman" panose="02020603050405020304" pitchFamily="18" charset="0"/>
              </a:rPr>
              <a:t>定义：底图为树的有向图称为</a:t>
            </a:r>
            <a:r>
              <a:rPr lang="zh-CN" altLang="en-US" sz="26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有向树</a:t>
            </a:r>
            <a:r>
              <a:rPr lang="zh-CN" altLang="en-US" sz="2600" dirty="0">
                <a:latin typeface="Times New Roman" panose="02020603050405020304" pitchFamily="18" charset="0"/>
              </a:rPr>
              <a:t>。</a:t>
            </a:r>
          </a:p>
          <a:p>
            <a:pPr eaLnBrk="1" hangingPunct="1">
              <a:lnSpc>
                <a:spcPct val="115000"/>
              </a:lnSpc>
            </a:pPr>
            <a:r>
              <a:rPr lang="zh-CN" altLang="en-US" sz="2600" dirty="0">
                <a:latin typeface="Times New Roman" panose="02020603050405020304" pitchFamily="18" charset="0"/>
              </a:rPr>
              <a:t>定义：若有向树恰含一个入度为</a:t>
            </a:r>
            <a:r>
              <a:rPr lang="en-US" altLang="zh-CN" sz="2600" dirty="0">
                <a:latin typeface="Times New Roman" panose="02020603050405020304" pitchFamily="18" charset="0"/>
              </a:rPr>
              <a:t>0</a:t>
            </a:r>
            <a:r>
              <a:rPr lang="zh-CN" altLang="en-US" sz="2600" dirty="0">
                <a:latin typeface="Times New Roman" panose="02020603050405020304" pitchFamily="18" charset="0"/>
              </a:rPr>
              <a:t>的顶点，其它顶点入度均为</a:t>
            </a:r>
            <a:r>
              <a:rPr lang="en-US" altLang="zh-CN" sz="2600" dirty="0">
                <a:latin typeface="Times New Roman" panose="02020603050405020304" pitchFamily="18" charset="0"/>
              </a:rPr>
              <a:t>1</a:t>
            </a:r>
            <a:r>
              <a:rPr lang="zh-CN" altLang="en-US" sz="2600" dirty="0">
                <a:latin typeface="Times New Roman" panose="02020603050405020304" pitchFamily="18" charset="0"/>
              </a:rPr>
              <a:t>，则该有向树称为</a:t>
            </a:r>
            <a:r>
              <a:rPr lang="zh-CN" altLang="en-US" sz="26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根树</a:t>
            </a:r>
            <a:r>
              <a:rPr lang="zh-CN" altLang="en-US" sz="2600" dirty="0">
                <a:latin typeface="Times New Roman" panose="02020603050405020304" pitchFamily="18" charset="0"/>
              </a:rPr>
              <a:t>，那个入度为</a:t>
            </a:r>
            <a:r>
              <a:rPr lang="en-US" altLang="zh-CN" sz="2600" dirty="0">
                <a:latin typeface="Times New Roman" panose="02020603050405020304" pitchFamily="18" charset="0"/>
              </a:rPr>
              <a:t>0</a:t>
            </a:r>
            <a:r>
              <a:rPr lang="zh-CN" altLang="en-US" sz="2600" dirty="0">
                <a:latin typeface="Times New Roman" panose="02020603050405020304" pitchFamily="18" charset="0"/>
              </a:rPr>
              <a:t>的顶点称为</a:t>
            </a:r>
            <a:r>
              <a:rPr lang="zh-CN" altLang="en-US" sz="26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根</a:t>
            </a:r>
            <a:r>
              <a:rPr lang="zh-CN" altLang="en-US" sz="2600" dirty="0">
                <a:latin typeface="Times New Roman" panose="02020603050405020304" pitchFamily="18" charset="0"/>
              </a:rPr>
              <a:t>。</a:t>
            </a:r>
            <a:r>
              <a:rPr lang="zh-CN" altLang="en-US" sz="2600" dirty="0"/>
              <a:t> </a:t>
            </a:r>
            <a:endParaRPr lang="en-US" altLang="zh-CN" sz="2600" dirty="0"/>
          </a:p>
          <a:p>
            <a:pPr lvl="1">
              <a:lnSpc>
                <a:spcPct val="115000"/>
              </a:lnSpc>
            </a:pPr>
            <a:r>
              <a:rPr lang="zh-CN" alt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若</a:t>
            </a:r>
            <a:r>
              <a:rPr lang="en-US" altLang="zh-CN" sz="2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zh-CN" alt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是根树</a:t>
            </a:r>
            <a:r>
              <a:rPr lang="en-US" altLang="zh-CN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的根，则对</a:t>
            </a:r>
            <a:r>
              <a:rPr lang="en-US" altLang="zh-CN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中任意其它顶点</a:t>
            </a:r>
            <a:r>
              <a:rPr lang="en-US" altLang="zh-CN" sz="2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3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，存在唯一的有向</a:t>
            </a:r>
            <a:r>
              <a:rPr lang="en-US" altLang="zh-CN" sz="2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zh-CN" alt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通路，但不存在</a:t>
            </a:r>
            <a:r>
              <a:rPr lang="en-US" altLang="zh-CN" sz="2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23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CN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zh-CN" alt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通路。</a:t>
            </a:r>
            <a:endParaRPr lang="zh-CN" altLang="en-US" sz="23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5000"/>
              </a:lnSpc>
            </a:pPr>
            <a:endParaRPr lang="zh-CN" altLang="en-US" sz="2600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004048" y="4581128"/>
            <a:ext cx="3528491" cy="1868438"/>
            <a:chOff x="2508" y="1260"/>
            <a:chExt cx="4073" cy="1697"/>
          </a:xfrm>
          <a:solidFill>
            <a:schemeClr val="tx1"/>
          </a:solidFill>
        </p:grpSpPr>
        <p:sp>
          <p:nvSpPr>
            <p:cNvPr id="21509" name="Oval 5"/>
            <p:cNvSpPr>
              <a:spLocks noChangeArrowheads="1"/>
            </p:cNvSpPr>
            <p:nvPr/>
          </p:nvSpPr>
          <p:spPr bwMode="auto">
            <a:xfrm>
              <a:off x="2520" y="1752"/>
              <a:ext cx="113" cy="113"/>
            </a:xfrm>
            <a:prstGeom prst="ellips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10" name="Oval 6"/>
            <p:cNvSpPr>
              <a:spLocks noChangeArrowheads="1"/>
            </p:cNvSpPr>
            <p:nvPr/>
          </p:nvSpPr>
          <p:spPr bwMode="auto">
            <a:xfrm>
              <a:off x="3420" y="2844"/>
              <a:ext cx="113" cy="113"/>
            </a:xfrm>
            <a:prstGeom prst="ellips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11" name="Oval 7"/>
            <p:cNvSpPr>
              <a:spLocks noChangeArrowheads="1"/>
            </p:cNvSpPr>
            <p:nvPr/>
          </p:nvSpPr>
          <p:spPr bwMode="auto">
            <a:xfrm>
              <a:off x="3420" y="2220"/>
              <a:ext cx="113" cy="113"/>
            </a:xfrm>
            <a:prstGeom prst="ellips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12" name="Oval 8"/>
            <p:cNvSpPr>
              <a:spLocks noChangeArrowheads="1"/>
            </p:cNvSpPr>
            <p:nvPr/>
          </p:nvSpPr>
          <p:spPr bwMode="auto">
            <a:xfrm>
              <a:off x="3456" y="1320"/>
              <a:ext cx="113" cy="113"/>
            </a:xfrm>
            <a:prstGeom prst="ellips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13" name="Oval 9"/>
            <p:cNvSpPr>
              <a:spLocks noChangeArrowheads="1"/>
            </p:cNvSpPr>
            <p:nvPr/>
          </p:nvSpPr>
          <p:spPr bwMode="auto">
            <a:xfrm>
              <a:off x="4344" y="1836"/>
              <a:ext cx="113" cy="113"/>
            </a:xfrm>
            <a:prstGeom prst="ellipse">
              <a:avLst/>
            </a:prstGeom>
            <a:solidFill>
              <a:srgbClr val="FF0000"/>
            </a:solidFill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14" name="Oval 10"/>
            <p:cNvSpPr>
              <a:spLocks noChangeArrowheads="1"/>
            </p:cNvSpPr>
            <p:nvPr/>
          </p:nvSpPr>
          <p:spPr bwMode="auto">
            <a:xfrm>
              <a:off x="4812" y="2532"/>
              <a:ext cx="113" cy="113"/>
            </a:xfrm>
            <a:prstGeom prst="ellips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15" name="Oval 11"/>
            <p:cNvSpPr>
              <a:spLocks noChangeArrowheads="1"/>
            </p:cNvSpPr>
            <p:nvPr/>
          </p:nvSpPr>
          <p:spPr bwMode="auto">
            <a:xfrm>
              <a:off x="5004" y="1536"/>
              <a:ext cx="113" cy="113"/>
            </a:xfrm>
            <a:prstGeom prst="ellips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16" name="Oval 12"/>
            <p:cNvSpPr>
              <a:spLocks noChangeArrowheads="1"/>
            </p:cNvSpPr>
            <p:nvPr/>
          </p:nvSpPr>
          <p:spPr bwMode="auto">
            <a:xfrm>
              <a:off x="5832" y="1980"/>
              <a:ext cx="113" cy="113"/>
            </a:xfrm>
            <a:prstGeom prst="ellips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17" name="Oval 13"/>
            <p:cNvSpPr>
              <a:spLocks noChangeArrowheads="1"/>
            </p:cNvSpPr>
            <p:nvPr/>
          </p:nvSpPr>
          <p:spPr bwMode="auto">
            <a:xfrm>
              <a:off x="6468" y="1260"/>
              <a:ext cx="113" cy="113"/>
            </a:xfrm>
            <a:prstGeom prst="ellips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18" name="Oval 14"/>
            <p:cNvSpPr>
              <a:spLocks noChangeArrowheads="1"/>
            </p:cNvSpPr>
            <p:nvPr/>
          </p:nvSpPr>
          <p:spPr bwMode="auto">
            <a:xfrm>
              <a:off x="5712" y="2604"/>
              <a:ext cx="113" cy="113"/>
            </a:xfrm>
            <a:prstGeom prst="ellips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19" name="Line 15"/>
            <p:cNvSpPr>
              <a:spLocks noChangeShapeType="1"/>
            </p:cNvSpPr>
            <p:nvPr/>
          </p:nvSpPr>
          <p:spPr bwMode="auto">
            <a:xfrm flipV="1">
              <a:off x="4464" y="1620"/>
              <a:ext cx="564" cy="240"/>
            </a:xfrm>
            <a:prstGeom prst="lin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20" name="Line 16"/>
            <p:cNvSpPr>
              <a:spLocks noChangeShapeType="1"/>
            </p:cNvSpPr>
            <p:nvPr/>
          </p:nvSpPr>
          <p:spPr bwMode="auto">
            <a:xfrm>
              <a:off x="4428" y="1968"/>
              <a:ext cx="408" cy="576"/>
            </a:xfrm>
            <a:prstGeom prst="lin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21" name="Line 17"/>
            <p:cNvSpPr>
              <a:spLocks noChangeShapeType="1"/>
            </p:cNvSpPr>
            <p:nvPr/>
          </p:nvSpPr>
          <p:spPr bwMode="auto">
            <a:xfrm flipH="1" flipV="1">
              <a:off x="3552" y="1380"/>
              <a:ext cx="780" cy="468"/>
            </a:xfrm>
            <a:prstGeom prst="lin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22" name="Line 18"/>
            <p:cNvSpPr>
              <a:spLocks noChangeShapeType="1"/>
            </p:cNvSpPr>
            <p:nvPr/>
          </p:nvSpPr>
          <p:spPr bwMode="auto">
            <a:xfrm>
              <a:off x="3492" y="1416"/>
              <a:ext cx="0" cy="816"/>
            </a:xfrm>
            <a:prstGeom prst="lin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23" name="Line 19"/>
            <p:cNvSpPr>
              <a:spLocks noChangeShapeType="1"/>
            </p:cNvSpPr>
            <p:nvPr/>
          </p:nvSpPr>
          <p:spPr bwMode="auto">
            <a:xfrm flipH="1" flipV="1">
              <a:off x="2616" y="1824"/>
              <a:ext cx="804" cy="456"/>
            </a:xfrm>
            <a:prstGeom prst="lin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24" name="Line 20"/>
            <p:cNvSpPr>
              <a:spLocks noChangeShapeType="1"/>
            </p:cNvSpPr>
            <p:nvPr/>
          </p:nvSpPr>
          <p:spPr bwMode="auto">
            <a:xfrm flipV="1">
              <a:off x="5916" y="1332"/>
              <a:ext cx="588" cy="660"/>
            </a:xfrm>
            <a:prstGeom prst="lin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25" name="Line 21"/>
            <p:cNvSpPr>
              <a:spLocks noChangeShapeType="1"/>
            </p:cNvSpPr>
            <p:nvPr/>
          </p:nvSpPr>
          <p:spPr bwMode="auto">
            <a:xfrm>
              <a:off x="4908" y="2568"/>
              <a:ext cx="816" cy="84"/>
            </a:xfrm>
            <a:prstGeom prst="lin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26" name="Line 22"/>
            <p:cNvSpPr>
              <a:spLocks noChangeShapeType="1"/>
            </p:cNvSpPr>
            <p:nvPr/>
          </p:nvSpPr>
          <p:spPr bwMode="auto">
            <a:xfrm flipH="1">
              <a:off x="3516" y="2604"/>
              <a:ext cx="1308" cy="276"/>
            </a:xfrm>
            <a:prstGeom prst="lin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27" name="Oval 23"/>
            <p:cNvSpPr>
              <a:spLocks noChangeArrowheads="1"/>
            </p:cNvSpPr>
            <p:nvPr/>
          </p:nvSpPr>
          <p:spPr bwMode="auto">
            <a:xfrm>
              <a:off x="2508" y="2268"/>
              <a:ext cx="113" cy="113"/>
            </a:xfrm>
            <a:prstGeom prst="ellips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28" name="Line 24"/>
            <p:cNvSpPr>
              <a:spLocks noChangeShapeType="1"/>
            </p:cNvSpPr>
            <p:nvPr/>
          </p:nvSpPr>
          <p:spPr bwMode="auto">
            <a:xfrm flipH="1">
              <a:off x="2640" y="2292"/>
              <a:ext cx="780" cy="36"/>
            </a:xfrm>
            <a:prstGeom prst="lin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529" name="Line 25"/>
            <p:cNvSpPr>
              <a:spLocks noChangeShapeType="1"/>
            </p:cNvSpPr>
            <p:nvPr/>
          </p:nvSpPr>
          <p:spPr bwMode="auto">
            <a:xfrm>
              <a:off x="4464" y="1896"/>
              <a:ext cx="1368" cy="144"/>
            </a:xfrm>
            <a:prstGeom prst="line">
              <a:avLst/>
            </a:prstGeom>
            <a:grpFill/>
            <a:ln w="3175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4529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根树的图形表示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5554663" cy="557212"/>
          </a:xfrm>
        </p:spPr>
        <p:txBody>
          <a:bodyPr/>
          <a:lstStyle/>
          <a:p>
            <a:pPr eaLnBrk="1" hangingPunct="1"/>
            <a:r>
              <a:rPr lang="zh-CN" altLang="en-US" sz="2400" b="1">
                <a:solidFill>
                  <a:schemeClr val="tx2"/>
                </a:solidFill>
              </a:rPr>
              <a:t>边上的方向用约定的位置关系表示</a:t>
            </a:r>
          </a:p>
        </p:txBody>
      </p:sp>
      <p:sp>
        <p:nvSpPr>
          <p:cNvPr id="13316" name="Oval 5"/>
          <p:cNvSpPr>
            <a:spLocks noChangeArrowheads="1"/>
          </p:cNvSpPr>
          <p:nvPr/>
        </p:nvSpPr>
        <p:spPr bwMode="auto">
          <a:xfrm>
            <a:off x="2605088" y="3984625"/>
            <a:ext cx="193675" cy="180975"/>
          </a:xfrm>
          <a:prstGeom prst="ellipse">
            <a:avLst/>
          </a:prstGeom>
          <a:solidFill>
            <a:srgbClr val="99CC00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17" name="Oval 6"/>
          <p:cNvSpPr>
            <a:spLocks noChangeArrowheads="1"/>
          </p:cNvSpPr>
          <p:nvPr/>
        </p:nvSpPr>
        <p:spPr bwMode="auto">
          <a:xfrm>
            <a:off x="3668713" y="3984625"/>
            <a:ext cx="192087" cy="180975"/>
          </a:xfrm>
          <a:prstGeom prst="ellipse">
            <a:avLst/>
          </a:prstGeom>
          <a:solidFill>
            <a:srgbClr val="99CC00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18" name="Oval 7"/>
          <p:cNvSpPr>
            <a:spLocks noChangeArrowheads="1"/>
          </p:cNvSpPr>
          <p:nvPr/>
        </p:nvSpPr>
        <p:spPr bwMode="auto">
          <a:xfrm>
            <a:off x="4792663" y="3984625"/>
            <a:ext cx="193675" cy="180975"/>
          </a:xfrm>
          <a:prstGeom prst="ellipse">
            <a:avLst/>
          </a:prstGeom>
          <a:solidFill>
            <a:srgbClr val="99CC00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19" name="Oval 8"/>
          <p:cNvSpPr>
            <a:spLocks noChangeArrowheads="1"/>
          </p:cNvSpPr>
          <p:nvPr/>
        </p:nvSpPr>
        <p:spPr bwMode="auto">
          <a:xfrm>
            <a:off x="5795963" y="3984625"/>
            <a:ext cx="192087" cy="180975"/>
          </a:xfrm>
          <a:prstGeom prst="ellipse">
            <a:avLst/>
          </a:pr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20" name="Oval 9"/>
          <p:cNvSpPr>
            <a:spLocks noChangeArrowheads="1"/>
          </p:cNvSpPr>
          <p:nvPr/>
        </p:nvSpPr>
        <p:spPr bwMode="auto">
          <a:xfrm>
            <a:off x="2605088" y="4843463"/>
            <a:ext cx="193675" cy="179387"/>
          </a:xfrm>
          <a:prstGeom prst="ellipse">
            <a:avLst/>
          </a:prstGeom>
          <a:solidFill>
            <a:srgbClr val="99CC00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21" name="Oval 10"/>
          <p:cNvSpPr>
            <a:spLocks noChangeArrowheads="1"/>
          </p:cNvSpPr>
          <p:nvPr/>
        </p:nvSpPr>
        <p:spPr bwMode="auto">
          <a:xfrm>
            <a:off x="3341688" y="4843463"/>
            <a:ext cx="192087" cy="179387"/>
          </a:xfrm>
          <a:prstGeom prst="ellipse">
            <a:avLst/>
          </a:pr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22" name="Oval 11"/>
          <p:cNvSpPr>
            <a:spLocks noChangeArrowheads="1"/>
          </p:cNvSpPr>
          <p:nvPr/>
        </p:nvSpPr>
        <p:spPr bwMode="auto">
          <a:xfrm>
            <a:off x="4057650" y="4843463"/>
            <a:ext cx="192088" cy="179387"/>
          </a:xfrm>
          <a:prstGeom prst="ellipse">
            <a:avLst/>
          </a:pr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23" name="Oval 12"/>
          <p:cNvSpPr>
            <a:spLocks noChangeArrowheads="1"/>
          </p:cNvSpPr>
          <p:nvPr/>
        </p:nvSpPr>
        <p:spPr bwMode="auto">
          <a:xfrm>
            <a:off x="4813300" y="4843463"/>
            <a:ext cx="193675" cy="179387"/>
          </a:xfrm>
          <a:prstGeom prst="ellipse">
            <a:avLst/>
          </a:prstGeom>
          <a:solidFill>
            <a:srgbClr val="99CC00"/>
          </a:solidFill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24" name="Oval 13"/>
          <p:cNvSpPr>
            <a:spLocks noChangeArrowheads="1"/>
          </p:cNvSpPr>
          <p:nvPr/>
        </p:nvSpPr>
        <p:spPr bwMode="auto">
          <a:xfrm>
            <a:off x="4856163" y="5680075"/>
            <a:ext cx="190500" cy="179388"/>
          </a:xfrm>
          <a:prstGeom prst="ellipse">
            <a:avLst/>
          </a:pr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25" name="Oval 14"/>
          <p:cNvSpPr>
            <a:spLocks noChangeArrowheads="1"/>
          </p:cNvSpPr>
          <p:nvPr/>
        </p:nvSpPr>
        <p:spPr bwMode="auto">
          <a:xfrm>
            <a:off x="2093913" y="5683250"/>
            <a:ext cx="193675" cy="179388"/>
          </a:xfrm>
          <a:prstGeom prst="ellipse">
            <a:avLst/>
          </a:pr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26" name="Oval 15"/>
          <p:cNvSpPr>
            <a:spLocks noChangeArrowheads="1"/>
          </p:cNvSpPr>
          <p:nvPr/>
        </p:nvSpPr>
        <p:spPr bwMode="auto">
          <a:xfrm>
            <a:off x="3035300" y="5680075"/>
            <a:ext cx="192088" cy="179388"/>
          </a:xfrm>
          <a:prstGeom prst="ellipse">
            <a:avLst/>
          </a:pr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27" name="Line 16"/>
          <p:cNvSpPr>
            <a:spLocks noChangeShapeType="1"/>
          </p:cNvSpPr>
          <p:nvPr/>
        </p:nvSpPr>
        <p:spPr bwMode="auto">
          <a:xfrm flipH="1">
            <a:off x="2770188" y="3146425"/>
            <a:ext cx="1409700" cy="877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8" name="Line 17"/>
          <p:cNvSpPr>
            <a:spLocks noChangeShapeType="1"/>
          </p:cNvSpPr>
          <p:nvPr/>
        </p:nvSpPr>
        <p:spPr bwMode="auto">
          <a:xfrm flipH="1">
            <a:off x="3790950" y="3184525"/>
            <a:ext cx="450850" cy="819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9" name="Line 18"/>
          <p:cNvSpPr>
            <a:spLocks noChangeShapeType="1"/>
          </p:cNvSpPr>
          <p:nvPr/>
        </p:nvSpPr>
        <p:spPr bwMode="auto">
          <a:xfrm>
            <a:off x="4384675" y="3165475"/>
            <a:ext cx="449263" cy="8588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0" name="Line 19"/>
          <p:cNvSpPr>
            <a:spLocks noChangeShapeType="1"/>
          </p:cNvSpPr>
          <p:nvPr/>
        </p:nvSpPr>
        <p:spPr bwMode="auto">
          <a:xfrm>
            <a:off x="4425950" y="3089275"/>
            <a:ext cx="1409700" cy="935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1" name="Line 20"/>
          <p:cNvSpPr>
            <a:spLocks noChangeShapeType="1"/>
          </p:cNvSpPr>
          <p:nvPr/>
        </p:nvSpPr>
        <p:spPr bwMode="auto">
          <a:xfrm>
            <a:off x="2687638" y="4156075"/>
            <a:ext cx="0" cy="7254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2" name="Line 21"/>
          <p:cNvSpPr>
            <a:spLocks noChangeShapeType="1"/>
          </p:cNvSpPr>
          <p:nvPr/>
        </p:nvSpPr>
        <p:spPr bwMode="auto">
          <a:xfrm flipH="1">
            <a:off x="3443288" y="4138613"/>
            <a:ext cx="287337" cy="7223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3" name="Line 22"/>
          <p:cNvSpPr>
            <a:spLocks noChangeShapeType="1"/>
          </p:cNvSpPr>
          <p:nvPr/>
        </p:nvSpPr>
        <p:spPr bwMode="auto">
          <a:xfrm>
            <a:off x="3832225" y="4117975"/>
            <a:ext cx="306388" cy="7429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4" name="Line 23"/>
          <p:cNvSpPr>
            <a:spLocks noChangeShapeType="1"/>
          </p:cNvSpPr>
          <p:nvPr/>
        </p:nvSpPr>
        <p:spPr bwMode="auto">
          <a:xfrm>
            <a:off x="4895850" y="4156075"/>
            <a:ext cx="0" cy="7048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5" name="Line 24"/>
          <p:cNvSpPr>
            <a:spLocks noChangeShapeType="1"/>
          </p:cNvSpPr>
          <p:nvPr/>
        </p:nvSpPr>
        <p:spPr bwMode="auto">
          <a:xfrm flipH="1">
            <a:off x="2216150" y="4995863"/>
            <a:ext cx="409575" cy="7048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6" name="Line 25"/>
          <p:cNvSpPr>
            <a:spLocks noChangeShapeType="1"/>
          </p:cNvSpPr>
          <p:nvPr/>
        </p:nvSpPr>
        <p:spPr bwMode="auto">
          <a:xfrm>
            <a:off x="2770188" y="4975225"/>
            <a:ext cx="327025" cy="7254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7" name="Line 26"/>
          <p:cNvSpPr>
            <a:spLocks noChangeShapeType="1"/>
          </p:cNvSpPr>
          <p:nvPr/>
        </p:nvSpPr>
        <p:spPr bwMode="auto">
          <a:xfrm>
            <a:off x="4916488" y="5013325"/>
            <a:ext cx="0" cy="6873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8" name="Oval 27"/>
          <p:cNvSpPr>
            <a:spLocks noChangeArrowheads="1"/>
          </p:cNvSpPr>
          <p:nvPr/>
        </p:nvSpPr>
        <p:spPr bwMode="auto">
          <a:xfrm>
            <a:off x="6527800" y="2973388"/>
            <a:ext cx="193675" cy="17938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39" name="Oval 28"/>
          <p:cNvSpPr>
            <a:spLocks noChangeArrowheads="1"/>
          </p:cNvSpPr>
          <p:nvPr/>
        </p:nvSpPr>
        <p:spPr bwMode="auto">
          <a:xfrm>
            <a:off x="6527800" y="3400425"/>
            <a:ext cx="193675" cy="179388"/>
          </a:xfrm>
          <a:prstGeom prst="ellipse">
            <a:avLst/>
          </a:prstGeom>
          <a:solidFill>
            <a:srgbClr val="99CC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40" name="Oval 29"/>
          <p:cNvSpPr>
            <a:spLocks noChangeArrowheads="1"/>
          </p:cNvSpPr>
          <p:nvPr/>
        </p:nvSpPr>
        <p:spPr bwMode="auto">
          <a:xfrm>
            <a:off x="6527800" y="3829050"/>
            <a:ext cx="193675" cy="179388"/>
          </a:xfrm>
          <a:prstGeom prst="ellipse">
            <a:avLst/>
          </a:pr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41" name="Text Box 31"/>
          <p:cNvSpPr txBox="1">
            <a:spLocks noChangeArrowheads="1"/>
          </p:cNvSpPr>
          <p:nvPr/>
        </p:nvSpPr>
        <p:spPr bwMode="auto">
          <a:xfrm>
            <a:off x="6900863" y="2854325"/>
            <a:ext cx="2081212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2000" b="1">
                <a:latin typeface="Times New Roman" panose="02020603050405020304" pitchFamily="18" charset="0"/>
              </a:rPr>
              <a:t>根</a:t>
            </a:r>
          </a:p>
        </p:txBody>
      </p:sp>
      <p:sp>
        <p:nvSpPr>
          <p:cNvPr id="13342" name="Text Box 32"/>
          <p:cNvSpPr txBox="1">
            <a:spLocks noChangeArrowheads="1"/>
          </p:cNvSpPr>
          <p:nvPr/>
        </p:nvSpPr>
        <p:spPr bwMode="auto">
          <a:xfrm>
            <a:off x="6867525" y="3278188"/>
            <a:ext cx="2276475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2000" b="1" dirty="0">
                <a:latin typeface="Times New Roman" panose="02020603050405020304" pitchFamily="18" charset="0"/>
              </a:rPr>
              <a:t>内点（有子女）</a:t>
            </a:r>
          </a:p>
        </p:txBody>
      </p:sp>
      <p:sp>
        <p:nvSpPr>
          <p:cNvPr id="13343" name="Text Box 34"/>
          <p:cNvSpPr txBox="1">
            <a:spLocks noChangeArrowheads="1"/>
          </p:cNvSpPr>
          <p:nvPr/>
        </p:nvSpPr>
        <p:spPr bwMode="auto">
          <a:xfrm>
            <a:off x="6884988" y="3757613"/>
            <a:ext cx="2259012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2000" b="1" dirty="0">
                <a:latin typeface="Times New Roman" panose="02020603050405020304" pitchFamily="18" charset="0"/>
              </a:rPr>
              <a:t>树叶（无子女）</a:t>
            </a:r>
          </a:p>
        </p:txBody>
      </p:sp>
      <p:sp>
        <p:nvSpPr>
          <p:cNvPr id="13344" name="Text Box 35"/>
          <p:cNvSpPr txBox="1">
            <a:spLocks noChangeArrowheads="1"/>
          </p:cNvSpPr>
          <p:nvPr/>
        </p:nvSpPr>
        <p:spPr bwMode="auto">
          <a:xfrm>
            <a:off x="936625" y="2819400"/>
            <a:ext cx="1344613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2000" b="1">
                <a:latin typeface="Times New Roman" panose="02020603050405020304" pitchFamily="18" charset="0"/>
              </a:rPr>
              <a:t>第</a:t>
            </a:r>
            <a:r>
              <a:rPr lang="en-US" altLang="zh-CN" sz="2000" b="1">
                <a:latin typeface="Times New Roman" panose="02020603050405020304" pitchFamily="18" charset="0"/>
              </a:rPr>
              <a:t>0</a:t>
            </a:r>
            <a:r>
              <a:rPr lang="zh-CN" altLang="en-US" sz="2000" b="1">
                <a:latin typeface="Times New Roman" panose="02020603050405020304" pitchFamily="18" charset="0"/>
              </a:rPr>
              <a:t>层</a:t>
            </a:r>
          </a:p>
        </p:txBody>
      </p:sp>
      <p:sp>
        <p:nvSpPr>
          <p:cNvPr id="13345" name="Text Box 36"/>
          <p:cNvSpPr txBox="1">
            <a:spLocks noChangeArrowheads="1"/>
          </p:cNvSpPr>
          <p:nvPr/>
        </p:nvSpPr>
        <p:spPr bwMode="auto">
          <a:xfrm>
            <a:off x="936625" y="3902075"/>
            <a:ext cx="1344613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2000" b="1">
                <a:latin typeface="Times New Roman" panose="02020603050405020304" pitchFamily="18" charset="0"/>
              </a:rPr>
              <a:t>第</a:t>
            </a:r>
            <a:r>
              <a:rPr lang="en-US" altLang="zh-CN" sz="2000" b="1">
                <a:latin typeface="Times New Roman" panose="02020603050405020304" pitchFamily="18" charset="0"/>
              </a:rPr>
              <a:t>1</a:t>
            </a:r>
            <a:r>
              <a:rPr lang="zh-CN" altLang="en-US" sz="2000" b="1">
                <a:latin typeface="Times New Roman" panose="02020603050405020304" pitchFamily="18" charset="0"/>
              </a:rPr>
              <a:t>层</a:t>
            </a:r>
          </a:p>
        </p:txBody>
      </p:sp>
      <p:sp>
        <p:nvSpPr>
          <p:cNvPr id="13346" name="Text Box 37"/>
          <p:cNvSpPr txBox="1">
            <a:spLocks noChangeArrowheads="1"/>
          </p:cNvSpPr>
          <p:nvPr/>
        </p:nvSpPr>
        <p:spPr bwMode="auto">
          <a:xfrm>
            <a:off x="914400" y="4716463"/>
            <a:ext cx="1344613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2000" b="1">
                <a:latin typeface="Times New Roman" panose="02020603050405020304" pitchFamily="18" charset="0"/>
              </a:rPr>
              <a:t>第</a:t>
            </a:r>
            <a:r>
              <a:rPr lang="en-US" altLang="zh-CN" sz="2000" b="1">
                <a:latin typeface="Times New Roman" panose="02020603050405020304" pitchFamily="18" charset="0"/>
              </a:rPr>
              <a:t>2</a:t>
            </a:r>
            <a:r>
              <a:rPr lang="zh-CN" altLang="en-US" sz="2000" b="1">
                <a:latin typeface="Times New Roman" panose="02020603050405020304" pitchFamily="18" charset="0"/>
              </a:rPr>
              <a:t>层</a:t>
            </a:r>
          </a:p>
        </p:txBody>
      </p:sp>
      <p:sp>
        <p:nvSpPr>
          <p:cNvPr id="13347" name="Text Box 38"/>
          <p:cNvSpPr txBox="1">
            <a:spLocks noChangeArrowheads="1"/>
          </p:cNvSpPr>
          <p:nvPr/>
        </p:nvSpPr>
        <p:spPr bwMode="auto">
          <a:xfrm>
            <a:off x="936625" y="5508625"/>
            <a:ext cx="1344613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2000" b="1">
                <a:latin typeface="Times New Roman" panose="02020603050405020304" pitchFamily="18" charset="0"/>
              </a:rPr>
              <a:t>第</a:t>
            </a:r>
            <a:r>
              <a:rPr lang="en-US" altLang="zh-CN" sz="2000" b="1">
                <a:latin typeface="Times New Roman" panose="02020603050405020304" pitchFamily="18" charset="0"/>
              </a:rPr>
              <a:t>3</a:t>
            </a:r>
            <a:r>
              <a:rPr lang="zh-CN" altLang="en-US" sz="2000" b="1">
                <a:latin typeface="Times New Roman" panose="02020603050405020304" pitchFamily="18" charset="0"/>
              </a:rPr>
              <a:t>层</a:t>
            </a:r>
          </a:p>
        </p:txBody>
      </p:sp>
      <p:sp>
        <p:nvSpPr>
          <p:cNvPr id="13348" name="Line 39"/>
          <p:cNvSpPr>
            <a:spLocks noChangeShapeType="1"/>
          </p:cNvSpPr>
          <p:nvPr/>
        </p:nvSpPr>
        <p:spPr bwMode="auto">
          <a:xfrm>
            <a:off x="6218238" y="3087688"/>
            <a:ext cx="0" cy="14716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9" name="Line 40"/>
          <p:cNvSpPr>
            <a:spLocks noChangeShapeType="1"/>
          </p:cNvSpPr>
          <p:nvPr/>
        </p:nvSpPr>
        <p:spPr bwMode="auto">
          <a:xfrm>
            <a:off x="6218238" y="5040313"/>
            <a:ext cx="0" cy="668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0" name="Line 41"/>
          <p:cNvSpPr>
            <a:spLocks noChangeShapeType="1"/>
          </p:cNvSpPr>
          <p:nvPr/>
        </p:nvSpPr>
        <p:spPr bwMode="auto">
          <a:xfrm flipH="1" flipV="1">
            <a:off x="5895975" y="2974975"/>
            <a:ext cx="333375" cy="1238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1" name="Line 42"/>
          <p:cNvSpPr>
            <a:spLocks noChangeShapeType="1"/>
          </p:cNvSpPr>
          <p:nvPr/>
        </p:nvSpPr>
        <p:spPr bwMode="auto">
          <a:xfrm flipH="1">
            <a:off x="5962650" y="5697538"/>
            <a:ext cx="255588" cy="1793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2" name="Text Box 43"/>
          <p:cNvSpPr txBox="1">
            <a:spLocks noChangeArrowheads="1"/>
          </p:cNvSpPr>
          <p:nvPr/>
        </p:nvSpPr>
        <p:spPr bwMode="auto">
          <a:xfrm>
            <a:off x="5695950" y="4594225"/>
            <a:ext cx="326866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2000" b="1">
                <a:latin typeface="Times New Roman" panose="02020603050405020304" pitchFamily="18" charset="0"/>
              </a:rPr>
              <a:t>树高</a:t>
            </a:r>
            <a:r>
              <a:rPr lang="en-US" altLang="zh-CN" sz="2000" b="1">
                <a:latin typeface="Times New Roman" panose="02020603050405020304" pitchFamily="18" charset="0"/>
              </a:rPr>
              <a:t>=3</a:t>
            </a:r>
            <a:r>
              <a:rPr lang="zh-CN" altLang="en-US" sz="2000" b="1">
                <a:latin typeface="Times New Roman" panose="02020603050405020304" pitchFamily="18" charset="0"/>
              </a:rPr>
              <a:t>（最大的通路长度）</a:t>
            </a:r>
            <a:endParaRPr lang="en-US" altLang="zh-CN" sz="2000" b="1">
              <a:latin typeface="Times New Roman" panose="02020603050405020304" pitchFamily="18" charset="0"/>
            </a:endParaRPr>
          </a:p>
        </p:txBody>
      </p:sp>
      <p:sp>
        <p:nvSpPr>
          <p:cNvPr id="13353" name="Oval 27"/>
          <p:cNvSpPr>
            <a:spLocks noChangeArrowheads="1"/>
          </p:cNvSpPr>
          <p:nvPr/>
        </p:nvSpPr>
        <p:spPr bwMode="auto">
          <a:xfrm>
            <a:off x="4211638" y="2997200"/>
            <a:ext cx="193675" cy="17938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000" b="1"/>
          </a:p>
        </p:txBody>
      </p:sp>
      <p:sp>
        <p:nvSpPr>
          <p:cNvPr id="13354" name="圆角矩形标注 41"/>
          <p:cNvSpPr>
            <a:spLocks noChangeArrowheads="1"/>
          </p:cNvSpPr>
          <p:nvPr/>
        </p:nvSpPr>
        <p:spPr bwMode="auto">
          <a:xfrm>
            <a:off x="6516688" y="1773238"/>
            <a:ext cx="2232025" cy="792162"/>
          </a:xfrm>
          <a:prstGeom prst="wedgeRoundRectCallout">
            <a:avLst>
              <a:gd name="adj1" fmla="val -20833"/>
              <a:gd name="adj2" fmla="val 62500"/>
              <a:gd name="adj3" fmla="val 16667"/>
            </a:avLst>
          </a:pr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/>
              <a:t>根也是内点，除非它是图中唯一顶点。</a:t>
            </a:r>
          </a:p>
        </p:txBody>
      </p:sp>
    </p:spTree>
    <p:extLst>
      <p:ext uri="{BB962C8B-B14F-4D97-AF65-F5344CB8AC3E}">
        <p14:creationId xmlns:p14="http://schemas.microsoft.com/office/powerpoint/2010/main" val="2708079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根树与家族关系</a:t>
            </a:r>
          </a:p>
        </p:txBody>
      </p:sp>
      <p:sp>
        <p:nvSpPr>
          <p:cNvPr id="14339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229600" cy="917575"/>
          </a:xfrm>
        </p:spPr>
        <p:txBody>
          <a:bodyPr/>
          <a:lstStyle/>
          <a:p>
            <a:pPr eaLnBrk="1" hangingPunct="1"/>
            <a:r>
              <a:rPr lang="zh-CN" altLang="en-US" sz="2400" dirty="0"/>
              <a:t>用根树容易描述家族关系，反之，家族关系术语被用于描述根树中顶点之间的关系。</a:t>
            </a:r>
          </a:p>
        </p:txBody>
      </p:sp>
      <p:sp>
        <p:nvSpPr>
          <p:cNvPr id="14340" name="Oval 5"/>
          <p:cNvSpPr>
            <a:spLocks noChangeArrowheads="1"/>
          </p:cNvSpPr>
          <p:nvPr/>
        </p:nvSpPr>
        <p:spPr bwMode="auto">
          <a:xfrm>
            <a:off x="5022850" y="5157788"/>
            <a:ext cx="874713" cy="1423987"/>
          </a:xfrm>
          <a:prstGeom prst="ellipse">
            <a:avLst/>
          </a:prstGeom>
          <a:solidFill>
            <a:srgbClr val="C0C0C0">
              <a:alpha val="50195"/>
            </a:srgbClr>
          </a:solidFill>
          <a:ln w="9525" cap="rnd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600" b="1"/>
          </a:p>
        </p:txBody>
      </p:sp>
      <p:sp>
        <p:nvSpPr>
          <p:cNvPr id="14341" name="Oval 6"/>
          <p:cNvSpPr>
            <a:spLocks noChangeArrowheads="1"/>
          </p:cNvSpPr>
          <p:nvPr/>
        </p:nvSpPr>
        <p:spPr bwMode="auto">
          <a:xfrm>
            <a:off x="2590800" y="3124200"/>
            <a:ext cx="2943225" cy="1196975"/>
          </a:xfrm>
          <a:prstGeom prst="ellipse">
            <a:avLst/>
          </a:prstGeom>
          <a:solidFill>
            <a:srgbClr val="FFFF99">
              <a:alpha val="50195"/>
            </a:srgbClr>
          </a:solidFill>
          <a:ln w="9525" cap="rnd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600" b="1"/>
          </a:p>
        </p:txBody>
      </p:sp>
      <p:sp>
        <p:nvSpPr>
          <p:cNvPr id="14342" name="Text Box 7"/>
          <p:cNvSpPr txBox="1">
            <a:spLocks noChangeArrowheads="1"/>
          </p:cNvSpPr>
          <p:nvPr/>
        </p:nvSpPr>
        <p:spPr bwMode="auto">
          <a:xfrm>
            <a:off x="5508625" y="4652963"/>
            <a:ext cx="776288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b="1">
                <a:latin typeface="Times New Roman" panose="02020603050405020304" pitchFamily="18" charset="0"/>
              </a:rPr>
              <a:t>John</a:t>
            </a:r>
          </a:p>
        </p:txBody>
      </p:sp>
      <p:sp>
        <p:nvSpPr>
          <p:cNvPr id="14343" name="Oval 8"/>
          <p:cNvSpPr>
            <a:spLocks noChangeArrowheads="1"/>
          </p:cNvSpPr>
          <p:nvPr/>
        </p:nvSpPr>
        <p:spPr bwMode="auto">
          <a:xfrm>
            <a:off x="4843463" y="3886200"/>
            <a:ext cx="168275" cy="144463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CC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44" name="Oval 9"/>
          <p:cNvSpPr>
            <a:spLocks noChangeArrowheads="1"/>
          </p:cNvSpPr>
          <p:nvPr/>
        </p:nvSpPr>
        <p:spPr bwMode="auto">
          <a:xfrm>
            <a:off x="3449638" y="4695825"/>
            <a:ext cx="168275" cy="142875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45" name="Oval 10"/>
          <p:cNvSpPr>
            <a:spLocks noChangeArrowheads="1"/>
          </p:cNvSpPr>
          <p:nvPr/>
        </p:nvSpPr>
        <p:spPr bwMode="auto">
          <a:xfrm>
            <a:off x="5360988" y="4695825"/>
            <a:ext cx="168275" cy="142875"/>
          </a:xfrm>
          <a:prstGeom prst="ellips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46" name="Oval 11"/>
          <p:cNvSpPr>
            <a:spLocks noChangeArrowheads="1"/>
          </p:cNvSpPr>
          <p:nvPr/>
        </p:nvSpPr>
        <p:spPr bwMode="auto">
          <a:xfrm>
            <a:off x="6237288" y="4695825"/>
            <a:ext cx="168275" cy="142875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47" name="Oval 12"/>
          <p:cNvSpPr>
            <a:spLocks noChangeArrowheads="1"/>
          </p:cNvSpPr>
          <p:nvPr/>
        </p:nvSpPr>
        <p:spPr bwMode="auto">
          <a:xfrm>
            <a:off x="3449638" y="5381625"/>
            <a:ext cx="168275" cy="144463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48" name="Oval 13"/>
          <p:cNvSpPr>
            <a:spLocks noChangeArrowheads="1"/>
          </p:cNvSpPr>
          <p:nvPr/>
        </p:nvSpPr>
        <p:spPr bwMode="auto">
          <a:xfrm>
            <a:off x="4092575" y="5381625"/>
            <a:ext cx="168275" cy="144463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49" name="Oval 14"/>
          <p:cNvSpPr>
            <a:spLocks noChangeArrowheads="1"/>
          </p:cNvSpPr>
          <p:nvPr/>
        </p:nvSpPr>
        <p:spPr bwMode="auto">
          <a:xfrm>
            <a:off x="4718050" y="5381625"/>
            <a:ext cx="168275" cy="144463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50" name="Oval 15"/>
          <p:cNvSpPr>
            <a:spLocks noChangeArrowheads="1"/>
          </p:cNvSpPr>
          <p:nvPr/>
        </p:nvSpPr>
        <p:spPr bwMode="auto">
          <a:xfrm>
            <a:off x="5381625" y="5381625"/>
            <a:ext cx="168275" cy="1444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51" name="Oval 16"/>
          <p:cNvSpPr>
            <a:spLocks noChangeArrowheads="1"/>
          </p:cNvSpPr>
          <p:nvPr/>
        </p:nvSpPr>
        <p:spPr bwMode="auto">
          <a:xfrm>
            <a:off x="5372100" y="6053138"/>
            <a:ext cx="168275" cy="142875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52" name="Oval 17"/>
          <p:cNvSpPr>
            <a:spLocks noChangeArrowheads="1"/>
          </p:cNvSpPr>
          <p:nvPr/>
        </p:nvSpPr>
        <p:spPr bwMode="auto">
          <a:xfrm>
            <a:off x="3001963" y="6054725"/>
            <a:ext cx="168275" cy="142875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53" name="Oval 18"/>
          <p:cNvSpPr>
            <a:spLocks noChangeArrowheads="1"/>
          </p:cNvSpPr>
          <p:nvPr/>
        </p:nvSpPr>
        <p:spPr bwMode="auto">
          <a:xfrm>
            <a:off x="3824288" y="6053138"/>
            <a:ext cx="168275" cy="142875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54" name="Line 19"/>
          <p:cNvSpPr>
            <a:spLocks noChangeShapeType="1"/>
          </p:cNvSpPr>
          <p:nvPr/>
        </p:nvSpPr>
        <p:spPr bwMode="auto">
          <a:xfrm flipH="1">
            <a:off x="3592513" y="4024313"/>
            <a:ext cx="1233487" cy="701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5" name="Line 20"/>
          <p:cNvSpPr>
            <a:spLocks noChangeShapeType="1"/>
          </p:cNvSpPr>
          <p:nvPr/>
        </p:nvSpPr>
        <p:spPr bwMode="auto">
          <a:xfrm flipH="1">
            <a:off x="4495800" y="4027488"/>
            <a:ext cx="392113" cy="6556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6" name="Line 21"/>
          <p:cNvSpPr>
            <a:spLocks noChangeShapeType="1"/>
          </p:cNvSpPr>
          <p:nvPr/>
        </p:nvSpPr>
        <p:spPr bwMode="auto">
          <a:xfrm>
            <a:off x="5003800" y="4038600"/>
            <a:ext cx="393700" cy="6873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7" name="Line 22"/>
          <p:cNvSpPr>
            <a:spLocks noChangeShapeType="1"/>
          </p:cNvSpPr>
          <p:nvPr/>
        </p:nvSpPr>
        <p:spPr bwMode="auto">
          <a:xfrm>
            <a:off x="5040313" y="3978275"/>
            <a:ext cx="1231900" cy="7477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8" name="Line 23"/>
          <p:cNvSpPr>
            <a:spLocks noChangeShapeType="1"/>
          </p:cNvSpPr>
          <p:nvPr/>
        </p:nvSpPr>
        <p:spPr bwMode="auto">
          <a:xfrm>
            <a:off x="3521075" y="4832350"/>
            <a:ext cx="0" cy="579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9" name="Line 24"/>
          <p:cNvSpPr>
            <a:spLocks noChangeShapeType="1"/>
          </p:cNvSpPr>
          <p:nvPr/>
        </p:nvSpPr>
        <p:spPr bwMode="auto">
          <a:xfrm flipH="1">
            <a:off x="4181475" y="4818063"/>
            <a:ext cx="250825" cy="5778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0" name="Line 25"/>
          <p:cNvSpPr>
            <a:spLocks noChangeShapeType="1"/>
          </p:cNvSpPr>
          <p:nvPr/>
        </p:nvSpPr>
        <p:spPr bwMode="auto">
          <a:xfrm>
            <a:off x="5478463" y="4832350"/>
            <a:ext cx="0" cy="5635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1" name="Line 26"/>
          <p:cNvSpPr>
            <a:spLocks noChangeShapeType="1"/>
          </p:cNvSpPr>
          <p:nvPr/>
        </p:nvSpPr>
        <p:spPr bwMode="auto">
          <a:xfrm flipH="1">
            <a:off x="3109913" y="5503863"/>
            <a:ext cx="357187" cy="5635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2" name="Line 27"/>
          <p:cNvSpPr>
            <a:spLocks noChangeShapeType="1"/>
          </p:cNvSpPr>
          <p:nvPr/>
        </p:nvSpPr>
        <p:spPr bwMode="auto">
          <a:xfrm>
            <a:off x="3592513" y="5487988"/>
            <a:ext cx="285750" cy="5794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3" name="Line 28"/>
          <p:cNvSpPr>
            <a:spLocks noChangeShapeType="1"/>
          </p:cNvSpPr>
          <p:nvPr/>
        </p:nvSpPr>
        <p:spPr bwMode="auto">
          <a:xfrm>
            <a:off x="5468938" y="5518150"/>
            <a:ext cx="0" cy="549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4" name="Oval 29"/>
          <p:cNvSpPr>
            <a:spLocks noChangeArrowheads="1"/>
          </p:cNvSpPr>
          <p:nvPr/>
        </p:nvSpPr>
        <p:spPr bwMode="auto">
          <a:xfrm>
            <a:off x="4387850" y="4686300"/>
            <a:ext cx="168275" cy="144463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65" name="Line 30"/>
          <p:cNvSpPr>
            <a:spLocks noChangeShapeType="1"/>
          </p:cNvSpPr>
          <p:nvPr/>
        </p:nvSpPr>
        <p:spPr bwMode="auto">
          <a:xfrm>
            <a:off x="4527550" y="4824413"/>
            <a:ext cx="252413" cy="5635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6" name="Text Box 31"/>
          <p:cNvSpPr txBox="1">
            <a:spLocks noChangeArrowheads="1"/>
          </p:cNvSpPr>
          <p:nvPr/>
        </p:nvSpPr>
        <p:spPr bwMode="auto">
          <a:xfrm>
            <a:off x="5580063" y="5229225"/>
            <a:ext cx="161448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</a:rPr>
              <a:t>John's child</a:t>
            </a:r>
          </a:p>
        </p:txBody>
      </p:sp>
      <p:sp>
        <p:nvSpPr>
          <p:cNvPr id="14367" name="Text Box 32"/>
          <p:cNvSpPr txBox="1">
            <a:spLocks noChangeArrowheads="1"/>
          </p:cNvSpPr>
          <p:nvPr/>
        </p:nvSpPr>
        <p:spPr bwMode="auto">
          <a:xfrm>
            <a:off x="5148263" y="3716338"/>
            <a:ext cx="180022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b="1">
                <a:solidFill>
                  <a:srgbClr val="0000CC"/>
                </a:solidFill>
                <a:latin typeface="Times New Roman" panose="02020603050405020304" pitchFamily="18" charset="0"/>
              </a:rPr>
              <a:t>John's parent</a:t>
            </a:r>
          </a:p>
        </p:txBody>
      </p:sp>
      <p:sp>
        <p:nvSpPr>
          <p:cNvPr id="14368" name="Oval 33"/>
          <p:cNvSpPr>
            <a:spLocks noChangeArrowheads="1"/>
          </p:cNvSpPr>
          <p:nvPr/>
        </p:nvSpPr>
        <p:spPr bwMode="auto">
          <a:xfrm>
            <a:off x="3332163" y="3282950"/>
            <a:ext cx="168275" cy="14446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69" name="Line 34"/>
          <p:cNvSpPr>
            <a:spLocks noChangeShapeType="1"/>
          </p:cNvSpPr>
          <p:nvPr/>
        </p:nvSpPr>
        <p:spPr bwMode="auto">
          <a:xfrm>
            <a:off x="3497263" y="3368675"/>
            <a:ext cx="1360487" cy="5619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0" name="Line 35"/>
          <p:cNvSpPr>
            <a:spLocks noChangeShapeType="1"/>
          </p:cNvSpPr>
          <p:nvPr/>
        </p:nvSpPr>
        <p:spPr bwMode="auto">
          <a:xfrm flipH="1">
            <a:off x="2263775" y="3422650"/>
            <a:ext cx="1108075" cy="571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1" name="Oval 36"/>
          <p:cNvSpPr>
            <a:spLocks noChangeArrowheads="1"/>
          </p:cNvSpPr>
          <p:nvPr/>
        </p:nvSpPr>
        <p:spPr bwMode="auto">
          <a:xfrm>
            <a:off x="2143125" y="3976688"/>
            <a:ext cx="168275" cy="1428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600" b="1"/>
          </a:p>
        </p:txBody>
      </p:sp>
      <p:sp>
        <p:nvSpPr>
          <p:cNvPr id="14372" name="Line 37"/>
          <p:cNvSpPr>
            <a:spLocks noChangeShapeType="1"/>
          </p:cNvSpPr>
          <p:nvPr/>
        </p:nvSpPr>
        <p:spPr bwMode="auto">
          <a:xfrm flipH="1">
            <a:off x="1787525" y="4110038"/>
            <a:ext cx="398463" cy="660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3" name="Line 38"/>
          <p:cNvSpPr>
            <a:spLocks noChangeShapeType="1"/>
          </p:cNvSpPr>
          <p:nvPr/>
        </p:nvSpPr>
        <p:spPr bwMode="auto">
          <a:xfrm>
            <a:off x="2263775" y="4110038"/>
            <a:ext cx="438150" cy="660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4" name="Oval 39"/>
          <p:cNvSpPr>
            <a:spLocks noChangeArrowheads="1"/>
          </p:cNvSpPr>
          <p:nvPr/>
        </p:nvSpPr>
        <p:spPr bwMode="auto">
          <a:xfrm>
            <a:off x="1676400" y="4745038"/>
            <a:ext cx="168275" cy="1428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600" b="1"/>
          </a:p>
        </p:txBody>
      </p:sp>
      <p:sp>
        <p:nvSpPr>
          <p:cNvPr id="14375" name="Oval 40"/>
          <p:cNvSpPr>
            <a:spLocks noChangeArrowheads="1"/>
          </p:cNvSpPr>
          <p:nvPr/>
        </p:nvSpPr>
        <p:spPr bwMode="auto">
          <a:xfrm>
            <a:off x="2628900" y="4745038"/>
            <a:ext cx="168275" cy="1428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600" b="1"/>
          </a:p>
        </p:txBody>
      </p:sp>
      <p:sp>
        <p:nvSpPr>
          <p:cNvPr id="14376" name="Text Box 41"/>
          <p:cNvSpPr txBox="1">
            <a:spLocks noChangeArrowheads="1"/>
          </p:cNvSpPr>
          <p:nvPr/>
        </p:nvSpPr>
        <p:spPr bwMode="auto">
          <a:xfrm>
            <a:off x="6029325" y="3208338"/>
            <a:ext cx="2287588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b="1">
                <a:latin typeface="Times New Roman" panose="02020603050405020304" pitchFamily="18" charset="0"/>
              </a:rPr>
              <a:t>John's ancestors</a:t>
            </a:r>
          </a:p>
        </p:txBody>
      </p:sp>
      <p:sp>
        <p:nvSpPr>
          <p:cNvPr id="14377" name="Text Box 42"/>
          <p:cNvSpPr txBox="1">
            <a:spLocks noChangeArrowheads="1"/>
          </p:cNvSpPr>
          <p:nvPr/>
        </p:nvSpPr>
        <p:spPr bwMode="auto">
          <a:xfrm>
            <a:off x="6300788" y="5589588"/>
            <a:ext cx="235743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b="1" dirty="0">
                <a:latin typeface="Times New Roman" panose="02020603050405020304" pitchFamily="18" charset="0"/>
              </a:rPr>
              <a:t>John's descendants</a:t>
            </a:r>
          </a:p>
        </p:txBody>
      </p:sp>
      <p:sp>
        <p:nvSpPr>
          <p:cNvPr id="14378" name="Freeform 43"/>
          <p:cNvSpPr>
            <a:spLocks/>
          </p:cNvSpPr>
          <p:nvPr/>
        </p:nvSpPr>
        <p:spPr bwMode="auto">
          <a:xfrm>
            <a:off x="4808538" y="3167063"/>
            <a:ext cx="1292225" cy="192087"/>
          </a:xfrm>
          <a:custGeom>
            <a:avLst/>
            <a:gdLst>
              <a:gd name="T0" fmla="*/ 2147483647 w 1596"/>
              <a:gd name="T1" fmla="*/ 2147483647 h 258"/>
              <a:gd name="T2" fmla="*/ 2147483647 w 1596"/>
              <a:gd name="T3" fmla="*/ 2147483647 h 258"/>
              <a:gd name="T4" fmla="*/ 2147483647 w 1596"/>
              <a:gd name="T5" fmla="*/ 2147483647 h 258"/>
              <a:gd name="T6" fmla="*/ 2147483647 w 1596"/>
              <a:gd name="T7" fmla="*/ 2147483647 h 258"/>
              <a:gd name="T8" fmla="*/ 0 w 1596"/>
              <a:gd name="T9" fmla="*/ 2147483647 h 2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96"/>
              <a:gd name="T16" fmla="*/ 0 h 258"/>
              <a:gd name="T17" fmla="*/ 1596 w 1596"/>
              <a:gd name="T18" fmla="*/ 258 h 25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96" h="258">
                <a:moveTo>
                  <a:pt x="1596" y="186"/>
                </a:moveTo>
                <a:cubicBezTo>
                  <a:pt x="1529" y="145"/>
                  <a:pt x="1458" y="108"/>
                  <a:pt x="1356" y="78"/>
                </a:cubicBezTo>
                <a:cubicBezTo>
                  <a:pt x="1254" y="48"/>
                  <a:pt x="1122" y="12"/>
                  <a:pt x="984" y="6"/>
                </a:cubicBezTo>
                <a:cubicBezTo>
                  <a:pt x="846" y="0"/>
                  <a:pt x="692" y="0"/>
                  <a:pt x="528" y="42"/>
                </a:cubicBezTo>
                <a:cubicBezTo>
                  <a:pt x="364" y="84"/>
                  <a:pt x="110" y="213"/>
                  <a:pt x="0" y="258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stealth" w="sm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9" name="Freeform 44"/>
          <p:cNvSpPr>
            <a:spLocks/>
          </p:cNvSpPr>
          <p:nvPr/>
        </p:nvSpPr>
        <p:spPr bwMode="auto">
          <a:xfrm>
            <a:off x="5940425" y="5876925"/>
            <a:ext cx="758825" cy="144463"/>
          </a:xfrm>
          <a:custGeom>
            <a:avLst/>
            <a:gdLst>
              <a:gd name="T0" fmla="*/ 2147483647 w 936"/>
              <a:gd name="T1" fmla="*/ 0 h 270"/>
              <a:gd name="T2" fmla="*/ 2147483647 w 936"/>
              <a:gd name="T3" fmla="*/ 2147483647 h 270"/>
              <a:gd name="T4" fmla="*/ 2147483647 w 936"/>
              <a:gd name="T5" fmla="*/ 2147483647 h 270"/>
              <a:gd name="T6" fmla="*/ 2147483647 w 936"/>
              <a:gd name="T7" fmla="*/ 2147483647 h 270"/>
              <a:gd name="T8" fmla="*/ 0 w 936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36"/>
              <a:gd name="T16" fmla="*/ 0 h 270"/>
              <a:gd name="T17" fmla="*/ 936 w 936"/>
              <a:gd name="T18" fmla="*/ 270 h 2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36" h="270">
                <a:moveTo>
                  <a:pt x="936" y="0"/>
                </a:moveTo>
                <a:cubicBezTo>
                  <a:pt x="892" y="63"/>
                  <a:pt x="848" y="126"/>
                  <a:pt x="780" y="168"/>
                </a:cubicBezTo>
                <a:cubicBezTo>
                  <a:pt x="712" y="210"/>
                  <a:pt x="610" y="238"/>
                  <a:pt x="528" y="252"/>
                </a:cubicBezTo>
                <a:cubicBezTo>
                  <a:pt x="446" y="266"/>
                  <a:pt x="376" y="270"/>
                  <a:pt x="288" y="252"/>
                </a:cubicBezTo>
                <a:cubicBezTo>
                  <a:pt x="200" y="234"/>
                  <a:pt x="46" y="162"/>
                  <a:pt x="0" y="144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stealth" w="sm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80" name="Rectangle 2"/>
          <p:cNvSpPr>
            <a:spLocks noChangeArrowheads="1"/>
          </p:cNvSpPr>
          <p:nvPr/>
        </p:nvSpPr>
        <p:spPr bwMode="auto">
          <a:xfrm>
            <a:off x="6804025" y="4508500"/>
            <a:ext cx="1903413" cy="457200"/>
          </a:xfrm>
          <a:prstGeom prst="rect">
            <a:avLst/>
          </a:prstGeom>
          <a:solidFill>
            <a:srgbClr val="C0C0C0">
              <a:alpha val="50195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4381" name="Text Box 45"/>
          <p:cNvSpPr txBox="1">
            <a:spLocks noChangeArrowheads="1"/>
          </p:cNvSpPr>
          <p:nvPr/>
        </p:nvSpPr>
        <p:spPr bwMode="auto">
          <a:xfrm>
            <a:off x="7092950" y="4554538"/>
            <a:ext cx="1752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b="1" dirty="0">
                <a:latin typeface="Times New Roman" panose="02020603050405020304" pitchFamily="18" charset="0"/>
              </a:rPr>
              <a:t>John’s siblings</a:t>
            </a:r>
          </a:p>
        </p:txBody>
      </p:sp>
      <p:sp>
        <p:nvSpPr>
          <p:cNvPr id="14382" name="Oval 46"/>
          <p:cNvSpPr>
            <a:spLocks noChangeArrowheads="1"/>
          </p:cNvSpPr>
          <p:nvPr/>
        </p:nvSpPr>
        <p:spPr bwMode="auto">
          <a:xfrm>
            <a:off x="6880225" y="4660900"/>
            <a:ext cx="168275" cy="142875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</p:spTree>
    <p:extLst>
      <p:ext uri="{BB962C8B-B14F-4D97-AF65-F5344CB8AC3E}">
        <p14:creationId xmlns:p14="http://schemas.microsoft.com/office/powerpoint/2010/main" val="2118361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625"/>
            <a:ext cx="8496300" cy="4608687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zh-CN" sz="2800" dirty="0">
                <a:latin typeface="Times New Roman" panose="02020603050405020304" pitchFamily="18" charset="0"/>
              </a:rPr>
              <a:t>m</a:t>
            </a:r>
            <a:r>
              <a:rPr lang="zh-CN" altLang="en-US" sz="2800" dirty="0">
                <a:latin typeface="Times New Roman" panose="02020603050405020304" pitchFamily="18" charset="0"/>
              </a:rPr>
              <a:t>元树：每个内点</a:t>
            </a:r>
            <a:r>
              <a:rPr lang="zh-CN" altLang="en-US" sz="2800" u="sng" dirty="0">
                <a:latin typeface="Times New Roman" panose="02020603050405020304" pitchFamily="18" charset="0"/>
              </a:rPr>
              <a:t>至多</a:t>
            </a:r>
            <a:r>
              <a:rPr lang="zh-CN" altLang="en-US" sz="2800" dirty="0">
                <a:latin typeface="Times New Roman" panose="02020603050405020304" pitchFamily="18" charset="0"/>
              </a:rPr>
              <a:t>有</a:t>
            </a:r>
            <a:r>
              <a:rPr lang="en-US" altLang="zh-CN" sz="2800" dirty="0">
                <a:latin typeface="Times New Roman" panose="02020603050405020304" pitchFamily="18" charset="0"/>
              </a:rPr>
              <a:t>m</a:t>
            </a:r>
            <a:r>
              <a:rPr lang="zh-CN" altLang="en-US" sz="2800" dirty="0">
                <a:latin typeface="Times New Roman" panose="02020603050405020304" pitchFamily="18" charset="0"/>
              </a:rPr>
              <a:t>个子女</a:t>
            </a:r>
            <a:endParaRPr lang="en-US" altLang="zh-CN" sz="2800" dirty="0">
              <a:latin typeface="Times New Roman" panose="02020603050405020304" pitchFamily="18" charset="0"/>
            </a:endParaRPr>
          </a:p>
          <a:p>
            <a:pPr lvl="1" eaLnBrk="1" hangingPunct="1"/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</a:rPr>
              <a:t>元树也称为二叉树</a:t>
            </a:r>
          </a:p>
          <a:p>
            <a:pPr eaLnBrk="1" hangingPunct="1"/>
            <a:r>
              <a:rPr lang="zh-CN" altLang="en-US" sz="2800" dirty="0">
                <a:latin typeface="Times New Roman" panose="02020603050405020304" pitchFamily="18" charset="0"/>
              </a:rPr>
              <a:t>满</a:t>
            </a:r>
            <a:r>
              <a:rPr lang="en-US" altLang="zh-CN" sz="2800" i="1" dirty="0">
                <a:latin typeface="Times New Roman" panose="02020603050405020304" pitchFamily="18" charset="0"/>
              </a:rPr>
              <a:t>m</a:t>
            </a:r>
            <a:r>
              <a:rPr lang="zh-CN" altLang="en-US" sz="2800" dirty="0">
                <a:latin typeface="Times New Roman" panose="02020603050405020304" pitchFamily="18" charset="0"/>
              </a:rPr>
              <a:t>元树 </a:t>
            </a:r>
            <a:r>
              <a:rPr lang="en-US" altLang="zh-CN" sz="2800" dirty="0">
                <a:latin typeface="Times New Roman" panose="02020603050405020304" pitchFamily="18" charset="0"/>
              </a:rPr>
              <a:t>(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full</a:t>
            </a:r>
            <a:r>
              <a:rPr lang="en-US" altLang="zh-CN" sz="2800" dirty="0">
                <a:latin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m-</a:t>
            </a:r>
            <a:r>
              <a:rPr lang="en-US" altLang="zh-CN" sz="28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ary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 tree</a:t>
            </a:r>
            <a:r>
              <a:rPr lang="en-US" altLang="zh-CN" sz="2800" dirty="0">
                <a:latin typeface="Times New Roman" panose="02020603050405020304" pitchFamily="18" charset="0"/>
              </a:rPr>
              <a:t>)</a:t>
            </a:r>
          </a:p>
          <a:p>
            <a:pPr lvl="1" eaLnBrk="1" hangingPunct="1"/>
            <a:r>
              <a:rPr lang="zh-CN" altLang="en-US" sz="2400" dirty="0">
                <a:latin typeface="Times New Roman" panose="02020603050405020304" pitchFamily="18" charset="0"/>
              </a:rPr>
              <a:t>每个内点</a:t>
            </a:r>
            <a:r>
              <a:rPr lang="zh-CN" altLang="en-US" sz="2400" u="sng" dirty="0">
                <a:latin typeface="Times New Roman" panose="02020603050405020304" pitchFamily="18" charset="0"/>
              </a:rPr>
              <a:t>恰好</a:t>
            </a:r>
            <a:r>
              <a:rPr lang="zh-CN" altLang="en-US" sz="2400" dirty="0">
                <a:latin typeface="Times New Roman" panose="02020603050405020304" pitchFamily="18" charset="0"/>
              </a:rPr>
              <a:t>有</a:t>
            </a:r>
            <a:r>
              <a:rPr lang="en-US" altLang="zh-CN" sz="2400" dirty="0">
                <a:latin typeface="Times New Roman" panose="02020603050405020304" pitchFamily="18" charset="0"/>
              </a:rPr>
              <a:t>m</a:t>
            </a:r>
            <a:r>
              <a:rPr lang="zh-CN" altLang="en-US" sz="2400" dirty="0">
                <a:latin typeface="Times New Roman" panose="02020603050405020304" pitchFamily="18" charset="0"/>
              </a:rPr>
              <a:t>个子女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r>
              <a:rPr lang="zh-CN" altLang="en-US" sz="2800" dirty="0">
                <a:latin typeface="Times New Roman" panose="02020603050405020304" pitchFamily="18" charset="0"/>
              </a:rPr>
              <a:t>完全</a:t>
            </a:r>
            <a:r>
              <a:rPr lang="en-US" altLang="zh-CN" sz="2800" dirty="0">
                <a:latin typeface="Times New Roman" panose="02020603050405020304" pitchFamily="18" charset="0"/>
              </a:rPr>
              <a:t>m</a:t>
            </a:r>
            <a:r>
              <a:rPr lang="zh-CN" altLang="en-US" sz="2800" dirty="0">
                <a:latin typeface="Times New Roman" panose="02020603050405020304" pitchFamily="18" charset="0"/>
              </a:rPr>
              <a:t>元树</a:t>
            </a:r>
            <a:r>
              <a:rPr lang="en-US" altLang="zh-CN" sz="2800" dirty="0">
                <a:latin typeface="Times New Roman" panose="02020603050405020304" pitchFamily="18" charset="0"/>
              </a:rPr>
              <a:t>(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complete</a:t>
            </a:r>
            <a:r>
              <a:rPr lang="en-US" altLang="zh-CN" sz="2800" dirty="0">
                <a:latin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m-</a:t>
            </a:r>
            <a:r>
              <a:rPr lang="en-US" altLang="zh-CN" sz="28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ary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 tree</a:t>
            </a:r>
            <a:r>
              <a:rPr lang="en-US" altLang="zh-CN" sz="2800" dirty="0">
                <a:latin typeface="Times New Roman" panose="02020603050405020304" pitchFamily="18" charset="0"/>
              </a:rPr>
              <a:t>)</a:t>
            </a:r>
          </a:p>
          <a:p>
            <a:pPr lvl="1"/>
            <a:r>
              <a:rPr lang="zh-CN" altLang="en-US" sz="2400" dirty="0"/>
              <a:t>假设有</a:t>
            </a:r>
            <a:r>
              <a:rPr lang="en-US" altLang="zh-CN" sz="2400" dirty="0"/>
              <a:t>h</a:t>
            </a:r>
            <a:r>
              <a:rPr lang="zh-CN" altLang="en-US" sz="2400" dirty="0"/>
              <a:t>层：除第</a:t>
            </a:r>
            <a:r>
              <a:rPr lang="en-US" altLang="zh-CN" sz="2400" dirty="0"/>
              <a:t>h</a:t>
            </a:r>
            <a:r>
              <a:rPr lang="zh-CN" altLang="en-US" sz="2400" dirty="0"/>
              <a:t>层外，其它各层的结点数都达到最大个数，第</a:t>
            </a:r>
            <a:r>
              <a:rPr lang="en-US" altLang="zh-CN" sz="2400" dirty="0"/>
              <a:t>h</a:t>
            </a:r>
            <a:r>
              <a:rPr lang="zh-CN" altLang="en-US" sz="2400" dirty="0"/>
              <a:t>层所有的结点都连续集中在最左边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2800" dirty="0">
                <a:latin typeface="Times New Roman" panose="02020603050405020304" pitchFamily="18" charset="0"/>
              </a:rPr>
              <a:t>平衡：树叶都在</a:t>
            </a:r>
            <a:r>
              <a:rPr lang="en-US" altLang="zh-CN" sz="2800" dirty="0">
                <a:latin typeface="Times New Roman" panose="02020603050405020304" pitchFamily="18" charset="0"/>
              </a:rPr>
              <a:t>h</a:t>
            </a:r>
            <a:r>
              <a:rPr lang="zh-CN" altLang="en-US" sz="2800" dirty="0">
                <a:latin typeface="Times New Roman" panose="02020603050405020304" pitchFamily="18" charset="0"/>
              </a:rPr>
              <a:t>层或</a:t>
            </a:r>
            <a:r>
              <a:rPr lang="en-US" altLang="zh-CN" sz="2800" dirty="0">
                <a:latin typeface="Times New Roman" panose="02020603050405020304" pitchFamily="18" charset="0"/>
              </a:rPr>
              <a:t>(h-1)</a:t>
            </a:r>
            <a:r>
              <a:rPr lang="zh-CN" altLang="en-US" sz="2800" dirty="0">
                <a:latin typeface="Times New Roman" panose="02020603050405020304" pitchFamily="18" charset="0"/>
              </a:rPr>
              <a:t>层</a:t>
            </a:r>
            <a:r>
              <a:rPr lang="en-US" altLang="zh-CN" sz="2800" dirty="0">
                <a:latin typeface="Times New Roman" panose="02020603050405020304" pitchFamily="18" charset="0"/>
              </a:rPr>
              <a:t>, h</a:t>
            </a:r>
            <a:r>
              <a:rPr lang="zh-CN" altLang="en-US" sz="2800" dirty="0">
                <a:latin typeface="Times New Roman" panose="02020603050405020304" pitchFamily="18" charset="0"/>
              </a:rPr>
              <a:t>为树高</a:t>
            </a:r>
            <a:endParaRPr lang="en-US" altLang="zh-CN" sz="2800" dirty="0">
              <a:latin typeface="Times New Roman" panose="02020603050405020304" pitchFamily="18" charset="0"/>
            </a:endParaRPr>
          </a:p>
          <a:p>
            <a:pPr eaLnBrk="1" hangingPunct="1"/>
            <a:r>
              <a:rPr lang="zh-CN" altLang="en-US" sz="2800" dirty="0">
                <a:latin typeface="Times New Roman" panose="02020603050405020304" pitchFamily="18" charset="0"/>
              </a:rPr>
              <a:t>有序：同层中每个顶点排定次序</a:t>
            </a:r>
            <a:endParaRPr lang="en-US" altLang="zh-CN" sz="2800" dirty="0">
              <a:latin typeface="Times New Roman" panose="02020603050405020304" pitchFamily="18" charset="0"/>
            </a:endParaRPr>
          </a:p>
          <a:p>
            <a:pPr lvl="1" eaLnBrk="1" hangingPunct="1"/>
            <a:r>
              <a:rPr lang="zh-CN" altLang="en-US" sz="2400" dirty="0">
                <a:latin typeface="Times New Roman" panose="02020603050405020304" pitchFamily="18" charset="0"/>
              </a:rPr>
              <a:t>有序二叉树通常也简称为二叉树</a:t>
            </a:r>
          </a:p>
          <a:p>
            <a:pPr eaLnBrk="1" hangingPunct="1"/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根树的几个术语</a:t>
            </a:r>
          </a:p>
        </p:txBody>
      </p:sp>
    </p:spTree>
    <p:extLst>
      <p:ext uri="{BB962C8B-B14F-4D97-AF65-F5344CB8AC3E}">
        <p14:creationId xmlns:p14="http://schemas.microsoft.com/office/powerpoint/2010/main" val="1136621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700213"/>
            <a:ext cx="7980363" cy="3724275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600" dirty="0"/>
              <a:t>定义：设</a:t>
            </a:r>
            <a:r>
              <a:rPr lang="en-US" altLang="zh-CN" sz="2600" i="1" dirty="0">
                <a:latin typeface="Times New Roman" panose="02020603050405020304" pitchFamily="18" charset="0"/>
              </a:rPr>
              <a:t>T</a:t>
            </a:r>
            <a:r>
              <a:rPr lang="zh-CN" altLang="en-US" sz="2600" dirty="0"/>
              <a:t>是根树，</a:t>
            </a:r>
            <a:r>
              <a:rPr lang="en-US" altLang="zh-CN" sz="2600" i="1" dirty="0">
                <a:latin typeface="Times New Roman" panose="02020603050405020304" pitchFamily="18" charset="0"/>
              </a:rPr>
              <a:t>T</a:t>
            </a:r>
            <a:r>
              <a:rPr lang="zh-CN" altLang="en-US" sz="2600" dirty="0">
                <a:latin typeface="Times New Roman" panose="02020603050405020304" pitchFamily="18" charset="0"/>
              </a:rPr>
              <a:t>中任一顶点</a:t>
            </a:r>
            <a:r>
              <a:rPr lang="en-US" altLang="zh-CN" sz="2600" i="1" dirty="0">
                <a:latin typeface="Times New Roman" panose="02020603050405020304" pitchFamily="18" charset="0"/>
              </a:rPr>
              <a:t>v</a:t>
            </a:r>
            <a:r>
              <a:rPr lang="zh-CN" altLang="en-US" sz="2600" dirty="0">
                <a:latin typeface="Times New Roman" panose="02020603050405020304" pitchFamily="18" charset="0"/>
              </a:rPr>
              <a:t>及其所有后代的导出子图显然也是根树</a:t>
            </a:r>
            <a:r>
              <a:rPr lang="en-US" altLang="zh-CN" sz="2600" dirty="0">
                <a:latin typeface="Times New Roman" panose="02020603050405020304" pitchFamily="18" charset="0"/>
              </a:rPr>
              <a:t>(</a:t>
            </a:r>
            <a:r>
              <a:rPr lang="zh-CN" altLang="en-US" sz="2600" dirty="0">
                <a:latin typeface="Times New Roman" panose="02020603050405020304" pitchFamily="18" charset="0"/>
              </a:rPr>
              <a:t>以</a:t>
            </a:r>
            <a:r>
              <a:rPr lang="en-US" altLang="zh-CN" sz="2600" i="1" dirty="0">
                <a:latin typeface="Times New Roman" panose="02020603050405020304" pitchFamily="18" charset="0"/>
              </a:rPr>
              <a:t>v</a:t>
            </a:r>
            <a:r>
              <a:rPr lang="zh-CN" altLang="en-US" sz="2600" dirty="0">
                <a:latin typeface="Times New Roman" panose="02020603050405020304" pitchFamily="18" charset="0"/>
              </a:rPr>
              <a:t>为根</a:t>
            </a:r>
            <a:r>
              <a:rPr lang="en-US" altLang="zh-CN" sz="2600" dirty="0">
                <a:latin typeface="Times New Roman" panose="02020603050405020304" pitchFamily="18" charset="0"/>
              </a:rPr>
              <a:t>)</a:t>
            </a:r>
            <a:r>
              <a:rPr lang="zh-CN" altLang="en-US" sz="2600" dirty="0">
                <a:latin typeface="Times New Roman" panose="02020603050405020304" pitchFamily="18" charset="0"/>
              </a:rPr>
              <a:t>，称为</a:t>
            </a:r>
            <a:r>
              <a:rPr lang="en-US" altLang="zh-CN" sz="2600" i="1" dirty="0">
                <a:latin typeface="Times New Roman" panose="02020603050405020304" pitchFamily="18" charset="0"/>
              </a:rPr>
              <a:t>T</a:t>
            </a:r>
            <a:r>
              <a:rPr lang="zh-CN" altLang="en-US" sz="2600" dirty="0">
                <a:latin typeface="Times New Roman" panose="02020603050405020304" pitchFamily="18" charset="0"/>
              </a:rPr>
              <a:t>的</a:t>
            </a:r>
            <a:r>
              <a:rPr lang="zh-CN" altLang="en-US" sz="2600" dirty="0">
                <a:solidFill>
                  <a:srgbClr val="FF0000"/>
                </a:solidFill>
                <a:latin typeface="Times New Roman" panose="02020603050405020304" pitchFamily="18" charset="0"/>
              </a:rPr>
              <a:t>根子树</a:t>
            </a:r>
            <a:r>
              <a:rPr lang="zh-CN" altLang="en-US" sz="2600" dirty="0">
                <a:latin typeface="Times New Roman" panose="02020603050405020304" pitchFamily="18" charset="0"/>
              </a:rPr>
              <a:t>。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600" dirty="0">
                <a:latin typeface="Times New Roman" panose="02020603050405020304" pitchFamily="18" charset="0"/>
              </a:rPr>
              <a:t>有序二叉树的子树分为左子树和右子树</a:t>
            </a:r>
          </a:p>
          <a:p>
            <a:pPr eaLnBrk="1" hangingPunct="1"/>
            <a:endParaRPr lang="zh-CN" altLang="en-US" sz="2600" dirty="0">
              <a:latin typeface="Times New Roman" panose="02020603050405020304" pitchFamily="18" charset="0"/>
            </a:endParaRPr>
          </a:p>
          <a:p>
            <a:pPr eaLnBrk="1" hangingPunct="1"/>
            <a:endParaRPr lang="en-US" altLang="zh-CN" sz="1900" i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8" name="Oval 4"/>
          <p:cNvSpPr>
            <a:spLocks noChangeArrowheads="1"/>
          </p:cNvSpPr>
          <p:nvPr/>
        </p:nvSpPr>
        <p:spPr bwMode="auto">
          <a:xfrm>
            <a:off x="3069406" y="3943474"/>
            <a:ext cx="927100" cy="2039938"/>
          </a:xfrm>
          <a:prstGeom prst="ellipse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6389" name="Oval 5"/>
          <p:cNvSpPr>
            <a:spLocks noChangeArrowheads="1"/>
          </p:cNvSpPr>
          <p:nvPr/>
        </p:nvSpPr>
        <p:spPr bwMode="auto">
          <a:xfrm>
            <a:off x="4140969" y="3976812"/>
            <a:ext cx="927100" cy="2039937"/>
          </a:xfrm>
          <a:prstGeom prst="ellipse">
            <a:avLst/>
          </a:prstGeom>
          <a:solidFill>
            <a:srgbClr val="C0C0C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6390" name="Oval 6"/>
          <p:cNvSpPr>
            <a:spLocks noChangeArrowheads="1"/>
          </p:cNvSpPr>
          <p:nvPr/>
        </p:nvSpPr>
        <p:spPr bwMode="auto">
          <a:xfrm>
            <a:off x="4006031" y="3578349"/>
            <a:ext cx="74613" cy="777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6391" name="Oval 7"/>
          <p:cNvSpPr>
            <a:spLocks noChangeArrowheads="1"/>
          </p:cNvSpPr>
          <p:nvPr/>
        </p:nvSpPr>
        <p:spPr bwMode="auto">
          <a:xfrm>
            <a:off x="3513906" y="4175249"/>
            <a:ext cx="74613" cy="777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6392" name="Oval 8"/>
          <p:cNvSpPr>
            <a:spLocks noChangeArrowheads="1"/>
          </p:cNvSpPr>
          <p:nvPr/>
        </p:nvSpPr>
        <p:spPr bwMode="auto">
          <a:xfrm>
            <a:off x="4496569" y="4200649"/>
            <a:ext cx="74612" cy="777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b="1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 flipH="1">
            <a:off x="3583756" y="3637087"/>
            <a:ext cx="436563" cy="555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4067944" y="3645024"/>
            <a:ext cx="442912" cy="571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3061469" y="5021387"/>
            <a:ext cx="107791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b="1">
                <a:latin typeface="Times New Roman" panose="02020603050405020304" pitchFamily="18" charset="0"/>
              </a:rPr>
              <a:t>左子树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4174306" y="5038849"/>
            <a:ext cx="8905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b="1">
                <a:latin typeface="Times New Roman" panose="02020603050405020304" pitchFamily="18" charset="0"/>
              </a:rPr>
              <a:t>右子树</a:t>
            </a:r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 flipH="1">
            <a:off x="3339281" y="4240337"/>
            <a:ext cx="188913" cy="42227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8" name="Line 14"/>
          <p:cNvSpPr>
            <a:spLocks noChangeShapeType="1"/>
          </p:cNvSpPr>
          <p:nvPr/>
        </p:nvSpPr>
        <p:spPr bwMode="auto">
          <a:xfrm>
            <a:off x="3583756" y="4249862"/>
            <a:ext cx="166688" cy="414337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9" name="Line 15"/>
          <p:cNvSpPr>
            <a:spLocks noChangeShapeType="1"/>
          </p:cNvSpPr>
          <p:nvPr/>
        </p:nvSpPr>
        <p:spPr bwMode="auto">
          <a:xfrm flipH="1">
            <a:off x="4345756" y="4283199"/>
            <a:ext cx="165100" cy="381000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4566419" y="4257799"/>
            <a:ext cx="166687" cy="415925"/>
          </a:xfrm>
          <a:prstGeom prst="line">
            <a:avLst/>
          </a:prstGeom>
          <a:noFill/>
          <a:ln w="9525" cap="rnd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根树的几个术语（续）</a:t>
            </a:r>
          </a:p>
        </p:txBody>
      </p:sp>
    </p:spTree>
    <p:extLst>
      <p:ext uri="{BB962C8B-B14F-4D97-AF65-F5344CB8AC3E}">
        <p14:creationId xmlns:p14="http://schemas.microsoft.com/office/powerpoint/2010/main" val="4216934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552078" y="1700808"/>
            <a:ext cx="7980362" cy="12954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600" b="1" dirty="0">
                <a:latin typeface="Times New Roman" panose="02020603050405020304" pitchFamily="18" charset="0"/>
              </a:rPr>
              <a:t>树的高度、各顶点所处的层数</a:t>
            </a:r>
            <a:endParaRPr lang="en-US" altLang="zh-CN" sz="26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600" b="1" dirty="0">
                <a:latin typeface="Times New Roman" panose="02020603050405020304" pitchFamily="18" charset="0"/>
              </a:rPr>
              <a:t>满、完全、平衡</a:t>
            </a:r>
          </a:p>
          <a:p>
            <a:pPr eaLnBrk="1" hangingPunct="1"/>
            <a:endParaRPr lang="en-US" altLang="zh-CN" sz="1900" i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7412" name="Picture 4" descr="http://cs-people.bu.edu/behoppe/videos/rooted%20tre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3141663"/>
            <a:ext cx="1873250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10" descr="http://www.freecprograms.com/BinaryTre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573463"/>
            <a:ext cx="2274888" cy="200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12" descr="http://jcsites.juniata.edu/faculty/kruse/cs240/images/trees.1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500438"/>
            <a:ext cx="2827338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</p:spTree>
    <p:extLst>
      <p:ext uri="{BB962C8B-B14F-4D97-AF65-F5344CB8AC3E}">
        <p14:creationId xmlns:p14="http://schemas.microsoft.com/office/powerpoint/2010/main" val="21002750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700213"/>
            <a:ext cx="8964612" cy="2447925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600" b="1" dirty="0">
                <a:latin typeface="Times New Roman" panose="02020603050405020304" pitchFamily="18" charset="0"/>
              </a:rPr>
              <a:t>设</a:t>
            </a:r>
            <a:r>
              <a:rPr lang="en-US" altLang="zh-CN" sz="2600" b="1" dirty="0">
                <a:latin typeface="Times New Roman" panose="02020603050405020304" pitchFamily="18" charset="0"/>
              </a:rPr>
              <a:t>T</a:t>
            </a:r>
            <a:r>
              <a:rPr lang="zh-CN" altLang="en-US" sz="2600" b="1" dirty="0">
                <a:latin typeface="Times New Roman" panose="02020603050405020304" pitchFamily="18" charset="0"/>
              </a:rPr>
              <a:t>是</a:t>
            </a:r>
            <a:r>
              <a:rPr lang="zh-CN" altLang="en-US" sz="2600" dirty="0">
                <a:latin typeface="Times New Roman" panose="02020603050405020304" pitchFamily="18" charset="0"/>
              </a:rPr>
              <a:t>满</a:t>
            </a:r>
            <a:r>
              <a:rPr lang="en-US" altLang="zh-CN" sz="2600" b="1" dirty="0">
                <a:latin typeface="Times New Roman" panose="02020603050405020304" pitchFamily="18" charset="0"/>
              </a:rPr>
              <a:t>m</a:t>
            </a:r>
            <a:r>
              <a:rPr lang="zh-CN" altLang="en-US" sz="2600" b="1" dirty="0">
                <a:latin typeface="Times New Roman" panose="02020603050405020304" pitchFamily="18" charset="0"/>
              </a:rPr>
              <a:t>元树，</a:t>
            </a: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200" b="1" dirty="0">
                <a:latin typeface="Times New Roman" panose="02020603050405020304" pitchFamily="18" charset="0"/>
              </a:rPr>
              <a:t>若</a:t>
            </a:r>
            <a:r>
              <a:rPr lang="en-US" altLang="zh-CN" sz="2200" b="1" dirty="0">
                <a:latin typeface="Times New Roman" panose="02020603050405020304" pitchFamily="18" charset="0"/>
              </a:rPr>
              <a:t>T</a:t>
            </a:r>
            <a:r>
              <a:rPr lang="zh-CN" altLang="en-US" sz="2200" b="1" dirty="0">
                <a:latin typeface="Times New Roman" panose="02020603050405020304" pitchFamily="18" charset="0"/>
              </a:rPr>
              <a:t>有</a:t>
            </a:r>
            <a:r>
              <a:rPr lang="en-US" altLang="zh-CN" sz="2200" b="1" dirty="0">
                <a:latin typeface="Times New Roman" panose="02020603050405020304" pitchFamily="18" charset="0"/>
              </a:rPr>
              <a:t>n</a:t>
            </a:r>
            <a:r>
              <a:rPr lang="zh-CN" altLang="en-US" sz="2200" b="1" dirty="0">
                <a:latin typeface="Times New Roman" panose="02020603050405020304" pitchFamily="18" charset="0"/>
              </a:rPr>
              <a:t>个顶点</a:t>
            </a:r>
            <a:r>
              <a:rPr lang="en-US" altLang="zh-CN" sz="2200" b="1" dirty="0">
                <a:latin typeface="Times New Roman" panose="02020603050405020304" pitchFamily="18" charset="0"/>
              </a:rPr>
              <a:t>, </a:t>
            </a:r>
            <a:r>
              <a:rPr lang="zh-CN" altLang="en-US" sz="2200" b="1" dirty="0">
                <a:latin typeface="Times New Roman" panose="02020603050405020304" pitchFamily="18" charset="0"/>
              </a:rPr>
              <a:t>则有</a:t>
            </a:r>
            <a:r>
              <a:rPr lang="en-US" altLang="zh-CN" sz="2200" b="1" dirty="0" err="1">
                <a:latin typeface="Times New Roman" panose="02020603050405020304" pitchFamily="18" charset="0"/>
              </a:rPr>
              <a:t>i</a:t>
            </a:r>
            <a:r>
              <a:rPr lang="en-US" altLang="zh-CN" sz="2200" b="1" dirty="0">
                <a:latin typeface="Times New Roman" panose="02020603050405020304" pitchFamily="18" charset="0"/>
              </a:rPr>
              <a:t>=(n-1)/m</a:t>
            </a:r>
            <a:r>
              <a:rPr lang="zh-CN" altLang="en-US" sz="2200" b="1" dirty="0">
                <a:latin typeface="Times New Roman" panose="02020603050405020304" pitchFamily="18" charset="0"/>
              </a:rPr>
              <a:t>个内点和</a:t>
            </a:r>
            <a:r>
              <a:rPr lang="en-US" altLang="zh-CN" sz="2200" b="1" i="1" dirty="0">
                <a:latin typeface="Times New Roman" panose="02020603050405020304" pitchFamily="18" charset="0"/>
              </a:rPr>
              <a:t>l</a:t>
            </a:r>
            <a:r>
              <a:rPr lang="en-US" altLang="zh-CN" sz="2200" b="1" dirty="0">
                <a:latin typeface="Times New Roman" panose="02020603050405020304" pitchFamily="18" charset="0"/>
              </a:rPr>
              <a:t>=[(m-1)n+1]/m</a:t>
            </a:r>
            <a:r>
              <a:rPr lang="zh-CN" altLang="en-US" sz="2200" b="1" dirty="0">
                <a:latin typeface="Times New Roman" panose="02020603050405020304" pitchFamily="18" charset="0"/>
              </a:rPr>
              <a:t>个树叶</a:t>
            </a:r>
            <a:r>
              <a:rPr lang="en-US" altLang="zh-CN" sz="2200" b="1" dirty="0">
                <a:latin typeface="Times New Roman" panose="02020603050405020304" pitchFamily="18" charset="0"/>
              </a:rPr>
              <a:t>.</a:t>
            </a: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200" b="1" dirty="0">
                <a:latin typeface="Times New Roman" panose="02020603050405020304" pitchFamily="18" charset="0"/>
              </a:rPr>
              <a:t>若</a:t>
            </a:r>
            <a:r>
              <a:rPr lang="en-US" altLang="zh-CN" sz="2200" b="1" dirty="0">
                <a:latin typeface="Times New Roman" panose="02020603050405020304" pitchFamily="18" charset="0"/>
              </a:rPr>
              <a:t>T</a:t>
            </a:r>
            <a:r>
              <a:rPr lang="zh-CN" altLang="en-US" sz="2200" b="1" dirty="0">
                <a:latin typeface="Times New Roman" panose="02020603050405020304" pitchFamily="18" charset="0"/>
              </a:rPr>
              <a:t>有</a:t>
            </a:r>
            <a:r>
              <a:rPr lang="en-US" altLang="zh-CN" sz="2200" b="1" dirty="0" err="1">
                <a:latin typeface="Times New Roman" panose="02020603050405020304" pitchFamily="18" charset="0"/>
              </a:rPr>
              <a:t>i</a:t>
            </a:r>
            <a:r>
              <a:rPr lang="zh-CN" altLang="en-US" sz="2200" b="1" dirty="0">
                <a:latin typeface="Times New Roman" panose="02020603050405020304" pitchFamily="18" charset="0"/>
              </a:rPr>
              <a:t>个内点，则有</a:t>
            </a:r>
            <a:r>
              <a:rPr lang="en-US" altLang="zh-CN" sz="2200" b="1" dirty="0">
                <a:latin typeface="Times New Roman" panose="02020603050405020304" pitchFamily="18" charset="0"/>
              </a:rPr>
              <a:t>n=mi+1</a:t>
            </a:r>
            <a:r>
              <a:rPr lang="zh-CN" altLang="en-US" sz="2200" b="1" dirty="0">
                <a:latin typeface="Times New Roman" panose="02020603050405020304" pitchFamily="18" charset="0"/>
              </a:rPr>
              <a:t>顶点和</a:t>
            </a:r>
            <a:r>
              <a:rPr lang="en-US" altLang="zh-CN" sz="2200" b="1" i="1" dirty="0">
                <a:latin typeface="Times New Roman" panose="02020603050405020304" pitchFamily="18" charset="0"/>
              </a:rPr>
              <a:t>l</a:t>
            </a:r>
            <a:r>
              <a:rPr lang="en-US" altLang="zh-CN" sz="2200" b="1" dirty="0">
                <a:latin typeface="Times New Roman" panose="02020603050405020304" pitchFamily="18" charset="0"/>
              </a:rPr>
              <a:t>=(m-1)i+1</a:t>
            </a:r>
            <a:r>
              <a:rPr lang="zh-CN" altLang="en-US" sz="2200" b="1" dirty="0">
                <a:latin typeface="Times New Roman" panose="02020603050405020304" pitchFamily="18" charset="0"/>
              </a:rPr>
              <a:t>个树叶</a:t>
            </a:r>
            <a:r>
              <a:rPr lang="en-US" altLang="zh-CN" sz="2200" b="1" dirty="0">
                <a:latin typeface="Times New Roman" panose="02020603050405020304" pitchFamily="18" charset="0"/>
              </a:rPr>
              <a:t>.</a:t>
            </a: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200" b="1" dirty="0">
                <a:latin typeface="Times New Roman" panose="02020603050405020304" pitchFamily="18" charset="0"/>
              </a:rPr>
              <a:t>若</a:t>
            </a:r>
            <a:r>
              <a:rPr lang="en-US" altLang="zh-CN" sz="2200" b="1" dirty="0">
                <a:latin typeface="Times New Roman" panose="02020603050405020304" pitchFamily="18" charset="0"/>
              </a:rPr>
              <a:t>T</a:t>
            </a:r>
            <a:r>
              <a:rPr lang="zh-CN" altLang="en-US" sz="2200" b="1" dirty="0">
                <a:latin typeface="Times New Roman" panose="02020603050405020304" pitchFamily="18" charset="0"/>
              </a:rPr>
              <a:t>有</a:t>
            </a:r>
            <a:r>
              <a:rPr lang="en-US" altLang="zh-CN" sz="2200" b="1" i="1" dirty="0">
                <a:latin typeface="Times New Roman" panose="02020603050405020304" pitchFamily="18" charset="0"/>
              </a:rPr>
              <a:t>l</a:t>
            </a:r>
            <a:r>
              <a:rPr lang="zh-CN" altLang="en-US" sz="2200" b="1" dirty="0">
                <a:latin typeface="Times New Roman" panose="02020603050405020304" pitchFamily="18" charset="0"/>
              </a:rPr>
              <a:t>个树叶，则有</a:t>
            </a:r>
            <a:r>
              <a:rPr lang="en-US" altLang="zh-CN" sz="2200" b="1" dirty="0">
                <a:latin typeface="Times New Roman" panose="02020603050405020304" pitchFamily="18" charset="0"/>
              </a:rPr>
              <a:t>n=(m</a:t>
            </a:r>
            <a:r>
              <a:rPr lang="en-US" altLang="zh-CN" sz="2200" b="1" i="1" dirty="0">
                <a:latin typeface="Times New Roman" panose="02020603050405020304" pitchFamily="18" charset="0"/>
              </a:rPr>
              <a:t>l</a:t>
            </a:r>
            <a:r>
              <a:rPr lang="en-US" altLang="zh-CN" sz="2200" b="1" dirty="0">
                <a:latin typeface="Times New Roman" panose="02020603050405020304" pitchFamily="18" charset="0"/>
              </a:rPr>
              <a:t>-1)/(m-1)</a:t>
            </a:r>
            <a:r>
              <a:rPr lang="zh-CN" altLang="en-US" sz="2200" b="1" dirty="0">
                <a:latin typeface="Times New Roman" panose="02020603050405020304" pitchFamily="18" charset="0"/>
              </a:rPr>
              <a:t> 个顶点和</a:t>
            </a:r>
            <a:r>
              <a:rPr lang="en-US" altLang="zh-CN" sz="2200" b="1" dirty="0" err="1">
                <a:latin typeface="Times New Roman" panose="02020603050405020304" pitchFamily="18" charset="0"/>
              </a:rPr>
              <a:t>i</a:t>
            </a:r>
            <a:r>
              <a:rPr lang="en-US" altLang="zh-CN" sz="2200" b="1" dirty="0">
                <a:latin typeface="Times New Roman" panose="02020603050405020304" pitchFamily="18" charset="0"/>
              </a:rPr>
              <a:t>=(</a:t>
            </a:r>
            <a:r>
              <a:rPr lang="en-US" altLang="zh-CN" sz="2200" b="1" i="1" dirty="0">
                <a:latin typeface="Times New Roman" panose="02020603050405020304" pitchFamily="18" charset="0"/>
              </a:rPr>
              <a:t>l-</a:t>
            </a:r>
            <a:r>
              <a:rPr lang="en-US" altLang="zh-CN" sz="2200" b="1" dirty="0">
                <a:latin typeface="Times New Roman" panose="02020603050405020304" pitchFamily="18" charset="0"/>
              </a:rPr>
              <a:t>1)/(m-1) </a:t>
            </a:r>
            <a:r>
              <a:rPr lang="zh-CN" altLang="en-US" sz="2200" b="1" dirty="0">
                <a:latin typeface="Times New Roman" panose="02020603050405020304" pitchFamily="18" charset="0"/>
              </a:rPr>
              <a:t>个内点</a:t>
            </a:r>
            <a:r>
              <a:rPr lang="en-US" altLang="zh-CN" sz="2200" b="1" dirty="0"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1403648" y="4148138"/>
            <a:ext cx="5903913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92150" lvl="1" indent="-347663">
              <a:lnSpc>
                <a:spcPct val="120000"/>
              </a:lnSpc>
              <a:spcBef>
                <a:spcPct val="30000"/>
              </a:spcBef>
              <a:buClr>
                <a:schemeClr val="accent2"/>
              </a:buClr>
              <a:buSzPct val="70000"/>
              <a:defRPr/>
            </a:pPr>
            <a:r>
              <a:rPr lang="en-US" altLang="zh-CN" sz="2800" b="1" kern="0" dirty="0">
                <a:latin typeface="Times New Roman" pitchFamily="18" charset="0"/>
                <a:ea typeface="+mn-ea"/>
              </a:rPr>
              <a:t>n-1 = </a:t>
            </a:r>
            <a:r>
              <a:rPr lang="en-US" altLang="zh-CN" sz="2800" b="1" kern="0" dirty="0" err="1">
                <a:latin typeface="Times New Roman" pitchFamily="18" charset="0"/>
                <a:ea typeface="+mn-ea"/>
              </a:rPr>
              <a:t>m</a:t>
            </a:r>
            <a:r>
              <a:rPr lang="en-US" altLang="zh-CN" sz="2800" b="1" kern="0" dirty="0" err="1">
                <a:latin typeface="Times New Roman" pitchFamily="18" charset="0"/>
                <a:ea typeface="+mn-ea"/>
                <a:sym typeface="Symbol"/>
              </a:rPr>
              <a:t></a:t>
            </a:r>
            <a:r>
              <a:rPr lang="en-US" altLang="zh-CN" sz="2800" b="1" kern="0" dirty="0" err="1">
                <a:latin typeface="Times New Roman" pitchFamily="18" charset="0"/>
                <a:ea typeface="+mn-ea"/>
              </a:rPr>
              <a:t>i</a:t>
            </a:r>
            <a:r>
              <a:rPr lang="en-US" altLang="zh-CN" sz="2800" b="1" kern="0" dirty="0">
                <a:latin typeface="Times New Roman" pitchFamily="18" charset="0"/>
                <a:ea typeface="+mn-ea"/>
              </a:rPr>
              <a:t> </a:t>
            </a:r>
            <a:r>
              <a:rPr lang="zh-CN" altLang="en-US" sz="2800" b="1" kern="0" dirty="0">
                <a:latin typeface="Times New Roman" pitchFamily="18" charset="0"/>
                <a:ea typeface="+mn-ea"/>
              </a:rPr>
              <a:t>（入度总数</a:t>
            </a:r>
            <a:r>
              <a:rPr lang="en-US" altLang="zh-CN" sz="2800" b="1" kern="0" dirty="0">
                <a:latin typeface="Times New Roman" pitchFamily="18" charset="0"/>
                <a:ea typeface="+mn-ea"/>
              </a:rPr>
              <a:t>=</a:t>
            </a:r>
            <a:r>
              <a:rPr lang="zh-CN" altLang="en-US" sz="2800" b="1" kern="0" dirty="0">
                <a:latin typeface="Times New Roman" pitchFamily="18" charset="0"/>
                <a:ea typeface="+mn-ea"/>
              </a:rPr>
              <a:t>出度总数）</a:t>
            </a:r>
            <a:r>
              <a:rPr lang="en-US" altLang="zh-CN" sz="2800" b="1" kern="0" dirty="0">
                <a:latin typeface="Times New Roman" pitchFamily="18" charset="0"/>
                <a:ea typeface="+mn-ea"/>
              </a:rPr>
              <a:t>    </a:t>
            </a:r>
          </a:p>
          <a:p>
            <a:pPr marL="692150" lvl="1" indent="-347663">
              <a:lnSpc>
                <a:spcPct val="120000"/>
              </a:lnSpc>
              <a:spcBef>
                <a:spcPct val="30000"/>
              </a:spcBef>
              <a:buClr>
                <a:schemeClr val="accent2"/>
              </a:buClr>
              <a:buSzPct val="70000"/>
              <a:defRPr/>
            </a:pPr>
            <a:r>
              <a:rPr lang="en-US" altLang="zh-CN" sz="2800" b="1" dirty="0">
                <a:latin typeface="Times New Roman" pitchFamily="18" charset="0"/>
              </a:rPr>
              <a:t>n</a:t>
            </a:r>
            <a:r>
              <a:rPr lang="en-US" altLang="zh-CN" sz="2800" b="1" i="1" dirty="0">
                <a:latin typeface="Times New Roman" pitchFamily="18" charset="0"/>
              </a:rPr>
              <a:t> </a:t>
            </a:r>
            <a:r>
              <a:rPr lang="en-US" altLang="zh-CN" sz="2800" b="1" dirty="0">
                <a:latin typeface="Times New Roman" pitchFamily="18" charset="0"/>
              </a:rPr>
              <a:t>= </a:t>
            </a:r>
            <a:r>
              <a:rPr lang="en-US" altLang="zh-CN" sz="2800" b="1" dirty="0" err="1">
                <a:latin typeface="Times New Roman" pitchFamily="18" charset="0"/>
              </a:rPr>
              <a:t>i</a:t>
            </a:r>
            <a:r>
              <a:rPr lang="en-US" altLang="zh-CN" sz="2800" b="1" dirty="0">
                <a:latin typeface="Times New Roman" pitchFamily="18" charset="0"/>
              </a:rPr>
              <a:t> + </a:t>
            </a:r>
            <a:r>
              <a:rPr lang="en-US" altLang="zh-CN" sz="2800" b="1" i="1" dirty="0">
                <a:latin typeface="Times New Roman" pitchFamily="18" charset="0"/>
              </a:rPr>
              <a:t>l</a:t>
            </a:r>
            <a:r>
              <a:rPr lang="en-US" altLang="zh-CN" sz="2800" b="1" dirty="0">
                <a:latin typeface="Times New Roman" pitchFamily="18" charset="0"/>
              </a:rPr>
              <a:t>    </a:t>
            </a:r>
            <a:r>
              <a:rPr lang="zh-CN" altLang="en-US" sz="2800" b="1" dirty="0">
                <a:latin typeface="Times New Roman" pitchFamily="18" charset="0"/>
              </a:rPr>
              <a:t>（</a:t>
            </a:r>
            <a:r>
              <a:rPr lang="zh-CN" altLang="en-US" sz="2800" b="1" kern="0" dirty="0">
                <a:latin typeface="Times New Roman" pitchFamily="18" charset="0"/>
              </a:rPr>
              <a:t>顶点分为内点和树叶）</a:t>
            </a:r>
            <a:endParaRPr lang="en-US" altLang="zh-CN" sz="2800" b="1" kern="0" dirty="0">
              <a:latin typeface="Times New Roman" pitchFamily="18" charset="0"/>
              <a:ea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满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元树的顶点数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6038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68510" y="1772816"/>
            <a:ext cx="8135938" cy="2447925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高度为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dirty="0">
                <a:latin typeface="Times New Roman" panose="02020603050405020304" pitchFamily="18" charset="0"/>
              </a:rPr>
              <a:t>m</a:t>
            </a:r>
            <a:r>
              <a:rPr lang="zh-CN" altLang="en-US" sz="2800" dirty="0">
                <a:latin typeface="Times New Roman" panose="02020603050405020304" pitchFamily="18" charset="0"/>
              </a:rPr>
              <a:t>元树最多有个</a:t>
            </a:r>
            <a:r>
              <a:rPr lang="en-US" altLang="zh-CN" sz="2800" dirty="0" err="1">
                <a:latin typeface="Times New Roman" panose="02020603050405020304" pitchFamily="18" charset="0"/>
              </a:rPr>
              <a:t>m</a:t>
            </a:r>
            <a:r>
              <a:rPr lang="en-US" altLang="zh-CN" sz="2800" baseline="30000" dirty="0" err="1">
                <a:latin typeface="Times New Roman" panose="02020603050405020304" pitchFamily="18" charset="0"/>
              </a:rPr>
              <a:t>h</a:t>
            </a:r>
            <a:r>
              <a:rPr lang="zh-CN" altLang="en-US" sz="2800" dirty="0">
                <a:latin typeface="Times New Roman" panose="02020603050405020304" pitchFamily="18" charset="0"/>
              </a:rPr>
              <a:t>个树叶。</a:t>
            </a: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200" dirty="0">
                <a:latin typeface="Times New Roman" panose="02020603050405020304" pitchFamily="18" charset="0"/>
              </a:rPr>
              <a:t>按照高度</a:t>
            </a:r>
            <a:r>
              <a:rPr lang="en-US" altLang="zh-CN" sz="2200" dirty="0">
                <a:latin typeface="Times New Roman" panose="02020603050405020304" pitchFamily="18" charset="0"/>
              </a:rPr>
              <a:t>h</a:t>
            </a:r>
            <a:r>
              <a:rPr lang="zh-CN" altLang="en-US" sz="2200" dirty="0">
                <a:latin typeface="Times New Roman" panose="02020603050405020304" pitchFamily="18" charset="0"/>
              </a:rPr>
              <a:t>进行归纳证明。（第</a:t>
            </a:r>
            <a:r>
              <a:rPr lang="en-US" altLang="zh-CN" sz="2200" dirty="0">
                <a:latin typeface="Times New Roman" panose="02020603050405020304" pitchFamily="18" charset="0"/>
              </a:rPr>
              <a:t>1</a:t>
            </a:r>
            <a:r>
              <a:rPr lang="zh-CN" altLang="en-US" sz="2200" dirty="0">
                <a:latin typeface="Times New Roman" panose="02020603050405020304" pitchFamily="18" charset="0"/>
              </a:rPr>
              <a:t>层顶点最多为</a:t>
            </a:r>
            <a:r>
              <a:rPr lang="en-US" altLang="zh-CN" sz="2200" dirty="0">
                <a:latin typeface="Times New Roman" panose="02020603050405020304" pitchFamily="18" charset="0"/>
              </a:rPr>
              <a:t>m</a:t>
            </a:r>
            <a:r>
              <a:rPr lang="zh-CN" altLang="en-US" sz="2200" dirty="0">
                <a:latin typeface="Times New Roman" panose="02020603050405020304" pitchFamily="18" charset="0"/>
              </a:rPr>
              <a:t>个）</a:t>
            </a:r>
            <a:endParaRPr lang="en-US" altLang="zh-CN" sz="2200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若高度为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sz="2800" dirty="0">
                <a:latin typeface="Times New Roman" panose="02020603050405020304" pitchFamily="18" charset="0"/>
              </a:rPr>
              <a:t>m</a:t>
            </a:r>
            <a:r>
              <a:rPr lang="zh-CN" altLang="en-US" sz="2800" dirty="0">
                <a:latin typeface="Times New Roman" panose="02020603050405020304" pitchFamily="18" charset="0"/>
              </a:rPr>
              <a:t>元树有</a:t>
            </a:r>
            <a:r>
              <a:rPr lang="en-US" altLang="zh-CN" sz="2800" i="1" dirty="0">
                <a:latin typeface="Times New Roman" panose="02020603050405020304" pitchFamily="18" charset="0"/>
              </a:rPr>
              <a:t>l</a:t>
            </a:r>
            <a:r>
              <a:rPr lang="zh-CN" altLang="en-US" sz="2800" dirty="0">
                <a:latin typeface="Times New Roman" panose="02020603050405020304" pitchFamily="18" charset="0"/>
              </a:rPr>
              <a:t>个树叶，则</a:t>
            </a:r>
            <a:r>
              <a:rPr lang="en-US" altLang="zh-CN" sz="2800" dirty="0">
                <a:latin typeface="Times New Roman" panose="02020603050405020304" pitchFamily="18" charset="0"/>
              </a:rPr>
              <a:t>h</a:t>
            </a:r>
            <a:r>
              <a:rPr lang="en-US" altLang="zh-CN" sz="2800" dirty="0">
                <a:latin typeface="Times New Roman" panose="02020603050405020304" pitchFamily="18" charset="0"/>
                <a:sym typeface="Symbol" panose="05050102010706020507" pitchFamily="18" charset="2"/>
              </a:rPr>
              <a:t> </a:t>
            </a:r>
            <a:r>
              <a:rPr lang="en-US" altLang="zh-CN" sz="2800" dirty="0" err="1">
                <a:latin typeface="Times New Roman" panose="02020603050405020304" pitchFamily="18" charset="0"/>
              </a:rPr>
              <a:t>log</a:t>
            </a:r>
            <a:r>
              <a:rPr lang="en-US" altLang="zh-CN" sz="2800" baseline="-25000" dirty="0" err="1">
                <a:latin typeface="Times New Roman" panose="02020603050405020304" pitchFamily="18" charset="0"/>
              </a:rPr>
              <a:t>m</a:t>
            </a:r>
            <a:r>
              <a:rPr lang="en-US" altLang="zh-CN" sz="2800" i="1" dirty="0" err="1">
                <a:latin typeface="Times New Roman" panose="02020603050405020304" pitchFamily="18" charset="0"/>
              </a:rPr>
              <a:t>l</a:t>
            </a:r>
            <a:r>
              <a:rPr lang="en-US" altLang="zh-CN" sz="2800" dirty="0">
                <a:latin typeface="Times New Roman" panose="02020603050405020304" pitchFamily="18" charset="0"/>
                <a:sym typeface="Symbol" panose="05050102010706020507" pitchFamily="18" charset="2"/>
              </a:rPr>
              <a:t>. </a:t>
            </a: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如果这棵树是完全的，则有</a:t>
            </a:r>
            <a:r>
              <a:rPr lang="en-US" altLang="zh-CN" sz="2400" dirty="0">
                <a:latin typeface="Times New Roman" panose="02020603050405020304" pitchFamily="18" charset="0"/>
              </a:rPr>
              <a:t>h=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 </a:t>
            </a:r>
            <a:r>
              <a:rPr lang="en-US" altLang="zh-CN" sz="2400" dirty="0" err="1">
                <a:latin typeface="Times New Roman" panose="02020603050405020304" pitchFamily="18" charset="0"/>
              </a:rPr>
              <a:t>log</a:t>
            </a:r>
            <a:r>
              <a:rPr lang="en-US" altLang="zh-CN" sz="2400" baseline="-25000" dirty="0" err="1">
                <a:latin typeface="Times New Roman" panose="02020603050405020304" pitchFamily="18" charset="0"/>
              </a:rPr>
              <a:t>m</a:t>
            </a:r>
            <a:r>
              <a:rPr lang="en-US" altLang="zh-CN" sz="2400" i="1" dirty="0" err="1">
                <a:latin typeface="Times New Roman" panose="02020603050405020304" pitchFamily="18" charset="0"/>
              </a:rPr>
              <a:t>l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. 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endParaRPr lang="en-US" altLang="zh-CN" sz="2800" i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endParaRPr lang="en-US" altLang="zh-CN" sz="2800" i="1" dirty="0">
              <a:latin typeface="Times New Roman" panose="02020603050405020304" pitchFamily="18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高度为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元树的顶点数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6466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67171" y="1700808"/>
            <a:ext cx="8569325" cy="208915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800" dirty="0">
                <a:latin typeface="Times New Roman" panose="02020603050405020304" pitchFamily="18" charset="0"/>
              </a:rPr>
              <a:t>前序遍历 （</a:t>
            </a:r>
            <a:r>
              <a:rPr lang="en-US" altLang="zh-CN" sz="2800" dirty="0">
                <a:latin typeface="Times New Roman" panose="02020603050405020304" pitchFamily="18" charset="0"/>
              </a:rPr>
              <a:t>preorder</a:t>
            </a:r>
            <a:r>
              <a:rPr lang="zh-CN" altLang="en-US" sz="2800" dirty="0">
                <a:latin typeface="Times New Roman" panose="02020603050405020304" pitchFamily="18" charset="0"/>
              </a:rPr>
              <a:t>）</a:t>
            </a:r>
            <a:endParaRPr lang="en-US" altLang="zh-CN" sz="2800" dirty="0">
              <a:latin typeface="Times New Roman" panose="02020603050405020304" pitchFamily="18" charset="0"/>
            </a:endParaRP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只包含根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，则为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的子树为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…,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则为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preorder(T</a:t>
            </a:r>
            <a:r>
              <a:rPr lang="en-US" altLang="zh-CN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…, preorder(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0484" name="Oval 5"/>
          <p:cNvSpPr>
            <a:spLocks noChangeArrowheads="1"/>
          </p:cNvSpPr>
          <p:nvPr/>
        </p:nvSpPr>
        <p:spPr bwMode="auto">
          <a:xfrm>
            <a:off x="4079875" y="4351338"/>
            <a:ext cx="106363" cy="109537"/>
          </a:xfrm>
          <a:prstGeom prst="ellipse">
            <a:avLst/>
          </a:prstGeom>
          <a:solidFill>
            <a:schemeClr val="tx1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 b="1" i="1"/>
          </a:p>
        </p:txBody>
      </p:sp>
      <p:sp>
        <p:nvSpPr>
          <p:cNvPr id="20485" name="Line 15"/>
          <p:cNvSpPr>
            <a:spLocks noChangeShapeType="1"/>
          </p:cNvSpPr>
          <p:nvPr/>
        </p:nvSpPr>
        <p:spPr bwMode="auto">
          <a:xfrm flipH="1">
            <a:off x="3132138" y="4441825"/>
            <a:ext cx="960437" cy="6429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6" name="Line 18"/>
          <p:cNvSpPr>
            <a:spLocks noChangeShapeType="1"/>
          </p:cNvSpPr>
          <p:nvPr/>
        </p:nvSpPr>
        <p:spPr bwMode="auto">
          <a:xfrm>
            <a:off x="4192588" y="4441825"/>
            <a:ext cx="1100137" cy="6429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7" name="Line 21"/>
          <p:cNvSpPr>
            <a:spLocks noChangeShapeType="1"/>
          </p:cNvSpPr>
          <p:nvPr/>
        </p:nvSpPr>
        <p:spPr bwMode="auto">
          <a:xfrm>
            <a:off x="4140200" y="4365625"/>
            <a:ext cx="0" cy="7191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8" name="Text Box 32"/>
          <p:cNvSpPr txBox="1">
            <a:spLocks noChangeArrowheads="1"/>
          </p:cNvSpPr>
          <p:nvPr/>
        </p:nvSpPr>
        <p:spPr bwMode="auto">
          <a:xfrm>
            <a:off x="3924300" y="3803650"/>
            <a:ext cx="53657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2400" b="1" i="1">
                <a:latin typeface="Times New Roman" panose="02020603050405020304" pitchFamily="18" charset="0"/>
              </a:rPr>
              <a:t>r</a:t>
            </a:r>
          </a:p>
        </p:txBody>
      </p:sp>
      <p:sp>
        <p:nvSpPr>
          <p:cNvPr id="20489" name="椭圆形标注 15"/>
          <p:cNvSpPr>
            <a:spLocks noChangeArrowheads="1"/>
          </p:cNvSpPr>
          <p:nvPr/>
        </p:nvSpPr>
        <p:spPr bwMode="auto">
          <a:xfrm>
            <a:off x="2695575" y="5072063"/>
            <a:ext cx="719138" cy="792162"/>
          </a:xfrm>
          <a:prstGeom prst="wedgeEllipseCallout">
            <a:avLst>
              <a:gd name="adj1" fmla="val -18343"/>
              <a:gd name="adj2" fmla="val 21000"/>
            </a:avLst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4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CN" altLang="en-US" sz="2400" b="1" baseline="-25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90" name="椭圆形标注 16"/>
          <p:cNvSpPr>
            <a:spLocks noChangeArrowheads="1"/>
          </p:cNvSpPr>
          <p:nvPr/>
        </p:nvSpPr>
        <p:spPr bwMode="auto">
          <a:xfrm>
            <a:off x="4932363" y="5084763"/>
            <a:ext cx="792162" cy="865187"/>
          </a:xfrm>
          <a:prstGeom prst="wedgeEllipseCallout">
            <a:avLst>
              <a:gd name="adj1" fmla="val -18343"/>
              <a:gd name="adj2" fmla="val 21000"/>
            </a:avLst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sz="24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zh-CN" altLang="en-US" sz="2400" b="1" baseline="-25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91" name="椭圆形标注 17"/>
          <p:cNvSpPr>
            <a:spLocks noChangeArrowheads="1"/>
          </p:cNvSpPr>
          <p:nvPr/>
        </p:nvSpPr>
        <p:spPr bwMode="auto">
          <a:xfrm>
            <a:off x="3708400" y="5013325"/>
            <a:ext cx="1079500" cy="647700"/>
          </a:xfrm>
          <a:prstGeom prst="wedgeEllipseCallout">
            <a:avLst>
              <a:gd name="adj1" fmla="val -18343"/>
              <a:gd name="adj2" fmla="val 21000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zh-CN" altLang="en-US" sz="2400" b="1" baseline="-25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有序根树的遍历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158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28800"/>
            <a:ext cx="8102600" cy="4608488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lang="zh-CN" altLang="en-US" b="1" dirty="0">
                <a:latin typeface="+mn-ea"/>
              </a:rPr>
              <a:t>问题</a:t>
            </a:r>
            <a:r>
              <a:rPr lang="en-US" altLang="zh-CN" b="1" dirty="0">
                <a:latin typeface="+mn-ea"/>
              </a:rPr>
              <a:t>1</a:t>
            </a:r>
            <a:r>
              <a:rPr lang="zh-CN" altLang="en-US" b="1" dirty="0">
                <a:latin typeface="+mn-ea"/>
              </a:rPr>
              <a:t>：什么是二部图及其</a:t>
            </a:r>
            <a:r>
              <a:rPr lang="zh-CN" altLang="en-US" dirty="0">
                <a:latin typeface="+mn-ea"/>
              </a:rPr>
              <a:t>匹配</a:t>
            </a:r>
            <a:r>
              <a:rPr lang="zh-CN" altLang="en-US" b="1" dirty="0">
                <a:latin typeface="+mn-ea"/>
              </a:rPr>
              <a:t>？</a:t>
            </a:r>
            <a:endParaRPr lang="en-US" altLang="zh-CN" b="1" dirty="0"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b="1" dirty="0">
                <a:solidFill>
                  <a:srgbClr val="2E2E99"/>
                </a:solidFill>
                <a:latin typeface="+mn-ea"/>
              </a:rPr>
              <a:t>两个无内部边的顶点集；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互不相邻的边的集合</a:t>
            </a:r>
            <a:endParaRPr lang="zh-CN" altLang="en-US" b="1" dirty="0">
              <a:latin typeface="+mn-ea"/>
            </a:endParaRPr>
          </a:p>
          <a:p>
            <a:pPr eaLnBrk="1" hangingPunct="1">
              <a:spcBef>
                <a:spcPct val="40000"/>
              </a:spcBef>
            </a:pPr>
            <a:r>
              <a:rPr lang="zh-CN" altLang="en-US" dirty="0">
                <a:latin typeface="+mn-ea"/>
              </a:rPr>
              <a:t>问题</a:t>
            </a:r>
            <a:r>
              <a:rPr lang="en-US" altLang="zh-CN" dirty="0">
                <a:latin typeface="+mn-ea"/>
              </a:rPr>
              <a:t>2</a:t>
            </a:r>
            <a:r>
              <a:rPr lang="zh-CN" altLang="en-US" dirty="0">
                <a:latin typeface="+mn-ea"/>
              </a:rPr>
              <a:t>：</a:t>
            </a:r>
            <a:r>
              <a:rPr lang="zh-CN" altLang="en-US" b="1" dirty="0">
                <a:latin typeface="+mn-ea"/>
              </a:rPr>
              <a:t>二部图中的有哪些匹配？</a:t>
            </a:r>
            <a:endParaRPr lang="en-US" altLang="zh-CN" b="1" dirty="0"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完备匹配：一个部饱和，充要条件为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Hall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定理</a:t>
            </a:r>
            <a:endParaRPr lang="en-US" altLang="zh-CN" sz="2400" dirty="0">
              <a:solidFill>
                <a:srgbClr val="2E2E99"/>
              </a:solidFill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最大</a:t>
            </a:r>
            <a:r>
              <a:rPr lang="zh-CN" altLang="en-US" sz="2400" b="1" dirty="0">
                <a:solidFill>
                  <a:srgbClr val="2E2E99"/>
                </a:solidFill>
                <a:latin typeface="+mn-ea"/>
              </a:rPr>
              <a:t>匹配：充要条件为无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增广路径（</a:t>
            </a:r>
            <a:r>
              <a:rPr lang="en-US" altLang="zh-CN" sz="2400" dirty="0">
                <a:solidFill>
                  <a:srgbClr val="2E2E99"/>
                </a:solidFill>
                <a:latin typeface="+mn-ea"/>
              </a:rPr>
              <a:t>Berge</a:t>
            </a: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定理）</a:t>
            </a:r>
            <a:endParaRPr lang="en-US" altLang="zh-CN" sz="2400" b="1" dirty="0">
              <a:solidFill>
                <a:srgbClr val="2E2E99"/>
              </a:solidFill>
              <a:latin typeface="+mn-ea"/>
            </a:endParaRPr>
          </a:p>
          <a:p>
            <a:pPr lvl="1"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  <a:latin typeface="+mn-ea"/>
              </a:rPr>
              <a:t>稳定匹配：每个节点有线性序，稳定匹配算法</a:t>
            </a:r>
            <a:endParaRPr lang="en-US" altLang="zh-CN" sz="2400" b="1" dirty="0">
              <a:solidFill>
                <a:srgbClr val="2E2E99"/>
              </a:solidFill>
              <a:latin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</a:p>
        </p:txBody>
      </p:sp>
    </p:spTree>
    <p:extLst>
      <p:ext uri="{BB962C8B-B14F-4D97-AF65-F5344CB8AC3E}">
        <p14:creationId xmlns:p14="http://schemas.microsoft.com/office/powerpoint/2010/main" val="30499737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有序根树的遍历</a:t>
            </a:r>
            <a:endParaRPr lang="zh-CN" altLang="en-US" dirty="0"/>
          </a:p>
        </p:txBody>
      </p:sp>
      <p:pic>
        <p:nvPicPr>
          <p:cNvPr id="1026" name="Picture 2" descr="https://upload.wikimedia.org/wikipedia/commons/thumb/8/8a/%E5%89%8D%E5%BA%8F%E9%81%8D%E5%8E%86.png/220px-%E5%89%8D%E5%BA%8F%E9%81%8D%E5%8E%8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37" y="3664957"/>
            <a:ext cx="209550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3440425" y="1874422"/>
            <a:ext cx="2082621" cy="11353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后序遍历 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（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postorder</a:t>
            </a:r>
            <a:r>
              <a:rPr lang="zh-CN" altLang="en-US" sz="2400" b="1" dirty="0">
                <a:latin typeface="Times New Roman" panose="02020603050405020304" pitchFamily="18" charset="0"/>
              </a:rPr>
              <a:t>）</a:t>
            </a:r>
            <a:endParaRPr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43489" y="1874423"/>
            <a:ext cx="1972848" cy="11353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前序遍历 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（</a:t>
            </a:r>
            <a:r>
              <a:rPr lang="en-US" altLang="zh-CN" sz="2400" b="1" dirty="0">
                <a:latin typeface="Times New Roman" panose="02020603050405020304" pitchFamily="18" charset="0"/>
              </a:rPr>
              <a:t>preorder</a:t>
            </a:r>
            <a:r>
              <a:rPr lang="zh-CN" altLang="en-US" sz="2400" b="1" dirty="0">
                <a:latin typeface="Times New Roman" panose="02020603050405020304" pitchFamily="18" charset="0"/>
              </a:rPr>
              <a:t>）</a:t>
            </a:r>
            <a:endParaRPr lang="en-US" altLang="zh-CN" sz="2400" b="1" dirty="0">
              <a:latin typeface="Times New Roman" panose="02020603050405020304" pitchFamily="18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637432" y="1870726"/>
            <a:ext cx="2082621" cy="11633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中序遍历 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3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（</a:t>
            </a:r>
            <a:r>
              <a:rPr lang="en-US" altLang="zh-CN" sz="2400" b="1" dirty="0" err="1">
                <a:latin typeface="Times New Roman" panose="02020603050405020304" pitchFamily="18" charset="0"/>
              </a:rPr>
              <a:t>postorder</a:t>
            </a:r>
            <a:r>
              <a:rPr lang="zh-CN" altLang="en-US" sz="2400" b="1" dirty="0">
                <a:latin typeface="Times New Roman" panose="02020603050405020304" pitchFamily="18" charset="0"/>
              </a:rPr>
              <a:t>）</a:t>
            </a:r>
            <a:endParaRPr lang="en-US" altLang="zh-CN" sz="2400" b="1" dirty="0">
              <a:latin typeface="Times New Roman" panose="02020603050405020304" pitchFamily="18" charset="0"/>
            </a:endParaRPr>
          </a:p>
        </p:txBody>
      </p:sp>
      <p:pic>
        <p:nvPicPr>
          <p:cNvPr id="1028" name="Picture 4" descr="https://upload.wikimedia.org/wikipedia/commons/c/c4/%E4%B8%AD%E5%BA%8F%E9%81%8D%E5%8E%8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779" y="3437927"/>
            <a:ext cx="2541026" cy="232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upload.wikimedia.org/wikipedia/commons/7/7f/%E5%90%8E%E5%BA%8F%E9%81%8D%E5%8E%8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461208"/>
            <a:ext cx="2699792" cy="236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918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628800"/>
            <a:ext cx="8065268" cy="4104456"/>
          </a:xfrm>
        </p:spPr>
        <p:txBody>
          <a:bodyPr>
            <a:normAutofit/>
          </a:bodyPr>
          <a:lstStyle/>
          <a:p>
            <a:pPr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800" dirty="0"/>
              <a:t>内容</a:t>
            </a:r>
            <a:r>
              <a:rPr lang="en-US" altLang="zh-CN" sz="2800" dirty="0"/>
              <a:t>1</a:t>
            </a:r>
            <a:r>
              <a:rPr lang="zh-CN" altLang="en-US" sz="2800" dirty="0"/>
              <a:t>：树的定义及其性质</a:t>
            </a:r>
            <a:endParaRPr lang="en-US" altLang="zh-CN" sz="2800" dirty="0"/>
          </a:p>
          <a:p>
            <a:pPr lvl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</a:rPr>
              <a:t>树就是不包含简单回路的连通无向图</a:t>
            </a:r>
            <a:endParaRPr lang="en-US" altLang="zh-CN" sz="2400" dirty="0">
              <a:solidFill>
                <a:srgbClr val="2E2E99"/>
              </a:solidFill>
            </a:endParaRPr>
          </a:p>
          <a:p>
            <a:pPr lvl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</a:rPr>
              <a:t>树是边最少的连通图；也是边最多的无简单回路的图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800" dirty="0"/>
              <a:t>内容</a:t>
            </a:r>
            <a:r>
              <a:rPr lang="en-US" altLang="zh-CN" sz="2800" dirty="0"/>
              <a:t>2</a:t>
            </a:r>
            <a:r>
              <a:rPr lang="zh-CN" altLang="en-US" sz="2800" dirty="0"/>
              <a:t>：根树以及有序根树的遍历</a:t>
            </a:r>
            <a:endParaRPr lang="en-US" altLang="zh-CN" sz="2800" dirty="0"/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solidFill>
                  <a:srgbClr val="2E2E99"/>
                </a:solidFill>
                <a:latin typeface="Times New Roman" panose="02020603050405020304" pitchFamily="18" charset="0"/>
              </a:rPr>
              <a:t>根数：一个入度为</a:t>
            </a:r>
            <a:r>
              <a:rPr lang="en-US" altLang="zh-CN" sz="2400" dirty="0">
                <a:solidFill>
                  <a:srgbClr val="2E2E99"/>
                </a:solidFill>
                <a:latin typeface="Times New Roman" panose="02020603050405020304" pitchFamily="18" charset="0"/>
              </a:rPr>
              <a:t>0</a:t>
            </a:r>
            <a:r>
              <a:rPr lang="zh-CN" altLang="en-US" sz="2400" dirty="0">
                <a:solidFill>
                  <a:srgbClr val="2E2E99"/>
                </a:solidFill>
                <a:latin typeface="Times New Roman" panose="02020603050405020304" pitchFamily="18" charset="0"/>
              </a:rPr>
              <a:t>的顶点，其它顶点入度均为</a:t>
            </a:r>
            <a:r>
              <a:rPr lang="en-US" altLang="zh-CN" sz="2400" dirty="0">
                <a:solidFill>
                  <a:srgbClr val="2E2E99"/>
                </a:solidFill>
                <a:latin typeface="Times New Roman" panose="02020603050405020304" pitchFamily="18" charset="0"/>
              </a:rPr>
              <a:t>1</a:t>
            </a:r>
            <a:endParaRPr lang="en-US" altLang="zh-CN" sz="2900" dirty="0"/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solidFill>
                  <a:srgbClr val="2E2E99"/>
                </a:solidFill>
              </a:rPr>
              <a:t>完全树、平衡树、有序树</a:t>
            </a:r>
            <a:endParaRPr lang="en-US" altLang="zh-CN" sz="2400" dirty="0">
              <a:solidFill>
                <a:srgbClr val="2E2E99"/>
              </a:solidFill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solidFill>
                  <a:srgbClr val="2E2E99"/>
                </a:solidFill>
              </a:rPr>
              <a:t>有序根树的前中后遍历</a:t>
            </a:r>
            <a:endParaRPr lang="en-US" altLang="zh-CN" sz="2400" dirty="0">
              <a:solidFill>
                <a:srgbClr val="2E2E99"/>
              </a:solidFill>
            </a:endParaRPr>
          </a:p>
          <a:p>
            <a:pPr lvl="1">
              <a:lnSpc>
                <a:spcPct val="120000"/>
              </a:lnSpc>
            </a:pPr>
            <a:endParaRPr lang="zh-CN" altLang="en-US" sz="1800" dirty="0">
              <a:solidFill>
                <a:srgbClr val="2E2E99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本节小结</a:t>
            </a:r>
          </a:p>
        </p:txBody>
      </p:sp>
    </p:spTree>
    <p:extLst>
      <p:ext uri="{BB962C8B-B14F-4D97-AF65-F5344CB8AC3E}">
        <p14:creationId xmlns:p14="http://schemas.microsoft.com/office/powerpoint/2010/main" val="29610358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作业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见课程网站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en-US" altLang="zh-CN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1009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画出所有</a:t>
            </a:r>
            <a:r>
              <a:rPr lang="en-US" altLang="zh-CN" dirty="0"/>
              <a:t>6</a:t>
            </a:r>
            <a:r>
              <a:rPr lang="zh-CN" altLang="en-US" dirty="0"/>
              <a:t>个顶点的非同构的无向树</a:t>
            </a:r>
            <a:endParaRPr lang="en-US" altLang="zh-CN" dirty="0"/>
          </a:p>
          <a:p>
            <a:pPr lvl="1"/>
            <a:r>
              <a:rPr lang="zh-CN" altLang="en-US" dirty="0"/>
              <a:t>度数序列只能是：</a:t>
            </a:r>
            <a:endParaRPr lang="en-US" altLang="zh-CN" dirty="0"/>
          </a:p>
          <a:p>
            <a:pPr lvl="2"/>
            <a:r>
              <a:rPr lang="en-US" altLang="zh-CN" dirty="0"/>
              <a:t>1 1 1 1 1 5</a:t>
            </a:r>
            <a:r>
              <a:rPr lang="zh-CN" altLang="en-US" dirty="0"/>
              <a:t>； </a:t>
            </a:r>
            <a:r>
              <a:rPr lang="en-US" altLang="zh-CN" dirty="0"/>
              <a:t>1 1 1 1 2 4</a:t>
            </a:r>
            <a:r>
              <a:rPr lang="zh-CN" altLang="en-US" dirty="0"/>
              <a:t>； </a:t>
            </a:r>
            <a:r>
              <a:rPr lang="en-US" altLang="zh-CN" dirty="0"/>
              <a:t>1 1 1 1 3 3</a:t>
            </a:r>
            <a:r>
              <a:rPr lang="zh-CN" altLang="en-US" dirty="0"/>
              <a:t>；</a:t>
            </a:r>
            <a:endParaRPr lang="en-US" altLang="zh-CN" dirty="0"/>
          </a:p>
          <a:p>
            <a:pPr lvl="2"/>
            <a:r>
              <a:rPr lang="en-US" altLang="zh-CN" dirty="0"/>
              <a:t>1 1 1 2 2 3</a:t>
            </a:r>
            <a:r>
              <a:rPr lang="zh-CN" altLang="en-US" dirty="0"/>
              <a:t>； </a:t>
            </a:r>
            <a:r>
              <a:rPr lang="en-US" altLang="zh-CN" dirty="0"/>
              <a:t>1 1 2 2 2 2</a:t>
            </a:r>
          </a:p>
          <a:p>
            <a:pPr lvl="2"/>
            <a:endParaRPr lang="en-US" altLang="zh-CN" dirty="0"/>
          </a:p>
          <a:p>
            <a:r>
              <a:rPr lang="zh-CN" altLang="en-US" dirty="0"/>
              <a:t>已知一个</a:t>
            </a:r>
            <a:r>
              <a:rPr lang="en-US" altLang="zh-CN" dirty="0"/>
              <a:t>7</a:t>
            </a:r>
            <a:r>
              <a:rPr lang="zh-CN" altLang="en-US" dirty="0"/>
              <a:t>阶无向树中有三个树叶，一个</a:t>
            </a:r>
            <a:r>
              <a:rPr lang="en-US" altLang="zh-CN" dirty="0"/>
              <a:t>3</a:t>
            </a:r>
            <a:r>
              <a:rPr lang="zh-CN" altLang="en-US" dirty="0"/>
              <a:t>度顶点（其余三个顶点度数均不为</a:t>
            </a:r>
            <a:r>
              <a:rPr lang="en-US" altLang="zh-CN" dirty="0"/>
              <a:t>1</a:t>
            </a:r>
            <a:r>
              <a:rPr lang="zh-CN" altLang="en-US" dirty="0"/>
              <a:t>、</a:t>
            </a:r>
            <a:r>
              <a:rPr lang="en-US" altLang="zh-CN" dirty="0"/>
              <a:t>3</a:t>
            </a:r>
            <a:r>
              <a:rPr lang="zh-CN" altLang="en-US" dirty="0"/>
              <a:t>），画出所有满足要求的非同构无向树</a:t>
            </a:r>
            <a:endParaRPr lang="en-US" altLang="zh-CN" dirty="0"/>
          </a:p>
          <a:p>
            <a:pPr lvl="1"/>
            <a:r>
              <a:rPr lang="zh-CN" altLang="en-US" dirty="0"/>
              <a:t>度数只能是</a:t>
            </a:r>
            <a:r>
              <a:rPr lang="en-US" altLang="zh-CN" dirty="0"/>
              <a:t>1112223</a:t>
            </a:r>
            <a:r>
              <a:rPr lang="zh-CN" altLang="en-US" dirty="0"/>
              <a:t>，考虑度数为</a:t>
            </a:r>
            <a:r>
              <a:rPr lang="en-US" altLang="zh-CN" dirty="0"/>
              <a:t>3</a:t>
            </a:r>
            <a:r>
              <a:rPr lang="zh-CN" altLang="en-US" dirty="0"/>
              <a:t>顶点的邻居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119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9701811-6577-43CE-8FFD-0AD9E4DE2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24</a:t>
            </a:fld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D89730F-BCE5-46AC-A802-405395932B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548679"/>
            <a:ext cx="9144001" cy="392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5565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0F644F-248A-4034-BFDC-4F79A9A9A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25</a:t>
            </a:fld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97F70C7-8A3D-4810-8350-AACB997EFA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16442"/>
            <a:ext cx="9144000" cy="2062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45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628800"/>
            <a:ext cx="6409084" cy="338455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800" dirty="0"/>
              <a:t>内容</a:t>
            </a:r>
            <a:r>
              <a:rPr lang="en-US" altLang="zh-CN" sz="2800" dirty="0"/>
              <a:t>1</a:t>
            </a:r>
            <a:r>
              <a:rPr lang="zh-CN" altLang="en-US" sz="2800" dirty="0"/>
              <a:t>：树的定义及其性质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800" dirty="0"/>
              <a:t>内容</a:t>
            </a:r>
            <a:r>
              <a:rPr lang="en-US" altLang="zh-CN" sz="2800" dirty="0"/>
              <a:t>2</a:t>
            </a:r>
            <a:r>
              <a:rPr lang="zh-CN" altLang="en-US" sz="2800" dirty="0"/>
              <a:t>：根树以及有序根树的遍历</a:t>
            </a:r>
          </a:p>
          <a:p>
            <a:pPr eaLnBrk="1" hangingPunct="1"/>
            <a:endParaRPr lang="zh-CN" altLang="en-US" sz="32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4017595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树的定义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11561" y="1629221"/>
            <a:ext cx="8064895" cy="1655763"/>
          </a:xfrm>
        </p:spPr>
        <p:txBody>
          <a:bodyPr/>
          <a:lstStyle/>
          <a:p>
            <a:pPr algn="just" eaLnBrk="1" hangingPunct="1"/>
            <a:r>
              <a:rPr lang="zh-CN" altLang="en-US" sz="2800" dirty="0">
                <a:latin typeface="Times New Roman" panose="02020603050405020304" pitchFamily="18" charset="0"/>
              </a:rPr>
              <a:t>定义：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不包含</a:t>
            </a:r>
            <a:r>
              <a:rPr lang="zh-CN" altLang="en-US" sz="2800" u="sng" dirty="0">
                <a:solidFill>
                  <a:srgbClr val="FF0000"/>
                </a:solidFill>
                <a:latin typeface="Times New Roman" panose="02020603050405020304" pitchFamily="18" charset="0"/>
              </a:rPr>
              <a:t>简单回路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的连通无向图</a:t>
            </a:r>
            <a:r>
              <a:rPr lang="zh-CN" altLang="en-US" sz="2800" dirty="0">
                <a:latin typeface="Times New Roman" panose="02020603050405020304" pitchFamily="18" charset="0"/>
              </a:rPr>
              <a:t>称为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树</a:t>
            </a:r>
            <a:r>
              <a:rPr lang="zh-CN" altLang="en-US" sz="2800" dirty="0">
                <a:latin typeface="Times New Roman" panose="02020603050405020304" pitchFamily="18" charset="0"/>
              </a:rPr>
              <a:t>。</a:t>
            </a:r>
            <a:endParaRPr lang="en-US" altLang="zh-CN" sz="2800" dirty="0">
              <a:latin typeface="Times New Roman" panose="02020603050405020304" pitchFamily="18" charset="0"/>
            </a:endParaRPr>
          </a:p>
          <a:p>
            <a:pPr lvl="1" algn="just" eaLnBrk="1" hangingPunct="1"/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森林（连通分支为树）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1" hangingPunct="1"/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树叶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分支点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4" name="Oval 5"/>
          <p:cNvSpPr>
            <a:spLocks noChangeArrowheads="1"/>
          </p:cNvSpPr>
          <p:nvPr/>
        </p:nvSpPr>
        <p:spPr bwMode="auto">
          <a:xfrm>
            <a:off x="971550" y="3213100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25" name="Oval 6"/>
          <p:cNvSpPr>
            <a:spLocks noChangeArrowheads="1"/>
          </p:cNvSpPr>
          <p:nvPr/>
        </p:nvSpPr>
        <p:spPr bwMode="auto">
          <a:xfrm>
            <a:off x="971550" y="3692525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26" name="Oval 7"/>
          <p:cNvSpPr>
            <a:spLocks noChangeArrowheads="1"/>
          </p:cNvSpPr>
          <p:nvPr/>
        </p:nvSpPr>
        <p:spPr bwMode="auto">
          <a:xfrm>
            <a:off x="971550" y="4173538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27" name="Oval 8"/>
          <p:cNvSpPr>
            <a:spLocks noChangeArrowheads="1"/>
          </p:cNvSpPr>
          <p:nvPr/>
        </p:nvSpPr>
        <p:spPr bwMode="auto">
          <a:xfrm>
            <a:off x="971550" y="4652963"/>
            <a:ext cx="131763" cy="125412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28" name="Oval 9"/>
          <p:cNvSpPr>
            <a:spLocks noChangeArrowheads="1"/>
          </p:cNvSpPr>
          <p:nvPr/>
        </p:nvSpPr>
        <p:spPr bwMode="auto">
          <a:xfrm>
            <a:off x="971550" y="5133975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29" name="Oval 10"/>
          <p:cNvSpPr>
            <a:spLocks noChangeArrowheads="1"/>
          </p:cNvSpPr>
          <p:nvPr/>
        </p:nvSpPr>
        <p:spPr bwMode="auto">
          <a:xfrm>
            <a:off x="971550" y="5614988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30" name="Line 11"/>
          <p:cNvSpPr>
            <a:spLocks noChangeShapeType="1"/>
          </p:cNvSpPr>
          <p:nvPr/>
        </p:nvSpPr>
        <p:spPr bwMode="auto">
          <a:xfrm>
            <a:off x="1027113" y="3332163"/>
            <a:ext cx="0" cy="3698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1" name="Line 12"/>
          <p:cNvSpPr>
            <a:spLocks noChangeShapeType="1"/>
          </p:cNvSpPr>
          <p:nvPr/>
        </p:nvSpPr>
        <p:spPr bwMode="auto">
          <a:xfrm>
            <a:off x="1027113" y="3819525"/>
            <a:ext cx="0" cy="369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2" name="Line 13"/>
          <p:cNvSpPr>
            <a:spLocks noChangeShapeType="1"/>
          </p:cNvSpPr>
          <p:nvPr/>
        </p:nvSpPr>
        <p:spPr bwMode="auto">
          <a:xfrm>
            <a:off x="1027113" y="4295775"/>
            <a:ext cx="0" cy="368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3" name="Line 14"/>
          <p:cNvSpPr>
            <a:spLocks noChangeShapeType="1"/>
          </p:cNvSpPr>
          <p:nvPr/>
        </p:nvSpPr>
        <p:spPr bwMode="auto">
          <a:xfrm>
            <a:off x="1027113" y="4783138"/>
            <a:ext cx="0" cy="382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4" name="Line 15"/>
          <p:cNvSpPr>
            <a:spLocks noChangeShapeType="1"/>
          </p:cNvSpPr>
          <p:nvPr/>
        </p:nvSpPr>
        <p:spPr bwMode="auto">
          <a:xfrm>
            <a:off x="1027113" y="5257800"/>
            <a:ext cx="0" cy="382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5" name="Oval 16"/>
          <p:cNvSpPr>
            <a:spLocks noChangeArrowheads="1"/>
          </p:cNvSpPr>
          <p:nvPr/>
        </p:nvSpPr>
        <p:spPr bwMode="auto">
          <a:xfrm>
            <a:off x="1866900" y="3692525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36" name="Oval 17"/>
          <p:cNvSpPr>
            <a:spLocks noChangeArrowheads="1"/>
          </p:cNvSpPr>
          <p:nvPr/>
        </p:nvSpPr>
        <p:spPr bwMode="auto">
          <a:xfrm>
            <a:off x="1866900" y="4173538"/>
            <a:ext cx="131763" cy="1238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37" name="Oval 18"/>
          <p:cNvSpPr>
            <a:spLocks noChangeArrowheads="1"/>
          </p:cNvSpPr>
          <p:nvPr/>
        </p:nvSpPr>
        <p:spPr bwMode="auto">
          <a:xfrm>
            <a:off x="1866900" y="4652963"/>
            <a:ext cx="131763" cy="125412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38" name="Oval 19"/>
          <p:cNvSpPr>
            <a:spLocks noChangeArrowheads="1"/>
          </p:cNvSpPr>
          <p:nvPr/>
        </p:nvSpPr>
        <p:spPr bwMode="auto">
          <a:xfrm>
            <a:off x="1866900" y="5133975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39" name="Oval 20"/>
          <p:cNvSpPr>
            <a:spLocks noChangeArrowheads="1"/>
          </p:cNvSpPr>
          <p:nvPr/>
        </p:nvSpPr>
        <p:spPr bwMode="auto">
          <a:xfrm>
            <a:off x="1866900" y="5614988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40" name="Line 21"/>
          <p:cNvSpPr>
            <a:spLocks noChangeShapeType="1"/>
          </p:cNvSpPr>
          <p:nvPr/>
        </p:nvSpPr>
        <p:spPr bwMode="auto">
          <a:xfrm>
            <a:off x="1922463" y="3819525"/>
            <a:ext cx="0" cy="369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1" name="Line 22"/>
          <p:cNvSpPr>
            <a:spLocks noChangeShapeType="1"/>
          </p:cNvSpPr>
          <p:nvPr/>
        </p:nvSpPr>
        <p:spPr bwMode="auto">
          <a:xfrm>
            <a:off x="1922463" y="4295775"/>
            <a:ext cx="0" cy="368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2" name="Line 23"/>
          <p:cNvSpPr>
            <a:spLocks noChangeShapeType="1"/>
          </p:cNvSpPr>
          <p:nvPr/>
        </p:nvSpPr>
        <p:spPr bwMode="auto">
          <a:xfrm>
            <a:off x="1922463" y="4783138"/>
            <a:ext cx="0" cy="382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3" name="Line 24"/>
          <p:cNvSpPr>
            <a:spLocks noChangeShapeType="1"/>
          </p:cNvSpPr>
          <p:nvPr/>
        </p:nvSpPr>
        <p:spPr bwMode="auto">
          <a:xfrm>
            <a:off x="1922463" y="5257800"/>
            <a:ext cx="0" cy="382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4" name="Oval 25"/>
          <p:cNvSpPr>
            <a:spLocks noChangeArrowheads="1"/>
          </p:cNvSpPr>
          <p:nvPr/>
        </p:nvSpPr>
        <p:spPr bwMode="auto">
          <a:xfrm>
            <a:off x="2425700" y="4189413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45" name="Line 26"/>
          <p:cNvSpPr>
            <a:spLocks noChangeShapeType="1"/>
          </p:cNvSpPr>
          <p:nvPr/>
        </p:nvSpPr>
        <p:spPr bwMode="auto">
          <a:xfrm>
            <a:off x="1992313" y="4241800"/>
            <a:ext cx="4619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6" name="Oval 28"/>
          <p:cNvSpPr>
            <a:spLocks noChangeArrowheads="1"/>
          </p:cNvSpPr>
          <p:nvPr/>
        </p:nvSpPr>
        <p:spPr bwMode="auto">
          <a:xfrm>
            <a:off x="3573463" y="4649788"/>
            <a:ext cx="131762" cy="125412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47" name="Oval 29"/>
          <p:cNvSpPr>
            <a:spLocks noChangeArrowheads="1"/>
          </p:cNvSpPr>
          <p:nvPr/>
        </p:nvSpPr>
        <p:spPr bwMode="auto">
          <a:xfrm>
            <a:off x="2986088" y="3678238"/>
            <a:ext cx="131762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48" name="Oval 30"/>
          <p:cNvSpPr>
            <a:spLocks noChangeArrowheads="1"/>
          </p:cNvSpPr>
          <p:nvPr/>
        </p:nvSpPr>
        <p:spPr bwMode="auto">
          <a:xfrm>
            <a:off x="2986088" y="4159250"/>
            <a:ext cx="131762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49" name="Oval 31"/>
          <p:cNvSpPr>
            <a:spLocks noChangeArrowheads="1"/>
          </p:cNvSpPr>
          <p:nvPr/>
        </p:nvSpPr>
        <p:spPr bwMode="auto">
          <a:xfrm>
            <a:off x="2986088" y="4638675"/>
            <a:ext cx="131762" cy="1254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50" name="Oval 32"/>
          <p:cNvSpPr>
            <a:spLocks noChangeArrowheads="1"/>
          </p:cNvSpPr>
          <p:nvPr/>
        </p:nvSpPr>
        <p:spPr bwMode="auto">
          <a:xfrm>
            <a:off x="2986088" y="5119688"/>
            <a:ext cx="131762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51" name="Oval 33"/>
          <p:cNvSpPr>
            <a:spLocks noChangeArrowheads="1"/>
          </p:cNvSpPr>
          <p:nvPr/>
        </p:nvSpPr>
        <p:spPr bwMode="auto">
          <a:xfrm>
            <a:off x="2986088" y="5600700"/>
            <a:ext cx="131762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52" name="Line 34"/>
          <p:cNvSpPr>
            <a:spLocks noChangeShapeType="1"/>
          </p:cNvSpPr>
          <p:nvPr/>
        </p:nvSpPr>
        <p:spPr bwMode="auto">
          <a:xfrm>
            <a:off x="3041650" y="3805238"/>
            <a:ext cx="0" cy="3698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3" name="Line 35"/>
          <p:cNvSpPr>
            <a:spLocks noChangeShapeType="1"/>
          </p:cNvSpPr>
          <p:nvPr/>
        </p:nvSpPr>
        <p:spPr bwMode="auto">
          <a:xfrm>
            <a:off x="3041650" y="4281488"/>
            <a:ext cx="0" cy="368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4" name="Line 36"/>
          <p:cNvSpPr>
            <a:spLocks noChangeShapeType="1"/>
          </p:cNvSpPr>
          <p:nvPr/>
        </p:nvSpPr>
        <p:spPr bwMode="auto">
          <a:xfrm>
            <a:off x="3041650" y="4768850"/>
            <a:ext cx="0" cy="382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5" name="Line 37"/>
          <p:cNvSpPr>
            <a:spLocks noChangeShapeType="1"/>
          </p:cNvSpPr>
          <p:nvPr/>
        </p:nvSpPr>
        <p:spPr bwMode="auto">
          <a:xfrm>
            <a:off x="3041650" y="5243513"/>
            <a:ext cx="0" cy="382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6" name="Line 38"/>
          <p:cNvSpPr>
            <a:spLocks noChangeShapeType="1"/>
          </p:cNvSpPr>
          <p:nvPr/>
        </p:nvSpPr>
        <p:spPr bwMode="auto">
          <a:xfrm>
            <a:off x="3097213" y="4703763"/>
            <a:ext cx="4905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7" name="Oval 40"/>
          <p:cNvSpPr>
            <a:spLocks noChangeArrowheads="1"/>
          </p:cNvSpPr>
          <p:nvPr/>
        </p:nvSpPr>
        <p:spPr bwMode="auto">
          <a:xfrm>
            <a:off x="3965575" y="4664075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58" name="Oval 41"/>
          <p:cNvSpPr>
            <a:spLocks noChangeArrowheads="1"/>
          </p:cNvSpPr>
          <p:nvPr/>
        </p:nvSpPr>
        <p:spPr bwMode="auto">
          <a:xfrm>
            <a:off x="4524375" y="4167188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59" name="Oval 42"/>
          <p:cNvSpPr>
            <a:spLocks noChangeArrowheads="1"/>
          </p:cNvSpPr>
          <p:nvPr/>
        </p:nvSpPr>
        <p:spPr bwMode="auto">
          <a:xfrm>
            <a:off x="4524375" y="4648200"/>
            <a:ext cx="131763" cy="1238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60" name="Oval 43"/>
          <p:cNvSpPr>
            <a:spLocks noChangeArrowheads="1"/>
          </p:cNvSpPr>
          <p:nvPr/>
        </p:nvSpPr>
        <p:spPr bwMode="auto">
          <a:xfrm>
            <a:off x="4524375" y="5127625"/>
            <a:ext cx="131763" cy="1238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61" name="Oval 44"/>
          <p:cNvSpPr>
            <a:spLocks noChangeArrowheads="1"/>
          </p:cNvSpPr>
          <p:nvPr/>
        </p:nvSpPr>
        <p:spPr bwMode="auto">
          <a:xfrm>
            <a:off x="4524375" y="5608638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62" name="Oval 45"/>
          <p:cNvSpPr>
            <a:spLocks noChangeArrowheads="1"/>
          </p:cNvSpPr>
          <p:nvPr/>
        </p:nvSpPr>
        <p:spPr bwMode="auto">
          <a:xfrm>
            <a:off x="5097463" y="5138738"/>
            <a:ext cx="131762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63" name="Line 46"/>
          <p:cNvSpPr>
            <a:spLocks noChangeShapeType="1"/>
          </p:cNvSpPr>
          <p:nvPr/>
        </p:nvSpPr>
        <p:spPr bwMode="auto">
          <a:xfrm>
            <a:off x="4579938" y="4294188"/>
            <a:ext cx="0" cy="3698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4" name="Line 47"/>
          <p:cNvSpPr>
            <a:spLocks noChangeShapeType="1"/>
          </p:cNvSpPr>
          <p:nvPr/>
        </p:nvSpPr>
        <p:spPr bwMode="auto">
          <a:xfrm>
            <a:off x="4579938" y="4768850"/>
            <a:ext cx="0" cy="369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5" name="Line 48"/>
          <p:cNvSpPr>
            <a:spLocks noChangeShapeType="1"/>
          </p:cNvSpPr>
          <p:nvPr/>
        </p:nvSpPr>
        <p:spPr bwMode="auto">
          <a:xfrm>
            <a:off x="4579938" y="5257800"/>
            <a:ext cx="0" cy="382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6" name="Line 49"/>
          <p:cNvSpPr>
            <a:spLocks noChangeShapeType="1"/>
          </p:cNvSpPr>
          <p:nvPr/>
        </p:nvSpPr>
        <p:spPr bwMode="auto">
          <a:xfrm>
            <a:off x="4090988" y="4730750"/>
            <a:ext cx="4619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7" name="Line 50"/>
          <p:cNvSpPr>
            <a:spLocks noChangeShapeType="1"/>
          </p:cNvSpPr>
          <p:nvPr/>
        </p:nvSpPr>
        <p:spPr bwMode="auto">
          <a:xfrm>
            <a:off x="4649788" y="5191125"/>
            <a:ext cx="4619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8" name="Oval 52"/>
          <p:cNvSpPr>
            <a:spLocks noChangeArrowheads="1"/>
          </p:cNvSpPr>
          <p:nvPr/>
        </p:nvSpPr>
        <p:spPr bwMode="auto">
          <a:xfrm>
            <a:off x="5503863" y="5126038"/>
            <a:ext cx="131762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69" name="Oval 53"/>
          <p:cNvSpPr>
            <a:spLocks noChangeArrowheads="1"/>
          </p:cNvSpPr>
          <p:nvPr/>
        </p:nvSpPr>
        <p:spPr bwMode="auto">
          <a:xfrm>
            <a:off x="6048375" y="4167188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70" name="Oval 54"/>
          <p:cNvSpPr>
            <a:spLocks noChangeArrowheads="1"/>
          </p:cNvSpPr>
          <p:nvPr/>
        </p:nvSpPr>
        <p:spPr bwMode="auto">
          <a:xfrm>
            <a:off x="6048375" y="4648200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71" name="Oval 55"/>
          <p:cNvSpPr>
            <a:spLocks noChangeArrowheads="1"/>
          </p:cNvSpPr>
          <p:nvPr/>
        </p:nvSpPr>
        <p:spPr bwMode="auto">
          <a:xfrm>
            <a:off x="6048375" y="5127625"/>
            <a:ext cx="131763" cy="1238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72" name="Oval 56"/>
          <p:cNvSpPr>
            <a:spLocks noChangeArrowheads="1"/>
          </p:cNvSpPr>
          <p:nvPr/>
        </p:nvSpPr>
        <p:spPr bwMode="auto">
          <a:xfrm>
            <a:off x="6048375" y="5608638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73" name="Oval 57"/>
          <p:cNvSpPr>
            <a:spLocks noChangeArrowheads="1"/>
          </p:cNvSpPr>
          <p:nvPr/>
        </p:nvSpPr>
        <p:spPr bwMode="auto">
          <a:xfrm>
            <a:off x="6565900" y="5126038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74" name="Line 58"/>
          <p:cNvSpPr>
            <a:spLocks noChangeShapeType="1"/>
          </p:cNvSpPr>
          <p:nvPr/>
        </p:nvSpPr>
        <p:spPr bwMode="auto">
          <a:xfrm>
            <a:off x="6105525" y="4294188"/>
            <a:ext cx="0" cy="3698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5" name="Line 59"/>
          <p:cNvSpPr>
            <a:spLocks noChangeShapeType="1"/>
          </p:cNvSpPr>
          <p:nvPr/>
        </p:nvSpPr>
        <p:spPr bwMode="auto">
          <a:xfrm>
            <a:off x="6105525" y="4768850"/>
            <a:ext cx="0" cy="369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6" name="Line 60"/>
          <p:cNvSpPr>
            <a:spLocks noChangeShapeType="1"/>
          </p:cNvSpPr>
          <p:nvPr/>
        </p:nvSpPr>
        <p:spPr bwMode="auto">
          <a:xfrm>
            <a:off x="6105525" y="5257800"/>
            <a:ext cx="0" cy="382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7" name="Line 61"/>
          <p:cNvSpPr>
            <a:spLocks noChangeShapeType="1"/>
          </p:cNvSpPr>
          <p:nvPr/>
        </p:nvSpPr>
        <p:spPr bwMode="auto">
          <a:xfrm>
            <a:off x="5629275" y="5205413"/>
            <a:ext cx="419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8" name="Line 62"/>
          <p:cNvSpPr>
            <a:spLocks noChangeShapeType="1"/>
          </p:cNvSpPr>
          <p:nvPr/>
        </p:nvSpPr>
        <p:spPr bwMode="auto">
          <a:xfrm>
            <a:off x="6175375" y="5191125"/>
            <a:ext cx="40481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9" name="Oval 63"/>
          <p:cNvSpPr>
            <a:spLocks noChangeArrowheads="1"/>
          </p:cNvSpPr>
          <p:nvPr/>
        </p:nvSpPr>
        <p:spPr bwMode="auto">
          <a:xfrm>
            <a:off x="7167563" y="5099050"/>
            <a:ext cx="131762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80" name="Oval 64"/>
          <p:cNvSpPr>
            <a:spLocks noChangeArrowheads="1"/>
          </p:cNvSpPr>
          <p:nvPr/>
        </p:nvSpPr>
        <p:spPr bwMode="auto">
          <a:xfrm>
            <a:off x="7489825" y="5591175"/>
            <a:ext cx="131763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81" name="Oval 65"/>
          <p:cNvSpPr>
            <a:spLocks noChangeArrowheads="1"/>
          </p:cNvSpPr>
          <p:nvPr/>
        </p:nvSpPr>
        <p:spPr bwMode="auto">
          <a:xfrm>
            <a:off x="7713663" y="4621213"/>
            <a:ext cx="131762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82" name="Oval 66"/>
          <p:cNvSpPr>
            <a:spLocks noChangeArrowheads="1"/>
          </p:cNvSpPr>
          <p:nvPr/>
        </p:nvSpPr>
        <p:spPr bwMode="auto">
          <a:xfrm>
            <a:off x="7713663" y="5100638"/>
            <a:ext cx="131762" cy="125412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83" name="Oval 67"/>
          <p:cNvSpPr>
            <a:spLocks noChangeArrowheads="1"/>
          </p:cNvSpPr>
          <p:nvPr/>
        </p:nvSpPr>
        <p:spPr bwMode="auto">
          <a:xfrm>
            <a:off x="8007350" y="5594350"/>
            <a:ext cx="131763" cy="125413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84" name="Oval 68"/>
          <p:cNvSpPr>
            <a:spLocks noChangeArrowheads="1"/>
          </p:cNvSpPr>
          <p:nvPr/>
        </p:nvSpPr>
        <p:spPr bwMode="auto">
          <a:xfrm>
            <a:off x="8231188" y="5099050"/>
            <a:ext cx="131762" cy="123825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85" name="Line 69"/>
          <p:cNvSpPr>
            <a:spLocks noChangeShapeType="1"/>
          </p:cNvSpPr>
          <p:nvPr/>
        </p:nvSpPr>
        <p:spPr bwMode="auto">
          <a:xfrm>
            <a:off x="7769225" y="4741863"/>
            <a:ext cx="0" cy="3698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86" name="Line 70"/>
          <p:cNvSpPr>
            <a:spLocks noChangeShapeType="1"/>
          </p:cNvSpPr>
          <p:nvPr/>
        </p:nvSpPr>
        <p:spPr bwMode="auto">
          <a:xfrm>
            <a:off x="7294563" y="5178425"/>
            <a:ext cx="4191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87" name="Line 71"/>
          <p:cNvSpPr>
            <a:spLocks noChangeShapeType="1"/>
          </p:cNvSpPr>
          <p:nvPr/>
        </p:nvSpPr>
        <p:spPr bwMode="auto">
          <a:xfrm>
            <a:off x="7839075" y="5164138"/>
            <a:ext cx="406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88" name="Line 72"/>
          <p:cNvSpPr>
            <a:spLocks noChangeShapeType="1"/>
          </p:cNvSpPr>
          <p:nvPr/>
        </p:nvSpPr>
        <p:spPr bwMode="auto">
          <a:xfrm flipH="1">
            <a:off x="7573963" y="5218113"/>
            <a:ext cx="180975" cy="3968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89" name="Line 73"/>
          <p:cNvSpPr>
            <a:spLocks noChangeShapeType="1"/>
          </p:cNvSpPr>
          <p:nvPr/>
        </p:nvSpPr>
        <p:spPr bwMode="auto">
          <a:xfrm>
            <a:off x="7826375" y="5205413"/>
            <a:ext cx="209550" cy="422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90" name="矩形标注 70"/>
          <p:cNvSpPr>
            <a:spLocks noChangeArrowheads="1"/>
          </p:cNvSpPr>
          <p:nvPr/>
        </p:nvSpPr>
        <p:spPr bwMode="auto">
          <a:xfrm>
            <a:off x="2268538" y="5949950"/>
            <a:ext cx="4535487" cy="503238"/>
          </a:xfrm>
          <a:prstGeom prst="wedgeRectCallout">
            <a:avLst>
              <a:gd name="adj1" fmla="val -20833"/>
              <a:gd name="adj2" fmla="val 62500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>
                <a:latin typeface="Times New Roman" panose="02020603050405020304" pitchFamily="18" charset="0"/>
              </a:rPr>
              <a:t>互不同构的</a:t>
            </a:r>
            <a:r>
              <a:rPr lang="en-US" altLang="zh-CN" sz="2400" b="1">
                <a:latin typeface="Times New Roman" panose="02020603050405020304" pitchFamily="18" charset="0"/>
              </a:rPr>
              <a:t>6</a:t>
            </a:r>
            <a:r>
              <a:rPr lang="zh-CN" altLang="en-US" sz="2400" b="1">
                <a:latin typeface="Times New Roman" panose="02020603050405020304" pitchFamily="18" charset="0"/>
              </a:rPr>
              <a:t>个顶点的树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248483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700213"/>
            <a:ext cx="8801100" cy="3529012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600" dirty="0">
                <a:latin typeface="Times New Roman" panose="02020603050405020304" pitchFamily="18" charset="0"/>
              </a:rPr>
              <a:t>设</a:t>
            </a:r>
            <a:r>
              <a:rPr lang="en-US" altLang="zh-CN" sz="2600" i="1" dirty="0">
                <a:latin typeface="Times New Roman" panose="02020603050405020304" pitchFamily="18" charset="0"/>
              </a:rPr>
              <a:t>T</a:t>
            </a:r>
            <a:r>
              <a:rPr lang="zh-CN" altLang="en-US" sz="2600" dirty="0">
                <a:latin typeface="Times New Roman" panose="02020603050405020304" pitchFamily="18" charset="0"/>
              </a:rPr>
              <a:t>是树，则</a:t>
            </a:r>
            <a:r>
              <a:rPr lang="zh-CN" altLang="en-US" sz="2600" dirty="0">
                <a:latin typeface="Times New Roman" panose="02020603050405020304" pitchFamily="18" charset="0"/>
                <a:sym typeface="Symbol" panose="05050102010706020507" pitchFamily="18" charset="2"/>
              </a:rPr>
              <a:t></a:t>
            </a:r>
            <a:r>
              <a:rPr lang="en-US" altLang="zh-CN" sz="2600" dirty="0" err="1">
                <a:latin typeface="Times New Roman" panose="02020603050405020304" pitchFamily="18" charset="0"/>
              </a:rPr>
              <a:t>u,v</a:t>
            </a:r>
            <a:r>
              <a:rPr lang="en-US" altLang="zh-CN" sz="26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600" dirty="0" err="1">
                <a:latin typeface="Times New Roman" panose="02020603050405020304" pitchFamily="18" charset="0"/>
              </a:rPr>
              <a:t>V</a:t>
            </a:r>
            <a:r>
              <a:rPr lang="en-US" altLang="zh-CN" sz="2600" baseline="-30000" dirty="0" err="1">
                <a:latin typeface="Times New Roman" panose="02020603050405020304" pitchFamily="18" charset="0"/>
              </a:rPr>
              <a:t>T</a:t>
            </a:r>
            <a:r>
              <a:rPr lang="en-US" altLang="zh-CN" sz="2600" dirty="0">
                <a:latin typeface="Times New Roman" panose="02020603050405020304" pitchFamily="18" charset="0"/>
              </a:rPr>
              <a:t>, </a:t>
            </a:r>
            <a:r>
              <a:rPr lang="en-US" altLang="zh-CN" sz="2600" i="1" dirty="0">
                <a:latin typeface="Times New Roman" panose="02020603050405020304" pitchFamily="18" charset="0"/>
              </a:rPr>
              <a:t>T</a:t>
            </a:r>
            <a:r>
              <a:rPr lang="zh-CN" altLang="en-US" sz="2600" dirty="0">
                <a:latin typeface="Times New Roman" panose="02020603050405020304" pitchFamily="18" charset="0"/>
              </a:rPr>
              <a:t>中存在</a:t>
            </a:r>
            <a:r>
              <a:rPr lang="zh-CN" altLang="en-US" sz="2600" dirty="0">
                <a:solidFill>
                  <a:srgbClr val="FF0000"/>
                </a:solidFill>
                <a:latin typeface="Times New Roman" panose="02020603050405020304" pitchFamily="18" charset="0"/>
              </a:rPr>
              <a:t>唯一的 </a:t>
            </a:r>
            <a:r>
              <a:rPr lang="en-US" altLang="zh-CN" sz="28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uv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r>
              <a:rPr lang="zh-CN" altLang="en-US" sz="2600" dirty="0">
                <a:solidFill>
                  <a:srgbClr val="FF0000"/>
                </a:solidFill>
                <a:latin typeface="Times New Roman" panose="02020603050405020304" pitchFamily="18" charset="0"/>
              </a:rPr>
              <a:t>简单通路</a:t>
            </a:r>
            <a:r>
              <a:rPr lang="zh-CN" altLang="en-US" sz="2600" dirty="0">
                <a:latin typeface="Times New Roman" panose="02020603050405020304" pitchFamily="18" charset="0"/>
              </a:rPr>
              <a:t>。</a:t>
            </a:r>
            <a:r>
              <a:rPr lang="zh-CN" altLang="en-US" sz="2600" dirty="0"/>
              <a:t> </a:t>
            </a:r>
          </a:p>
          <a:p>
            <a:pPr lvl="1" algn="just" eaLnBrk="1" hangingPunct="1">
              <a:lnSpc>
                <a:spcPct val="120000"/>
              </a:lnSpc>
              <a:spcBef>
                <a:spcPct val="30000"/>
              </a:spcBef>
            </a:pPr>
            <a:r>
              <a:rPr lang="zh-CN" altLang="en-US" sz="2400" dirty="0">
                <a:latin typeface="Times New Roman" panose="02020603050405020304" pitchFamily="18" charset="0"/>
              </a:rPr>
              <a:t>证明：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</a:rPr>
              <a:t>是连通图，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</a:t>
            </a:r>
            <a:r>
              <a:rPr lang="en-US" altLang="zh-CN" sz="2400" dirty="0" err="1">
                <a:latin typeface="Times New Roman" panose="02020603050405020304" pitchFamily="18" charset="0"/>
              </a:rPr>
              <a:t>u,v</a:t>
            </a:r>
            <a:r>
              <a:rPr lang="en-US" altLang="zh-CN" sz="24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dirty="0" err="1">
                <a:latin typeface="Times New Roman" panose="02020603050405020304" pitchFamily="18" charset="0"/>
              </a:rPr>
              <a:t>V</a:t>
            </a:r>
            <a:r>
              <a:rPr lang="en-US" altLang="zh-CN" sz="2400" baseline="-30000" dirty="0" err="1">
                <a:latin typeface="Times New Roman" panose="02020603050405020304" pitchFamily="18" charset="0"/>
              </a:rPr>
              <a:t>T</a:t>
            </a:r>
            <a:r>
              <a:rPr lang="en-US" altLang="zh-CN" sz="2400" dirty="0"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</a:rPr>
              <a:t>中存在</a:t>
            </a:r>
            <a:r>
              <a:rPr lang="en-US" altLang="zh-CN" sz="2400" dirty="0" err="1">
                <a:latin typeface="Times New Roman" panose="02020603050405020304" pitchFamily="18" charset="0"/>
              </a:rPr>
              <a:t>uv</a:t>
            </a:r>
            <a:r>
              <a:rPr lang="en-US" altLang="zh-CN" sz="2400" dirty="0">
                <a:latin typeface="Times New Roman" panose="02020603050405020304" pitchFamily="18" charset="0"/>
              </a:rPr>
              <a:t>-</a:t>
            </a:r>
            <a:r>
              <a:rPr lang="zh-CN" altLang="en-US" sz="2400" dirty="0">
                <a:latin typeface="Times New Roman" panose="02020603050405020304" pitchFamily="18" charset="0"/>
              </a:rPr>
              <a:t>简单通路。</a:t>
            </a:r>
          </a:p>
          <a:p>
            <a:pPr lvl="1" eaLnBrk="1" hangingPunct="1">
              <a:lnSpc>
                <a:spcPct val="12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zh-CN" altLang="en-US" sz="2400" dirty="0">
                <a:latin typeface="Times New Roman" panose="02020603050405020304" pitchFamily="18" charset="0"/>
              </a:rPr>
              <a:t>    假设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</a:rPr>
              <a:t>中有两条不同的</a:t>
            </a:r>
            <a:r>
              <a:rPr lang="en-US" altLang="zh-CN" sz="2400" dirty="0" err="1">
                <a:latin typeface="Times New Roman" panose="02020603050405020304" pitchFamily="18" charset="0"/>
              </a:rPr>
              <a:t>uv</a:t>
            </a:r>
            <a:r>
              <a:rPr lang="en-US" altLang="zh-CN" sz="2400" dirty="0">
                <a:latin typeface="Times New Roman" panose="02020603050405020304" pitchFamily="18" charset="0"/>
              </a:rPr>
              <a:t>-</a:t>
            </a:r>
            <a:r>
              <a:rPr lang="zh-CN" altLang="en-US" sz="2400" dirty="0">
                <a:latin typeface="Times New Roman" panose="02020603050405020304" pitchFamily="18" charset="0"/>
              </a:rPr>
              <a:t>简单通路</a:t>
            </a:r>
            <a:r>
              <a:rPr lang="en-US" altLang="zh-CN" sz="2400" dirty="0">
                <a:latin typeface="Times New Roman" panose="02020603050405020304" pitchFamily="18" charset="0"/>
              </a:rPr>
              <a:t>P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,P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</a:rPr>
              <a:t>。不失一般性，存在</a:t>
            </a:r>
            <a:r>
              <a:rPr lang="en-US" altLang="zh-CN" sz="2400" dirty="0">
                <a:latin typeface="Times New Roman" panose="02020603050405020304" pitchFamily="18" charset="0"/>
              </a:rPr>
              <a:t>e=(</a:t>
            </a:r>
            <a:r>
              <a:rPr lang="en-US" altLang="zh-CN" sz="2400" i="1" dirty="0" err="1">
                <a:latin typeface="Times New Roman" panose="02020603050405020304" pitchFamily="18" charset="0"/>
              </a:rPr>
              <a:t>x</a:t>
            </a:r>
            <a:r>
              <a:rPr lang="en-US" altLang="zh-CN" sz="2400" dirty="0" err="1">
                <a:latin typeface="Times New Roman" panose="02020603050405020304" pitchFamily="18" charset="0"/>
              </a:rPr>
              <a:t>,</a:t>
            </a:r>
            <a:r>
              <a:rPr lang="en-US" altLang="zh-CN" sz="2400" i="1" dirty="0" err="1">
                <a:latin typeface="Times New Roman" panose="02020603050405020304" pitchFamily="18" charset="0"/>
              </a:rPr>
              <a:t>y</a:t>
            </a:r>
            <a:r>
              <a:rPr lang="en-US" altLang="zh-CN" sz="2400" dirty="0">
                <a:latin typeface="Times New Roman" panose="02020603050405020304" pitchFamily="18" charset="0"/>
              </a:rPr>
              <a:t>)</a:t>
            </a:r>
            <a:r>
              <a:rPr lang="zh-CN" altLang="en-US" sz="2400" dirty="0">
                <a:latin typeface="Times New Roman" panose="02020603050405020304" pitchFamily="18" charset="0"/>
              </a:rPr>
              <a:t>满足：</a:t>
            </a:r>
            <a:r>
              <a:rPr lang="en-US" altLang="zh-CN" sz="2400" dirty="0">
                <a:latin typeface="Times New Roman" panose="02020603050405020304" pitchFamily="18" charset="0"/>
              </a:rPr>
              <a:t>e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dirty="0">
                <a:latin typeface="Times New Roman" panose="02020603050405020304" pitchFamily="18" charset="0"/>
              </a:rPr>
              <a:t>P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</a:rPr>
              <a:t>但</a:t>
            </a:r>
            <a:r>
              <a:rPr lang="en-US" altLang="zh-CN" sz="2400" dirty="0">
                <a:latin typeface="Times New Roman" panose="02020603050405020304" pitchFamily="18" charset="0"/>
              </a:rPr>
              <a:t>e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</a:t>
            </a:r>
            <a:r>
              <a:rPr lang="en-US" altLang="zh-CN" sz="2400" dirty="0">
                <a:latin typeface="Times New Roman" panose="02020603050405020304" pitchFamily="18" charset="0"/>
              </a:rPr>
              <a:t>P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</a:rPr>
              <a:t>，且在路径</a:t>
            </a:r>
            <a:r>
              <a:rPr lang="en-US" altLang="zh-CN" sz="2400" dirty="0">
                <a:latin typeface="Times New Roman" panose="02020603050405020304" pitchFamily="18" charset="0"/>
              </a:rPr>
              <a:t>P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</a:rPr>
              <a:t>上</a:t>
            </a:r>
            <a:r>
              <a:rPr lang="en-US" altLang="zh-CN" sz="2400" i="1" dirty="0">
                <a:latin typeface="Times New Roman" panose="02020603050405020304" pitchFamily="18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</a:rPr>
              <a:t>比</a:t>
            </a:r>
            <a:r>
              <a:rPr lang="en-US" altLang="zh-CN" sz="2400" i="1" dirty="0">
                <a:latin typeface="Times New Roman" panose="02020603050405020304" pitchFamily="18" charset="0"/>
              </a:rPr>
              <a:t>y</a:t>
            </a:r>
            <a:r>
              <a:rPr lang="zh-CN" altLang="en-US" sz="2400" dirty="0">
                <a:latin typeface="Times New Roman" panose="02020603050405020304" pitchFamily="18" charset="0"/>
              </a:rPr>
              <a:t>靠近</a:t>
            </a:r>
            <a:r>
              <a:rPr lang="en-US" altLang="zh-CN" sz="2400" dirty="0">
                <a:latin typeface="Times New Roman" panose="02020603050405020304" pitchFamily="18" charset="0"/>
              </a:rPr>
              <a:t>u</a:t>
            </a:r>
            <a:r>
              <a:rPr lang="zh-CN" altLang="en-US" sz="2400" dirty="0">
                <a:latin typeface="Times New Roman" panose="02020603050405020304" pitchFamily="18" charset="0"/>
              </a:rPr>
              <a:t>。令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en-US" altLang="zh-CN" sz="2400" dirty="0">
                <a:latin typeface="Times New Roman" panose="02020603050405020304" pitchFamily="18" charset="0"/>
              </a:rPr>
              <a:t>*=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en-US" altLang="zh-CN" sz="2400" dirty="0">
                <a:latin typeface="Times New Roman" panose="02020603050405020304" pitchFamily="18" charset="0"/>
              </a:rPr>
              <a:t>-{e}</a:t>
            </a:r>
            <a:r>
              <a:rPr lang="zh-CN" altLang="en-US" sz="2400" dirty="0">
                <a:latin typeface="Times New Roman" panose="02020603050405020304" pitchFamily="18" charset="0"/>
              </a:rPr>
              <a:t>，则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en-US" altLang="zh-CN" sz="2400" dirty="0">
                <a:latin typeface="Times New Roman" panose="02020603050405020304" pitchFamily="18" charset="0"/>
              </a:rPr>
              <a:t>*</a:t>
            </a:r>
            <a:r>
              <a:rPr lang="zh-CN" altLang="en-US" sz="2400" dirty="0">
                <a:latin typeface="Times New Roman" panose="02020603050405020304" pitchFamily="18" charset="0"/>
              </a:rPr>
              <a:t>中包含</a:t>
            </a:r>
            <a:r>
              <a:rPr lang="en-US" altLang="zh-CN" sz="2400" dirty="0">
                <a:latin typeface="Times New Roman" panose="02020603050405020304" pitchFamily="18" charset="0"/>
              </a:rPr>
              <a:t>P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, </a:t>
            </a:r>
            <a:r>
              <a:rPr lang="zh-CN" altLang="en-US" sz="2400" dirty="0">
                <a:latin typeface="Times New Roman" panose="02020603050405020304" pitchFamily="18" charset="0"/>
              </a:rPr>
              <a:t>于是</a:t>
            </a:r>
            <a:r>
              <a:rPr lang="en-US" altLang="zh-CN" sz="2400" dirty="0">
                <a:latin typeface="Times New Roman" panose="02020603050405020304" pitchFamily="18" charset="0"/>
              </a:rPr>
              <a:t>(P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</a:rPr>
              <a:t>中的</a:t>
            </a:r>
            <a:r>
              <a:rPr lang="en-US" altLang="zh-CN" sz="2400" i="1" dirty="0" err="1">
                <a:latin typeface="Times New Roman" panose="02020603050405020304" pitchFamily="18" charset="0"/>
              </a:rPr>
              <a:t>x</a:t>
            </a:r>
            <a:r>
              <a:rPr lang="en-US" altLang="zh-CN" sz="2400" dirty="0" err="1">
                <a:latin typeface="Times New Roman" panose="02020603050405020304" pitchFamily="18" charset="0"/>
              </a:rPr>
              <a:t>u</a:t>
            </a:r>
            <a:r>
              <a:rPr lang="en-US" altLang="zh-CN" sz="2400" dirty="0">
                <a:latin typeface="Times New Roman" panose="02020603050405020304" pitchFamily="18" charset="0"/>
              </a:rPr>
              <a:t>-</a:t>
            </a:r>
            <a:r>
              <a:rPr lang="zh-CN" altLang="en-US" sz="2400" dirty="0">
                <a:latin typeface="Times New Roman" panose="02020603050405020304" pitchFamily="18" charset="0"/>
              </a:rPr>
              <a:t>段</a:t>
            </a:r>
            <a:r>
              <a:rPr lang="en-US" altLang="zh-CN" sz="2400" dirty="0">
                <a:latin typeface="Times New Roman" panose="02020603050405020304" pitchFamily="18" charset="0"/>
              </a:rPr>
              <a:t>)+P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+(P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</a:rPr>
              <a:t>中的</a:t>
            </a:r>
            <a:r>
              <a:rPr lang="en-US" altLang="zh-CN" sz="2400" dirty="0" err="1">
                <a:latin typeface="Times New Roman" panose="02020603050405020304" pitchFamily="18" charset="0"/>
              </a:rPr>
              <a:t>v</a:t>
            </a:r>
            <a:r>
              <a:rPr lang="en-US" altLang="zh-CN" sz="2400" i="1" dirty="0" err="1">
                <a:latin typeface="Times New Roman" panose="02020603050405020304" pitchFamily="18" charset="0"/>
              </a:rPr>
              <a:t>y</a:t>
            </a:r>
            <a:r>
              <a:rPr lang="en-US" altLang="zh-CN" sz="2400" dirty="0">
                <a:latin typeface="Times New Roman" panose="02020603050405020304" pitchFamily="18" charset="0"/>
              </a:rPr>
              <a:t>-</a:t>
            </a:r>
            <a:r>
              <a:rPr lang="zh-CN" altLang="en-US" sz="2400" dirty="0">
                <a:latin typeface="Times New Roman" panose="02020603050405020304" pitchFamily="18" charset="0"/>
              </a:rPr>
              <a:t>段</a:t>
            </a:r>
            <a:r>
              <a:rPr lang="en-US" altLang="zh-CN" sz="2400" dirty="0">
                <a:latin typeface="Times New Roman" panose="02020603050405020304" pitchFamily="18" charset="0"/>
              </a:rPr>
              <a:t>)</a:t>
            </a:r>
            <a:r>
              <a:rPr lang="zh-CN" altLang="en-US" sz="2400" dirty="0">
                <a:latin typeface="Times New Roman" panose="02020603050405020304" pitchFamily="18" charset="0"/>
              </a:rPr>
              <a:t>是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en-US" altLang="zh-CN" sz="2400" dirty="0">
                <a:latin typeface="Times New Roman" panose="02020603050405020304" pitchFamily="18" charset="0"/>
              </a:rPr>
              <a:t>*</a:t>
            </a:r>
            <a:r>
              <a:rPr lang="zh-CN" altLang="en-US" sz="2400" dirty="0">
                <a:latin typeface="Times New Roman" panose="02020603050405020304" pitchFamily="18" charset="0"/>
              </a:rPr>
              <a:t>中的</a:t>
            </a:r>
            <a:r>
              <a:rPr lang="en-US" altLang="zh-CN" sz="2400" i="1" dirty="0" err="1">
                <a:latin typeface="Times New Roman" panose="02020603050405020304" pitchFamily="18" charset="0"/>
              </a:rPr>
              <a:t>xy</a:t>
            </a:r>
            <a:r>
              <a:rPr lang="en-US" altLang="zh-CN" sz="2400" dirty="0">
                <a:latin typeface="Times New Roman" panose="02020603050405020304" pitchFamily="18" charset="0"/>
              </a:rPr>
              <a:t>-</a:t>
            </a:r>
            <a:r>
              <a:rPr lang="zh-CN" altLang="en-US" sz="2400" dirty="0">
                <a:latin typeface="Times New Roman" panose="02020603050405020304" pitchFamily="18" charset="0"/>
              </a:rPr>
              <a:t>通路，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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en-US" altLang="zh-CN" sz="2400" dirty="0">
                <a:latin typeface="Times New Roman" panose="02020603050405020304" pitchFamily="18" charset="0"/>
              </a:rPr>
              <a:t>*</a:t>
            </a:r>
            <a:r>
              <a:rPr lang="zh-CN" altLang="en-US" sz="2400" dirty="0">
                <a:latin typeface="Times New Roman" panose="02020603050405020304" pitchFamily="18" charset="0"/>
              </a:rPr>
              <a:t>中含</a:t>
            </a:r>
            <a:r>
              <a:rPr lang="en-US" altLang="zh-CN" sz="2400" dirty="0" err="1">
                <a:latin typeface="Times New Roman" panose="02020603050405020304" pitchFamily="18" charset="0"/>
              </a:rPr>
              <a:t>xy</a:t>
            </a:r>
            <a:r>
              <a:rPr lang="en-US" altLang="zh-CN" sz="2400" dirty="0">
                <a:latin typeface="Times New Roman" panose="02020603050405020304" pitchFamily="18" charset="0"/>
              </a:rPr>
              <a:t>-</a:t>
            </a:r>
            <a:r>
              <a:rPr lang="zh-CN" altLang="en-US" sz="2400" dirty="0">
                <a:latin typeface="Times New Roman" panose="02020603050405020304" pitchFamily="18" charset="0"/>
              </a:rPr>
              <a:t>简单通路</a:t>
            </a:r>
            <a:r>
              <a:rPr lang="en-US" altLang="zh-CN" sz="2400" dirty="0">
                <a:latin typeface="Times New Roman" panose="02020603050405020304" pitchFamily="18" charset="0"/>
              </a:rPr>
              <a:t>(</a:t>
            </a:r>
            <a:r>
              <a:rPr lang="zh-CN" altLang="en-US" sz="2400" dirty="0">
                <a:latin typeface="Times New Roman" panose="02020603050405020304" pitchFamily="18" charset="0"/>
              </a:rPr>
              <a:t>记为</a:t>
            </a:r>
            <a:r>
              <a:rPr lang="en-US" altLang="zh-CN" sz="2400" dirty="0">
                <a:latin typeface="Times New Roman" panose="02020603050405020304" pitchFamily="18" charset="0"/>
              </a:rPr>
              <a:t>P</a:t>
            </a:r>
            <a:r>
              <a:rPr lang="en-US" altLang="zh-CN" sz="2400" dirty="0"/>
              <a:t>’</a:t>
            </a:r>
            <a:r>
              <a:rPr lang="en-US" altLang="zh-CN" sz="2400" dirty="0">
                <a:latin typeface="Times New Roman" panose="02020603050405020304" pitchFamily="18" charset="0"/>
              </a:rPr>
              <a:t>)</a:t>
            </a:r>
            <a:r>
              <a:rPr lang="zh-CN" altLang="en-US" sz="2400" dirty="0">
                <a:latin typeface="Times New Roman" panose="02020603050405020304" pitchFamily="18" charset="0"/>
              </a:rPr>
              <a:t>，则</a:t>
            </a:r>
            <a:r>
              <a:rPr lang="en-US" altLang="zh-CN" sz="2400" dirty="0" err="1">
                <a:latin typeface="Times New Roman" panose="02020603050405020304" pitchFamily="18" charset="0"/>
              </a:rPr>
              <a:t>P</a:t>
            </a:r>
            <a:r>
              <a:rPr lang="en-US" altLang="zh-CN" sz="2400" dirty="0" err="1"/>
              <a:t>’</a:t>
            </a:r>
            <a:r>
              <a:rPr lang="en-US" altLang="zh-CN" sz="2400" dirty="0" err="1">
                <a:latin typeface="Times New Roman" panose="02020603050405020304" pitchFamily="18" charset="0"/>
              </a:rPr>
              <a:t>+e</a:t>
            </a:r>
            <a:r>
              <a:rPr lang="zh-CN" altLang="en-US" sz="2400" dirty="0">
                <a:latin typeface="Times New Roman" panose="02020603050405020304" pitchFamily="18" charset="0"/>
              </a:rPr>
              <a:t>是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</a:rPr>
              <a:t>中的简单回路，与树的定义矛盾。 </a:t>
            </a:r>
          </a:p>
        </p:txBody>
      </p:sp>
      <p:grpSp>
        <p:nvGrpSpPr>
          <p:cNvPr id="2" name="组合 24"/>
          <p:cNvGrpSpPr>
            <a:grpSpLocks/>
          </p:cNvGrpSpPr>
          <p:nvPr/>
        </p:nvGrpSpPr>
        <p:grpSpPr bwMode="auto">
          <a:xfrm>
            <a:off x="1403350" y="5157788"/>
            <a:ext cx="6048375" cy="1295400"/>
            <a:chOff x="1403648" y="5373216"/>
            <a:chExt cx="6048672" cy="1296144"/>
          </a:xfrm>
        </p:grpSpPr>
        <p:sp>
          <p:nvSpPr>
            <p:cNvPr id="6149" name="流程图: 联系 59"/>
            <p:cNvSpPr>
              <a:spLocks noChangeArrowheads="1"/>
            </p:cNvSpPr>
            <p:nvPr/>
          </p:nvSpPr>
          <p:spPr bwMode="auto">
            <a:xfrm>
              <a:off x="1948344" y="5805332"/>
              <a:ext cx="143950" cy="144148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6150" name="直接连接符 61"/>
            <p:cNvCxnSpPr>
              <a:cxnSpLocks noChangeShapeType="1"/>
              <a:stCxn id="6149" idx="6"/>
            </p:cNvCxnSpPr>
            <p:nvPr/>
          </p:nvCxnSpPr>
          <p:spPr bwMode="auto">
            <a:xfrm flipV="1">
              <a:off x="2092293" y="5877374"/>
              <a:ext cx="648229" cy="32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51" name="直接连接符 61"/>
            <p:cNvCxnSpPr>
              <a:cxnSpLocks noChangeShapeType="1"/>
            </p:cNvCxnSpPr>
            <p:nvPr/>
          </p:nvCxnSpPr>
          <p:spPr bwMode="auto">
            <a:xfrm>
              <a:off x="3060064" y="5877374"/>
              <a:ext cx="647691" cy="0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52" name="流程图: 联系 59"/>
            <p:cNvSpPr>
              <a:spLocks noChangeArrowheads="1"/>
            </p:cNvSpPr>
            <p:nvPr/>
          </p:nvSpPr>
          <p:spPr bwMode="auto">
            <a:xfrm>
              <a:off x="3708293" y="5805300"/>
              <a:ext cx="143950" cy="144148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6153" name="直接连接符 61"/>
            <p:cNvCxnSpPr>
              <a:cxnSpLocks noChangeShapeType="1"/>
              <a:stCxn id="6152" idx="6"/>
            </p:cNvCxnSpPr>
            <p:nvPr/>
          </p:nvCxnSpPr>
          <p:spPr bwMode="auto">
            <a:xfrm>
              <a:off x="3852243" y="5877374"/>
              <a:ext cx="791724" cy="0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54" name="流程图: 联系 59"/>
            <p:cNvSpPr>
              <a:spLocks noChangeArrowheads="1"/>
            </p:cNvSpPr>
            <p:nvPr/>
          </p:nvSpPr>
          <p:spPr bwMode="auto">
            <a:xfrm>
              <a:off x="4644505" y="5805300"/>
              <a:ext cx="143950" cy="144148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cxnSp>
          <p:nvCxnSpPr>
            <p:cNvPr id="6155" name="直接连接符 61"/>
            <p:cNvCxnSpPr>
              <a:cxnSpLocks noChangeShapeType="1"/>
              <a:stCxn id="6154" idx="6"/>
            </p:cNvCxnSpPr>
            <p:nvPr/>
          </p:nvCxnSpPr>
          <p:spPr bwMode="auto">
            <a:xfrm>
              <a:off x="4788454" y="5877374"/>
              <a:ext cx="791724" cy="0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56" name="矩形标注 106"/>
            <p:cNvSpPr>
              <a:spLocks noChangeArrowheads="1"/>
            </p:cNvSpPr>
            <p:nvPr/>
          </p:nvSpPr>
          <p:spPr bwMode="auto">
            <a:xfrm>
              <a:off x="1403648" y="5661248"/>
              <a:ext cx="792180" cy="505204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endParaRPr lang="zh-CN" altLang="en-US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eaLnBrk="1" hangingPunct="1"/>
              <a:endParaRPr lang="zh-CN" altLang="en-US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57" name="矩形标注 106"/>
            <p:cNvSpPr>
              <a:spLocks noChangeArrowheads="1"/>
            </p:cNvSpPr>
            <p:nvPr/>
          </p:nvSpPr>
          <p:spPr bwMode="auto">
            <a:xfrm>
              <a:off x="3348129" y="5805332"/>
              <a:ext cx="720808" cy="505204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zh-CN" altLang="en-US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58" name="矩形标注 106"/>
            <p:cNvSpPr>
              <a:spLocks noChangeArrowheads="1"/>
            </p:cNvSpPr>
            <p:nvPr/>
          </p:nvSpPr>
          <p:spPr bwMode="auto">
            <a:xfrm>
              <a:off x="4716438" y="5805332"/>
              <a:ext cx="720808" cy="505204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zh-CN" altLang="en-US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159" name="直接连接符 61"/>
            <p:cNvCxnSpPr>
              <a:cxnSpLocks noChangeShapeType="1"/>
            </p:cNvCxnSpPr>
            <p:nvPr/>
          </p:nvCxnSpPr>
          <p:spPr bwMode="auto">
            <a:xfrm>
              <a:off x="5868698" y="5877374"/>
              <a:ext cx="791724" cy="0"/>
            </a:xfrm>
            <a:prstGeom prst="line">
              <a:avLst/>
            </a:prstGeom>
            <a:noFill/>
            <a:ln w="222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60" name="流程图: 联系 59"/>
            <p:cNvSpPr>
              <a:spLocks noChangeArrowheads="1"/>
            </p:cNvSpPr>
            <p:nvPr/>
          </p:nvSpPr>
          <p:spPr bwMode="auto">
            <a:xfrm>
              <a:off x="6660960" y="5805300"/>
              <a:ext cx="143950" cy="144148"/>
            </a:xfrm>
            <a:prstGeom prst="flowChartConnector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61" name="矩形标注 106"/>
            <p:cNvSpPr>
              <a:spLocks noChangeArrowheads="1"/>
            </p:cNvSpPr>
            <p:nvPr/>
          </p:nvSpPr>
          <p:spPr bwMode="auto">
            <a:xfrm>
              <a:off x="6948942" y="5733290"/>
              <a:ext cx="503378" cy="505204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endParaRPr lang="zh-CN" altLang="en-US" sz="2400" b="1" i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62" name="任意多边形 24"/>
            <p:cNvSpPr>
              <a:spLocks/>
            </p:cNvSpPr>
            <p:nvPr/>
          </p:nvSpPr>
          <p:spPr bwMode="auto">
            <a:xfrm>
              <a:off x="2021508" y="5909990"/>
              <a:ext cx="4710732" cy="541833"/>
            </a:xfrm>
            <a:custGeom>
              <a:avLst/>
              <a:gdLst>
                <a:gd name="T0" fmla="*/ 0 w 2686929"/>
                <a:gd name="T1" fmla="*/ 0 h 541607"/>
                <a:gd name="T2" fmla="*/ 70906234 w 2686929"/>
                <a:gd name="T3" fmla="*/ 536136 h 541607"/>
                <a:gd name="T4" fmla="*/ 136798700 w 2686929"/>
                <a:gd name="T5" fmla="*/ 42329 h 541607"/>
                <a:gd name="T6" fmla="*/ 136798700 w 2686929"/>
                <a:gd name="T7" fmla="*/ 42329 h 5416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86929"/>
                <a:gd name="T13" fmla="*/ 0 h 541607"/>
                <a:gd name="T14" fmla="*/ 2686929 w 2686929"/>
                <a:gd name="T15" fmla="*/ 541607 h 5416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86929" h="541607">
                  <a:moveTo>
                    <a:pt x="0" y="0"/>
                  </a:moveTo>
                  <a:cubicBezTo>
                    <a:pt x="472440" y="263769"/>
                    <a:pt x="944881" y="527539"/>
                    <a:pt x="1392702" y="534573"/>
                  </a:cubicBezTo>
                  <a:cubicBezTo>
                    <a:pt x="1840523" y="541607"/>
                    <a:pt x="2686929" y="42203"/>
                    <a:pt x="2686929" y="42203"/>
                  </a:cubicBezTo>
                </a:path>
              </a:pathLst>
            </a:custGeom>
            <a:noFill/>
            <a:ln w="31750" cap="flat" cmpd="sng" algn="ctr">
              <a:solidFill>
                <a:srgbClr val="FF0000"/>
              </a:solidFill>
              <a:prstDash val="dash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163" name="矩形标注 106"/>
            <p:cNvSpPr>
              <a:spLocks noChangeArrowheads="1"/>
            </p:cNvSpPr>
            <p:nvPr/>
          </p:nvSpPr>
          <p:spPr bwMode="auto">
            <a:xfrm>
              <a:off x="3995936" y="5575793"/>
              <a:ext cx="576064" cy="361188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b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</a:t>
              </a:r>
              <a:endParaRPr lang="zh-CN" altLang="en-US" sz="2800" b="1" baseline="-25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64" name="矩形标注 106"/>
            <p:cNvSpPr>
              <a:spLocks noChangeArrowheads="1"/>
            </p:cNvSpPr>
            <p:nvPr/>
          </p:nvSpPr>
          <p:spPr bwMode="auto">
            <a:xfrm>
              <a:off x="5652120" y="6165304"/>
              <a:ext cx="576064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P</a:t>
              </a:r>
              <a:r>
                <a:rPr lang="en-US" altLang="zh-CN" sz="2400" b="1" baseline="-2500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2</a:t>
              </a:r>
              <a:endParaRPr lang="zh-CN" altLang="en-US" sz="2400" b="1" baseline="-25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65" name="矩形标注 106"/>
            <p:cNvSpPr>
              <a:spLocks noChangeArrowheads="1"/>
            </p:cNvSpPr>
            <p:nvPr/>
          </p:nvSpPr>
          <p:spPr bwMode="auto">
            <a:xfrm>
              <a:off x="5652120" y="5373216"/>
              <a:ext cx="576064" cy="504056"/>
            </a:xfrm>
            <a:prstGeom prst="wedgeRectCallout">
              <a:avLst>
                <a:gd name="adj1" fmla="val -20833"/>
                <a:gd name="adj2" fmla="val 62500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P</a:t>
              </a:r>
              <a:r>
                <a:rPr lang="en-US" altLang="zh-CN" sz="2400" b="1" baseline="-2500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1</a:t>
              </a:r>
              <a:endParaRPr lang="zh-CN" altLang="en-US" sz="2400" b="1" baseline="-25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树中的通路 </a:t>
            </a:r>
          </a:p>
        </p:txBody>
      </p:sp>
    </p:spTree>
    <p:extLst>
      <p:ext uri="{BB962C8B-B14F-4D97-AF65-F5344CB8AC3E}">
        <p14:creationId xmlns:p14="http://schemas.microsoft.com/office/powerpoint/2010/main" val="229633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4968875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30000"/>
              </a:spcBef>
              <a:defRPr/>
            </a:pPr>
            <a:r>
              <a:rPr lang="zh-CN" altLang="en-US" sz="2400" dirty="0"/>
              <a:t>设</a:t>
            </a:r>
            <a:r>
              <a:rPr lang="en-US" altLang="zh-CN" sz="2400" i="1" dirty="0">
                <a:latin typeface="Times New Roman" pitchFamily="18" charset="0"/>
              </a:rPr>
              <a:t>T</a:t>
            </a:r>
            <a:r>
              <a:rPr lang="zh-CN" altLang="en-US" sz="2400" dirty="0">
                <a:latin typeface="Times New Roman" pitchFamily="18" charset="0"/>
              </a:rPr>
              <a:t>是简单无向图，</a:t>
            </a:r>
            <a:r>
              <a:rPr lang="zh-CN" altLang="en-US" sz="2400" dirty="0"/>
              <a:t>下列四个命题等价：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latin typeface="Times New Roman" pitchFamily="18" charset="0"/>
              </a:rPr>
              <a:t>(1)</a:t>
            </a:r>
            <a:r>
              <a:rPr lang="en-US" altLang="zh-CN" sz="2400" i="1" dirty="0">
                <a:latin typeface="Times New Roman" pitchFamily="18" charset="0"/>
              </a:rPr>
              <a:t> T</a:t>
            </a:r>
            <a:r>
              <a:rPr lang="zh-CN" altLang="en-US" sz="2400" dirty="0">
                <a:latin typeface="Times New Roman" pitchFamily="18" charset="0"/>
              </a:rPr>
              <a:t>是不包含简单回路的连通图。</a:t>
            </a:r>
            <a:r>
              <a:rPr lang="en-US" altLang="zh-CN" sz="2400" dirty="0">
                <a:latin typeface="Times New Roman" pitchFamily="18" charset="0"/>
              </a:rPr>
              <a:t>//</a:t>
            </a:r>
            <a:r>
              <a:rPr lang="zh-CN" altLang="en-US" sz="2400" dirty="0">
                <a:latin typeface="Times New Roman" pitchFamily="18" charset="0"/>
              </a:rPr>
              <a:t>树的定义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latin typeface="Times New Roman" pitchFamily="18" charset="0"/>
              </a:rPr>
              <a:t>(2)</a:t>
            </a:r>
            <a:r>
              <a:rPr lang="en-US" altLang="zh-CN" sz="2400" i="1" dirty="0">
                <a:latin typeface="Times New Roman" pitchFamily="18" charset="0"/>
              </a:rPr>
              <a:t> T</a:t>
            </a:r>
            <a:r>
              <a:rPr lang="zh-CN" altLang="en-US" sz="2400" dirty="0">
                <a:latin typeface="Times New Roman" pitchFamily="18" charset="0"/>
              </a:rPr>
              <a:t>中任意两点之间有唯一简单通路。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latin typeface="Times New Roman" pitchFamily="18" charset="0"/>
              </a:rPr>
              <a:t>(3)</a:t>
            </a:r>
            <a:r>
              <a:rPr lang="en-US" altLang="zh-CN" sz="2400" i="1" dirty="0">
                <a:latin typeface="Times New Roman" pitchFamily="18" charset="0"/>
              </a:rPr>
              <a:t> </a:t>
            </a:r>
            <a:r>
              <a:rPr lang="en-US" altLang="zh-CN" sz="2400" i="1" dirty="0">
                <a:solidFill>
                  <a:srgbClr val="0000CC"/>
                </a:solidFill>
                <a:latin typeface="Times New Roman" pitchFamily="18" charset="0"/>
              </a:rPr>
              <a:t>T</a:t>
            </a:r>
            <a:r>
              <a:rPr lang="zh-CN" altLang="en-US" sz="2400" dirty="0">
                <a:solidFill>
                  <a:srgbClr val="0000CC"/>
                </a:solidFill>
                <a:latin typeface="Times New Roman" pitchFamily="18" charset="0"/>
              </a:rPr>
              <a:t>连通，但删除任意一条边则不再连通。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2400" dirty="0">
                <a:latin typeface="Times New Roman" pitchFamily="18" charset="0"/>
              </a:rPr>
              <a:t>(4)</a:t>
            </a:r>
            <a:r>
              <a:rPr lang="en-US" altLang="zh-CN" sz="2400" i="1" dirty="0">
                <a:latin typeface="Times New Roman" pitchFamily="18" charset="0"/>
              </a:rPr>
              <a:t> </a:t>
            </a:r>
            <a:r>
              <a:rPr lang="en-US" altLang="zh-CN" sz="2400" i="1" dirty="0">
                <a:solidFill>
                  <a:srgbClr val="0070C0"/>
                </a:solidFill>
                <a:latin typeface="Times New Roman" pitchFamily="18" charset="0"/>
              </a:rPr>
              <a:t>T</a:t>
            </a:r>
            <a:r>
              <a:rPr lang="zh-CN" altLang="en-US" sz="2400" dirty="0">
                <a:solidFill>
                  <a:srgbClr val="0070C0"/>
                </a:solidFill>
                <a:latin typeface="Times New Roman" pitchFamily="18" charset="0"/>
              </a:rPr>
              <a:t>不包含简单回路，但在任意不相邻的顶点对之间加一条边则产生唯一的简单回路。</a:t>
            </a:r>
          </a:p>
          <a:p>
            <a:pPr marL="342900" lvl="1" indent="-342900" eaLnBrk="1" hangingPunct="1">
              <a:lnSpc>
                <a:spcPct val="110000"/>
              </a:lnSpc>
              <a:spcBef>
                <a:spcPct val="30000"/>
              </a:spcBef>
              <a:buClr>
                <a:schemeClr val="tx2"/>
              </a:buClr>
              <a:defRPr/>
            </a:pPr>
            <a:r>
              <a:rPr lang="zh-CN" altLang="en-US" sz="2400" dirty="0">
                <a:cs typeface="+mn-cs"/>
              </a:rPr>
              <a:t>备注：</a:t>
            </a:r>
            <a:endParaRPr lang="en-US" altLang="zh-CN" sz="2400" dirty="0">
              <a:cs typeface="+mn-cs"/>
            </a:endParaRPr>
          </a:p>
          <a:p>
            <a:pPr marL="638175" lvl="2" indent="-342900" eaLnBrk="1" hangingPunct="1">
              <a:lnSpc>
                <a:spcPct val="110000"/>
              </a:lnSpc>
              <a:spcBef>
                <a:spcPct val="30000"/>
              </a:spcBef>
              <a:buClr>
                <a:schemeClr val="tx2"/>
              </a:buClr>
              <a:defRPr/>
            </a:pPr>
            <a:r>
              <a:rPr lang="zh-CN" altLang="en-US" sz="2400" dirty="0">
                <a:solidFill>
                  <a:srgbClr val="0000CC"/>
                </a:solidFill>
                <a:latin typeface="Times New Roman" pitchFamily="18" charset="0"/>
              </a:rPr>
              <a:t>树是边最少的连通图</a:t>
            </a:r>
            <a:endParaRPr lang="en-US" altLang="zh-CN" sz="2400" dirty="0">
              <a:solidFill>
                <a:srgbClr val="0000CC"/>
              </a:solidFill>
              <a:latin typeface="Times New Roman" pitchFamily="18" charset="0"/>
            </a:endParaRPr>
          </a:p>
          <a:p>
            <a:pPr marL="638175" lvl="2" indent="-342900" eaLnBrk="1" hangingPunct="1">
              <a:lnSpc>
                <a:spcPct val="110000"/>
              </a:lnSpc>
              <a:spcBef>
                <a:spcPct val="30000"/>
              </a:spcBef>
              <a:buClr>
                <a:schemeClr val="tx2"/>
              </a:buClr>
              <a:defRPr/>
            </a:pPr>
            <a:r>
              <a:rPr lang="zh-CN" altLang="en-US" sz="2400" dirty="0">
                <a:solidFill>
                  <a:srgbClr val="0070C0"/>
                </a:solidFill>
                <a:latin typeface="Times New Roman" pitchFamily="18" charset="0"/>
              </a:rPr>
              <a:t>树是边最多的无简单回路的图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有关树的几个等价命题</a:t>
            </a:r>
          </a:p>
        </p:txBody>
      </p:sp>
    </p:spTree>
    <p:extLst>
      <p:ext uri="{BB962C8B-B14F-4D97-AF65-F5344CB8AC3E}">
        <p14:creationId xmlns:p14="http://schemas.microsoft.com/office/powerpoint/2010/main" val="705902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28775"/>
            <a:ext cx="8435975" cy="4537075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dirty="0">
                <a:latin typeface="Times New Roman" panose="02020603050405020304" pitchFamily="18" charset="0"/>
              </a:rPr>
              <a:t>设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</a:rPr>
              <a:t>是树，令</a:t>
            </a:r>
            <a:r>
              <a:rPr lang="en-US" altLang="zh-CN" sz="2400" dirty="0">
                <a:latin typeface="Times New Roman" panose="02020603050405020304" pitchFamily="18" charset="0"/>
              </a:rPr>
              <a:t>n=|V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T</a:t>
            </a:r>
            <a:r>
              <a:rPr lang="en-US" altLang="zh-CN" sz="2400" dirty="0">
                <a:latin typeface="Times New Roman" panose="02020603050405020304" pitchFamily="18" charset="0"/>
              </a:rPr>
              <a:t>|, m=|E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T</a:t>
            </a:r>
            <a:r>
              <a:rPr lang="en-US" altLang="zh-CN" sz="2400" dirty="0">
                <a:latin typeface="Times New Roman" panose="02020603050405020304" pitchFamily="18" charset="0"/>
              </a:rPr>
              <a:t>|, </a:t>
            </a:r>
            <a:r>
              <a:rPr lang="zh-CN" altLang="en-US" sz="2400" dirty="0">
                <a:latin typeface="Times New Roman" panose="02020603050405020304" pitchFamily="18" charset="0"/>
              </a:rPr>
              <a:t>则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m=n-1</a:t>
            </a:r>
            <a:r>
              <a:rPr lang="zh-CN" altLang="en-US" sz="2400" dirty="0">
                <a:latin typeface="Times New Roman" panose="02020603050405020304" pitchFamily="18" charset="0"/>
              </a:rPr>
              <a:t>。</a:t>
            </a:r>
          </a:p>
          <a:p>
            <a:pPr algn="just"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dirty="0">
                <a:latin typeface="Times New Roman" panose="02020603050405020304" pitchFamily="18" charset="0"/>
              </a:rPr>
              <a:t>证明</a:t>
            </a:r>
            <a:r>
              <a:rPr lang="en-US" altLang="zh-CN" sz="2400" dirty="0">
                <a:latin typeface="Times New Roman" panose="02020603050405020304" pitchFamily="18" charset="0"/>
              </a:rPr>
              <a:t>. </a:t>
            </a:r>
            <a:r>
              <a:rPr lang="zh-CN" altLang="en-US" sz="2400" dirty="0">
                <a:latin typeface="Times New Roman" panose="02020603050405020304" pitchFamily="18" charset="0"/>
              </a:rPr>
              <a:t>对</a:t>
            </a:r>
            <a:r>
              <a:rPr lang="en-US" altLang="zh-CN" sz="2400" dirty="0">
                <a:latin typeface="Times New Roman" panose="02020603050405020304" pitchFamily="18" charset="0"/>
              </a:rPr>
              <a:t>n</a:t>
            </a:r>
            <a:r>
              <a:rPr lang="zh-CN" altLang="en-US" sz="2400" dirty="0">
                <a:latin typeface="Times New Roman" panose="02020603050405020304" pitchFamily="18" charset="0"/>
              </a:rPr>
              <a:t>进行归纳证明。当</a:t>
            </a:r>
            <a:r>
              <a:rPr lang="en-US" altLang="zh-CN" sz="2400" dirty="0">
                <a:latin typeface="Times New Roman" panose="02020603050405020304" pitchFamily="18" charset="0"/>
              </a:rPr>
              <a:t>n=1, 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</a:rPr>
              <a:t>是平凡树，结论显然成立。</a:t>
            </a:r>
          </a:p>
          <a:p>
            <a:pPr lvl="1" algn="just" eaLnBrk="1" hangingPunct="1">
              <a:lnSpc>
                <a:spcPct val="120000"/>
              </a:lnSpc>
              <a:spcBef>
                <a:spcPct val="40000"/>
              </a:spcBef>
              <a:buFont typeface="Wingdings" panose="05000000000000000000" pitchFamily="2" charset="2"/>
              <a:buNone/>
            </a:pPr>
            <a:r>
              <a:rPr lang="zh-CN" altLang="en-US" sz="2400" dirty="0">
                <a:latin typeface="Times New Roman" panose="02020603050405020304" pitchFamily="18" charset="0"/>
              </a:rPr>
              <a:t>假设当</a:t>
            </a:r>
            <a:r>
              <a:rPr lang="en-US" altLang="zh-CN" sz="2400" dirty="0" err="1">
                <a:latin typeface="Times New Roman" panose="02020603050405020304" pitchFamily="18" charset="0"/>
              </a:rPr>
              <a:t>n</a:t>
            </a:r>
            <a:r>
              <a:rPr lang="en-US" altLang="zh-CN" sz="24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</a:t>
            </a:r>
            <a:r>
              <a:rPr lang="en-US" altLang="zh-CN" sz="2400" dirty="0" err="1">
                <a:latin typeface="Times New Roman" panose="02020603050405020304" pitchFamily="18" charset="0"/>
              </a:rPr>
              <a:t>k</a:t>
            </a:r>
            <a:r>
              <a:rPr lang="zh-CN" altLang="en-US" sz="2400" dirty="0">
                <a:latin typeface="Times New Roman" panose="02020603050405020304" pitchFamily="18" charset="0"/>
              </a:rPr>
              <a:t>时结论成立。</a:t>
            </a:r>
          </a:p>
          <a:p>
            <a:pPr lvl="1" eaLnBrk="1" hangingPunct="1">
              <a:lnSpc>
                <a:spcPct val="120000"/>
              </a:lnSpc>
              <a:spcBef>
                <a:spcPct val="40000"/>
              </a:spcBef>
              <a:buFont typeface="Wingdings" panose="05000000000000000000" pitchFamily="2" charset="2"/>
              <a:buNone/>
            </a:pPr>
            <a:r>
              <a:rPr lang="zh-CN" altLang="en-US" sz="2400" dirty="0">
                <a:latin typeface="Times New Roman" panose="02020603050405020304" pitchFamily="18" charset="0"/>
              </a:rPr>
              <a:t>若</a:t>
            </a:r>
            <a:r>
              <a:rPr lang="en-US" altLang="zh-CN" sz="2400" dirty="0">
                <a:latin typeface="Times New Roman" panose="02020603050405020304" pitchFamily="18" charset="0"/>
              </a:rPr>
              <a:t>n=k+1</a:t>
            </a:r>
            <a:r>
              <a:rPr lang="zh-CN" altLang="en-US" sz="2400" dirty="0">
                <a:latin typeface="Times New Roman" panose="02020603050405020304" pitchFamily="18" charset="0"/>
              </a:rPr>
              <a:t>。因为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</a:rPr>
              <a:t>中每条边都是割边，任取</a:t>
            </a:r>
            <a:r>
              <a:rPr lang="en-US" altLang="zh-CN" sz="2400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dirty="0" err="1">
                <a:latin typeface="Times New Roman" panose="02020603050405020304" pitchFamily="18" charset="0"/>
              </a:rPr>
              <a:t>E</a:t>
            </a:r>
            <a:r>
              <a:rPr lang="en-US" altLang="zh-CN" sz="2400" i="1" baseline="-30000" dirty="0" err="1">
                <a:latin typeface="Times New Roman" panose="02020603050405020304" pitchFamily="18" charset="0"/>
              </a:rPr>
              <a:t>T</a:t>
            </a:r>
            <a:r>
              <a:rPr lang="en-US" altLang="zh-CN" sz="2400" dirty="0"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en-US" altLang="zh-CN" sz="2400" dirty="0">
                <a:latin typeface="Times New Roman" panose="02020603050405020304" pitchFamily="18" charset="0"/>
              </a:rPr>
              <a:t>-{e}</a:t>
            </a:r>
            <a:r>
              <a:rPr lang="zh-CN" altLang="en-US" sz="2400" dirty="0">
                <a:latin typeface="Times New Roman" panose="02020603050405020304" pitchFamily="18" charset="0"/>
              </a:rPr>
              <a:t>含</a:t>
            </a:r>
            <a:r>
              <a:rPr lang="zh-CN" altLang="en-US" sz="2400" dirty="0">
                <a:solidFill>
                  <a:srgbClr val="0000CC"/>
                </a:solidFill>
                <a:latin typeface="Times New Roman" panose="02020603050405020304" pitchFamily="18" charset="0"/>
              </a:rPr>
              <a:t>两个</a:t>
            </a:r>
            <a:r>
              <a:rPr lang="zh-CN" altLang="en-US" sz="2400" dirty="0">
                <a:latin typeface="Times New Roman" panose="02020603050405020304" pitchFamily="18" charset="0"/>
              </a:rPr>
              <a:t>连通分支，设其为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, 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, </a:t>
            </a:r>
            <a:r>
              <a:rPr lang="zh-CN" altLang="en-US" sz="2400" dirty="0">
                <a:latin typeface="Times New Roman" panose="02020603050405020304" pitchFamily="18" charset="0"/>
              </a:rPr>
              <a:t>并设它们边数分别是</a:t>
            </a:r>
            <a:r>
              <a:rPr lang="en-US" altLang="zh-CN" sz="2400" dirty="0">
                <a:latin typeface="Times New Roman" panose="02020603050405020304" pitchFamily="18" charset="0"/>
              </a:rPr>
              <a:t>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, 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, </a:t>
            </a:r>
            <a:r>
              <a:rPr lang="zh-CN" altLang="en-US" sz="2400" dirty="0">
                <a:latin typeface="Times New Roman" panose="02020603050405020304" pitchFamily="18" charset="0"/>
              </a:rPr>
              <a:t>顶点数分别是</a:t>
            </a:r>
            <a:r>
              <a:rPr lang="en-US" altLang="zh-CN" sz="2400" dirty="0">
                <a:latin typeface="Times New Roman" panose="02020603050405020304" pitchFamily="18" charset="0"/>
              </a:rPr>
              <a:t>n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, n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, </a:t>
            </a:r>
            <a:r>
              <a:rPr lang="zh-CN" altLang="en-US" sz="2400" dirty="0">
                <a:latin typeface="Times New Roman" panose="02020603050405020304" pitchFamily="18" charset="0"/>
              </a:rPr>
              <a:t>根据归纳假设：</a:t>
            </a:r>
            <a:r>
              <a:rPr lang="en-US" altLang="zh-CN" sz="2400" dirty="0">
                <a:latin typeface="Times New Roman" panose="02020603050405020304" pitchFamily="18" charset="0"/>
              </a:rPr>
              <a:t>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=n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-1, 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=n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-1</a:t>
            </a:r>
            <a:r>
              <a:rPr lang="zh-CN" altLang="en-US" sz="2400" dirty="0">
                <a:latin typeface="Times New Roman" panose="02020603050405020304" pitchFamily="18" charset="0"/>
              </a:rPr>
              <a:t>。注意：</a:t>
            </a:r>
            <a:r>
              <a:rPr lang="en-US" altLang="zh-CN" sz="2400" dirty="0">
                <a:latin typeface="Times New Roman" panose="02020603050405020304" pitchFamily="18" charset="0"/>
              </a:rPr>
              <a:t>n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+n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=n, 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+m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=m-1</a:t>
            </a:r>
            <a:r>
              <a:rPr lang="zh-CN" altLang="en-US" sz="2400" dirty="0">
                <a:latin typeface="Times New Roman" panose="02020603050405020304" pitchFamily="18" charset="0"/>
              </a:rPr>
              <a:t>。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pPr lvl="1" eaLnBrk="1" hangingPunct="1">
              <a:lnSpc>
                <a:spcPct val="120000"/>
              </a:lnSpc>
              <a:spcBef>
                <a:spcPct val="40000"/>
              </a:spcBef>
              <a:buFont typeface="Wingdings" panose="05000000000000000000" pitchFamily="2" charset="2"/>
              <a:buNone/>
            </a:pP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    </a:t>
            </a:r>
            <a:r>
              <a:rPr lang="en-US" altLang="zh-CN" sz="2400" dirty="0">
                <a:latin typeface="Times New Roman" panose="02020603050405020304" pitchFamily="18" charset="0"/>
              </a:rPr>
              <a:t>m= 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+m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+1=n-1</a:t>
            </a:r>
            <a:r>
              <a:rPr lang="zh-CN" altLang="en-US" sz="2400" dirty="0">
                <a:latin typeface="Times New Roman" panose="02020603050405020304" pitchFamily="18" charset="0"/>
              </a:rPr>
              <a:t>。</a:t>
            </a:r>
            <a:r>
              <a:rPr lang="zh-CN" altLang="en-US" sz="2400" dirty="0"/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树中边和点的数量关系 </a:t>
            </a:r>
          </a:p>
        </p:txBody>
      </p:sp>
    </p:spTree>
    <p:extLst>
      <p:ext uri="{BB962C8B-B14F-4D97-AF65-F5344CB8AC3E}">
        <p14:creationId xmlns:p14="http://schemas.microsoft.com/office/powerpoint/2010/main" val="1223152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654175"/>
            <a:ext cx="8642350" cy="4781550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lang="zh-CN" altLang="en-US" sz="2400" dirty="0">
                <a:latin typeface="Times New Roman" panose="02020603050405020304" pitchFamily="18" charset="0"/>
              </a:rPr>
              <a:t>顶点数为</a:t>
            </a:r>
            <a:r>
              <a:rPr lang="en-US" altLang="zh-CN" sz="2400" dirty="0">
                <a:latin typeface="Times New Roman" panose="02020603050405020304" pitchFamily="18" charset="0"/>
              </a:rPr>
              <a:t>n</a:t>
            </a:r>
            <a:r>
              <a:rPr lang="zh-CN" altLang="en-US" sz="2400" dirty="0">
                <a:latin typeface="Times New Roman" panose="02020603050405020304" pitchFamily="18" charset="0"/>
              </a:rPr>
              <a:t>（</a:t>
            </a:r>
            <a:r>
              <a:rPr lang="en-US" altLang="zh-CN" sz="2400" dirty="0">
                <a:latin typeface="Times New Roman" panose="02020603050405020304" pitchFamily="18" charset="0"/>
              </a:rPr>
              <a:t> n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altLang="zh-CN" sz="2400" dirty="0">
                <a:latin typeface="Times New Roman" panose="02020603050405020304" pitchFamily="18" charset="0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</a:rPr>
              <a:t>）的连通图，其边数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m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altLang="zh-CN" sz="24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n-1</a:t>
            </a:r>
            <a:r>
              <a:rPr lang="zh-CN" altLang="en-US" sz="2400" dirty="0">
                <a:latin typeface="Times New Roman" panose="02020603050405020304" pitchFamily="18" charset="0"/>
              </a:rPr>
              <a:t>。</a:t>
            </a:r>
          </a:p>
          <a:p>
            <a:pPr algn="just"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zh-CN" altLang="en-US" sz="2400" dirty="0">
                <a:latin typeface="Times New Roman" panose="02020603050405020304" pitchFamily="18" charset="0"/>
              </a:rPr>
              <a:t>            </a:t>
            </a:r>
            <a:r>
              <a:rPr lang="en-US" altLang="zh-CN" sz="2400" dirty="0">
                <a:latin typeface="Times New Roman" panose="02020603050405020304" pitchFamily="18" charset="0"/>
              </a:rPr>
              <a:t>(</a:t>
            </a:r>
            <a:r>
              <a:rPr lang="zh-CN" altLang="en-US" sz="2400" dirty="0">
                <a:latin typeface="Times New Roman" panose="02020603050405020304" pitchFamily="18" charset="0"/>
              </a:rPr>
              <a:t>对于树，</a:t>
            </a:r>
            <a:r>
              <a:rPr lang="en-US" altLang="zh-CN" sz="2400" i="1" dirty="0">
                <a:solidFill>
                  <a:schemeClr val="tx2"/>
                </a:solidFill>
                <a:latin typeface="Times New Roman" panose="02020603050405020304" pitchFamily="18" charset="0"/>
              </a:rPr>
              <a:t>m=n-1</a:t>
            </a:r>
            <a:r>
              <a:rPr lang="en-US" altLang="zh-CN" sz="2400" dirty="0">
                <a:latin typeface="Times New Roman" panose="02020603050405020304" pitchFamily="18" charset="0"/>
              </a:rPr>
              <a:t>, </a:t>
            </a:r>
            <a:r>
              <a:rPr lang="zh-CN" altLang="en-US" sz="2400" dirty="0"/>
              <a:t>“</a:t>
            </a:r>
            <a:r>
              <a:rPr lang="zh-CN" altLang="en-US" sz="2400" dirty="0">
                <a:latin typeface="Times New Roman" panose="02020603050405020304" pitchFamily="18" charset="0"/>
              </a:rPr>
              <a:t>树是边最少的连通图”</a:t>
            </a:r>
            <a:r>
              <a:rPr lang="en-US" altLang="zh-CN" sz="2400" dirty="0">
                <a:latin typeface="Times New Roman" panose="02020603050405020304" pitchFamily="18" charset="0"/>
              </a:rPr>
              <a:t>)</a:t>
            </a:r>
          </a:p>
          <a:p>
            <a:pPr lvl="1" algn="just" eaLnBrk="1" hangingPunct="1">
              <a:lnSpc>
                <a:spcPct val="110000"/>
              </a:lnSpc>
            </a:pPr>
            <a:r>
              <a:rPr lang="zh-CN" altLang="en-US" sz="2400" dirty="0">
                <a:latin typeface="Times New Roman" panose="02020603050405020304" pitchFamily="18" charset="0"/>
              </a:rPr>
              <a:t>证明：对</a:t>
            </a:r>
            <a:r>
              <a:rPr lang="en-US" altLang="zh-CN" sz="2400" dirty="0">
                <a:latin typeface="Times New Roman" panose="02020603050405020304" pitchFamily="18" charset="0"/>
              </a:rPr>
              <a:t>n</a:t>
            </a:r>
            <a:r>
              <a:rPr lang="zh-CN" altLang="en-US" sz="2400" dirty="0">
                <a:latin typeface="Times New Roman" panose="02020603050405020304" pitchFamily="18" charset="0"/>
              </a:rPr>
              <a:t>进行一般归纳。当</a:t>
            </a:r>
            <a:r>
              <a:rPr lang="en-US" altLang="zh-CN" sz="2400" dirty="0">
                <a:latin typeface="Times New Roman" panose="02020603050405020304" pitchFamily="18" charset="0"/>
              </a:rPr>
              <a:t>n=2</a:t>
            </a:r>
            <a:r>
              <a:rPr lang="zh-CN" altLang="en-US" sz="2400" dirty="0">
                <a:latin typeface="Times New Roman" panose="02020603050405020304" pitchFamily="18" charset="0"/>
              </a:rPr>
              <a:t>时结论显然成立。</a:t>
            </a:r>
          </a:p>
          <a:p>
            <a:pPr lvl="1" algn="just"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zh-CN" altLang="en-US" sz="2400" dirty="0">
                <a:latin typeface="Times New Roman" panose="02020603050405020304" pitchFamily="18" charset="0"/>
              </a:rPr>
              <a:t>    设</a:t>
            </a:r>
            <a:r>
              <a:rPr lang="en-US" altLang="zh-CN" sz="2400" dirty="0">
                <a:latin typeface="Times New Roman" panose="02020603050405020304" pitchFamily="18" charset="0"/>
              </a:rPr>
              <a:t>G</a:t>
            </a:r>
            <a:r>
              <a:rPr lang="zh-CN" altLang="en-US" sz="2400" dirty="0">
                <a:latin typeface="Times New Roman" panose="02020603050405020304" pitchFamily="18" charset="0"/>
              </a:rPr>
              <a:t>是边数为</a:t>
            </a:r>
            <a:r>
              <a:rPr lang="en-US" altLang="zh-CN" sz="2400" dirty="0">
                <a:latin typeface="Times New Roman" panose="02020603050405020304" pitchFamily="18" charset="0"/>
              </a:rPr>
              <a:t>m</a:t>
            </a:r>
            <a:r>
              <a:rPr lang="zh-CN" altLang="en-US" sz="2400" dirty="0">
                <a:latin typeface="Times New Roman" panose="02020603050405020304" pitchFamily="18" charset="0"/>
              </a:rPr>
              <a:t>的连通图，且</a:t>
            </a:r>
            <a:r>
              <a:rPr lang="en-US" altLang="zh-CN" sz="2400" dirty="0">
                <a:latin typeface="Times New Roman" panose="02020603050405020304" pitchFamily="18" charset="0"/>
              </a:rPr>
              <a:t>|V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G</a:t>
            </a:r>
            <a:r>
              <a:rPr lang="en-US" altLang="zh-CN" sz="2400" dirty="0">
                <a:latin typeface="Times New Roman" panose="02020603050405020304" pitchFamily="18" charset="0"/>
              </a:rPr>
              <a:t>|=n&gt;2</a:t>
            </a:r>
            <a:r>
              <a:rPr lang="zh-CN" altLang="en-US" sz="2400" dirty="0">
                <a:latin typeface="Times New Roman" panose="02020603050405020304" pitchFamily="18" charset="0"/>
              </a:rPr>
              <a:t>。任取</a:t>
            </a:r>
            <a:r>
              <a:rPr lang="en-US" altLang="zh-CN" sz="2400" i="1" dirty="0" err="1">
                <a:latin typeface="Times New Roman" panose="02020603050405020304" pitchFamily="18" charset="0"/>
              </a:rPr>
              <a:t>v</a:t>
            </a:r>
            <a:r>
              <a:rPr lang="en-US" altLang="zh-CN" sz="24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dirty="0" err="1">
                <a:latin typeface="Times New Roman" panose="02020603050405020304" pitchFamily="18" charset="0"/>
              </a:rPr>
              <a:t>V</a:t>
            </a:r>
            <a:r>
              <a:rPr lang="en-US" altLang="zh-CN" sz="2400" baseline="-30000" dirty="0" err="1">
                <a:latin typeface="Times New Roman" panose="02020603050405020304" pitchFamily="18" charset="0"/>
              </a:rPr>
              <a:t>G</a:t>
            </a:r>
            <a:r>
              <a:rPr lang="zh-CN" altLang="en-US" sz="2400" dirty="0">
                <a:latin typeface="Times New Roman" panose="02020603050405020304" pitchFamily="18" charset="0"/>
              </a:rPr>
              <a:t>，令</a:t>
            </a:r>
            <a:r>
              <a:rPr lang="en-US" altLang="zh-CN" sz="2400" dirty="0">
                <a:latin typeface="Times New Roman" panose="02020603050405020304" pitchFamily="18" charset="0"/>
              </a:rPr>
              <a:t>G’=G-</a:t>
            </a:r>
            <a:r>
              <a:rPr lang="en-US" altLang="zh-CN" sz="2400" i="1" dirty="0">
                <a:latin typeface="Times New Roman" panose="02020603050405020304" pitchFamily="18" charset="0"/>
              </a:rPr>
              <a:t>v</a:t>
            </a:r>
            <a:r>
              <a:rPr lang="en-US" altLang="zh-CN" sz="2400" dirty="0">
                <a:latin typeface="Times New Roman" panose="02020603050405020304" pitchFamily="18" charset="0"/>
              </a:rPr>
              <a:t>,</a:t>
            </a:r>
            <a:r>
              <a:rPr lang="zh-CN" altLang="en-US" sz="2400" dirty="0">
                <a:latin typeface="Times New Roman" panose="02020603050405020304" pitchFamily="18" charset="0"/>
              </a:rPr>
              <a:t>设</a:t>
            </a:r>
            <a:r>
              <a:rPr lang="en-US" altLang="zh-CN" sz="2400" dirty="0">
                <a:latin typeface="Times New Roman" panose="02020603050405020304" pitchFamily="18" charset="0"/>
              </a:rPr>
              <a:t>G’</a:t>
            </a:r>
            <a:r>
              <a:rPr lang="zh-CN" altLang="en-US" sz="2400" dirty="0">
                <a:latin typeface="Times New Roman" panose="02020603050405020304" pitchFamily="18" charset="0"/>
              </a:rPr>
              <a:t>有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</a:t>
            </a:r>
            <a:r>
              <a:rPr lang="en-US" altLang="zh-CN" sz="2400" dirty="0">
                <a:latin typeface="Times New Roman" panose="02020603050405020304" pitchFamily="18" charset="0"/>
              </a:rPr>
              <a:t>(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</a:t>
            </a:r>
            <a:r>
              <a:rPr lang="en-US" altLang="zh-CN" sz="2400" dirty="0">
                <a:latin typeface="Times New Roman" panose="02020603050405020304" pitchFamily="18" charset="0"/>
              </a:rPr>
              <a:t>1)</a:t>
            </a:r>
            <a:r>
              <a:rPr lang="zh-CN" altLang="en-US" sz="2400" dirty="0">
                <a:latin typeface="Times New Roman" panose="02020603050405020304" pitchFamily="18" charset="0"/>
              </a:rPr>
              <a:t>个连通分支</a:t>
            </a:r>
            <a:r>
              <a:rPr lang="en-US" altLang="zh-CN" sz="2400" dirty="0">
                <a:latin typeface="Times New Roman" panose="02020603050405020304" pitchFamily="18" charset="0"/>
              </a:rPr>
              <a:t>G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,G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,</a:t>
            </a:r>
            <a:r>
              <a:rPr lang="en-US" altLang="zh-CN" sz="2400" dirty="0"/>
              <a:t>…</a:t>
            </a:r>
            <a:r>
              <a:rPr lang="en-US" altLang="zh-CN" sz="2400" dirty="0">
                <a:latin typeface="Times New Roman" panose="02020603050405020304" pitchFamily="18" charset="0"/>
              </a:rPr>
              <a:t>,G</a:t>
            </a:r>
            <a:r>
              <a:rPr lang="en-US" altLang="zh-CN" sz="2400" baseline="-30000" dirty="0">
                <a:latin typeface="Times New Roman" panose="02020603050405020304" pitchFamily="18" charset="0"/>
                <a:sym typeface="Symbol" panose="05050102010706020507" pitchFamily="18" charset="2"/>
              </a:rPr>
              <a:t></a:t>
            </a:r>
            <a:r>
              <a:rPr lang="zh-CN" altLang="en-US" sz="2400" dirty="0">
                <a:latin typeface="Times New Roman" panose="02020603050405020304" pitchFamily="18" charset="0"/>
              </a:rPr>
              <a:t>，且</a:t>
            </a:r>
            <a:r>
              <a:rPr lang="en-US" altLang="zh-CN" sz="2400" dirty="0" err="1">
                <a:latin typeface="Times New Roman" panose="02020603050405020304" pitchFamily="18" charset="0"/>
              </a:rPr>
              <a:t>G</a:t>
            </a:r>
            <a:r>
              <a:rPr lang="en-US" altLang="zh-CN" sz="2400" baseline="-30000" dirty="0" err="1">
                <a:latin typeface="Times New Roman" panose="02020603050405020304" pitchFamily="18" charset="0"/>
              </a:rPr>
              <a:t>i</a:t>
            </a:r>
            <a:r>
              <a:rPr lang="zh-CN" altLang="en-US" sz="2400" dirty="0">
                <a:latin typeface="Times New Roman" panose="02020603050405020304" pitchFamily="18" charset="0"/>
              </a:rPr>
              <a:t>的边数和顶点数分别是</a:t>
            </a:r>
            <a:r>
              <a:rPr lang="en-US" altLang="zh-CN" sz="2400" dirty="0">
                <a:latin typeface="Times New Roman" panose="02020603050405020304" pitchFamily="18" charset="0"/>
              </a:rPr>
              <a:t>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i</a:t>
            </a:r>
            <a:r>
              <a:rPr lang="zh-CN" altLang="en-US" sz="2400" dirty="0">
                <a:latin typeface="Times New Roman" panose="02020603050405020304" pitchFamily="18" charset="0"/>
              </a:rPr>
              <a:t>和</a:t>
            </a:r>
            <a:r>
              <a:rPr lang="en-US" altLang="zh-CN" sz="2400" dirty="0" err="1">
                <a:latin typeface="Times New Roman" panose="02020603050405020304" pitchFamily="18" charset="0"/>
              </a:rPr>
              <a:t>n</a:t>
            </a:r>
            <a:r>
              <a:rPr lang="en-US" altLang="zh-CN" sz="2400" baseline="-30000" dirty="0" err="1">
                <a:latin typeface="Times New Roman" panose="02020603050405020304" pitchFamily="18" charset="0"/>
              </a:rPr>
              <a:t>i</a:t>
            </a:r>
            <a:r>
              <a:rPr lang="zh-CN" altLang="en-US" sz="2400" dirty="0">
                <a:latin typeface="Times New Roman" panose="02020603050405020304" pitchFamily="18" charset="0"/>
              </a:rPr>
              <a:t>。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pPr lvl="1" algn="just"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en-US" altLang="zh-CN" sz="2400" dirty="0">
                <a:latin typeface="Times New Roman" panose="02020603050405020304" pitchFamily="18" charset="0"/>
              </a:rPr>
              <a:t>    </a:t>
            </a:r>
            <a:r>
              <a:rPr lang="zh-CN" altLang="en-US" sz="2400" dirty="0">
                <a:latin typeface="Times New Roman" panose="02020603050405020304" pitchFamily="18" charset="0"/>
              </a:rPr>
              <a:t>我们有</a:t>
            </a:r>
            <a:r>
              <a:rPr lang="en-US" altLang="zh-CN" sz="2400" dirty="0">
                <a:latin typeface="Times New Roman" panose="02020603050405020304" pitchFamily="18" charset="0"/>
              </a:rPr>
              <a:t>n=n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+n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+</a:t>
            </a:r>
            <a:r>
              <a:rPr lang="en-US" altLang="zh-CN" sz="2400" dirty="0"/>
              <a:t>…</a:t>
            </a:r>
            <a:r>
              <a:rPr lang="en-US" altLang="zh-CN" sz="2400" dirty="0">
                <a:latin typeface="Times New Roman" panose="02020603050405020304" pitchFamily="18" charset="0"/>
              </a:rPr>
              <a:t>+n</a:t>
            </a:r>
            <a:r>
              <a:rPr lang="en-US" altLang="zh-CN" sz="2400" baseline="-30000" dirty="0">
                <a:latin typeface="Times New Roman" panose="02020603050405020304" pitchFamily="18" charset="0"/>
                <a:sym typeface="Symbol" panose="05050102010706020507" pitchFamily="18" charset="2"/>
              </a:rPr>
              <a:t></a:t>
            </a:r>
            <a:r>
              <a:rPr lang="en-US" altLang="zh-CN" sz="2400" dirty="0">
                <a:latin typeface="Times New Roman" panose="02020603050405020304" pitchFamily="18" charset="0"/>
              </a:rPr>
              <a:t>+1, m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altLang="zh-CN" sz="2400" dirty="0">
                <a:latin typeface="Times New Roman" panose="02020603050405020304" pitchFamily="18" charset="0"/>
              </a:rPr>
              <a:t>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+m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+</a:t>
            </a:r>
            <a:r>
              <a:rPr lang="en-US" altLang="zh-CN" sz="2400" dirty="0"/>
              <a:t>…</a:t>
            </a:r>
            <a:r>
              <a:rPr lang="en-US" altLang="zh-CN" sz="2400" dirty="0">
                <a:latin typeface="Times New Roman" panose="02020603050405020304" pitchFamily="18" charset="0"/>
              </a:rPr>
              <a:t>+m</a:t>
            </a:r>
            <a:r>
              <a:rPr lang="en-US" altLang="zh-CN" sz="2400" baseline="-30000" dirty="0">
                <a:latin typeface="Times New Roman" panose="02020603050405020304" pitchFamily="18" charset="0"/>
                <a:sym typeface="Symbol" panose="05050102010706020507" pitchFamily="18" charset="2"/>
              </a:rPr>
              <a:t></a:t>
            </a:r>
            <a:r>
              <a:rPr lang="en-US" altLang="zh-CN" sz="2400" dirty="0">
                <a:latin typeface="Times New Roman" panose="02020603050405020304" pitchFamily="18" charset="0"/>
              </a:rPr>
              <a:t>+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 </a:t>
            </a:r>
            <a:r>
              <a:rPr lang="en-US" altLang="zh-CN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(</a:t>
            </a:r>
            <a:r>
              <a:rPr lang="zh-CN" altLang="en-US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每个连通分支中至少有一个顶点在</a:t>
            </a:r>
            <a:r>
              <a:rPr lang="en-US" altLang="zh-CN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G</a:t>
            </a:r>
            <a:r>
              <a:rPr lang="zh-CN" altLang="en-US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中与删除的</a:t>
            </a:r>
            <a:r>
              <a:rPr lang="en-US" altLang="zh-CN" sz="2400" i="1" dirty="0">
                <a:solidFill>
                  <a:schemeClr val="tx2"/>
                </a:solidFill>
                <a:latin typeface="Times New Roman" panose="02020603050405020304" pitchFamily="18" charset="0"/>
              </a:rPr>
              <a:t>v</a:t>
            </a:r>
            <a:r>
              <a:rPr lang="zh-CN" altLang="en-US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相邻</a:t>
            </a:r>
            <a:r>
              <a:rPr lang="en-US" altLang="zh-CN" sz="2400" dirty="0">
                <a:solidFill>
                  <a:schemeClr val="tx2"/>
                </a:solidFill>
                <a:latin typeface="Times New Roman" panose="02020603050405020304" pitchFamily="18" charset="0"/>
              </a:rPr>
              <a:t>)</a:t>
            </a:r>
            <a:r>
              <a:rPr lang="zh-CN" altLang="en-US" sz="2400" dirty="0">
                <a:latin typeface="Times New Roman" panose="02020603050405020304" pitchFamily="18" charset="0"/>
              </a:rPr>
              <a:t>。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pPr lvl="1" algn="just"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zh-CN" altLang="en-US" sz="2400" dirty="0">
                <a:latin typeface="Times New Roman" panose="02020603050405020304" pitchFamily="18" charset="0"/>
              </a:rPr>
              <a:t>    由归纳假设，</a:t>
            </a:r>
            <a:r>
              <a:rPr lang="en-US" altLang="zh-CN" sz="2400" dirty="0">
                <a:latin typeface="Times New Roman" panose="02020603050405020304" pitchFamily="18" charset="0"/>
              </a:rPr>
              <a:t>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i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altLang="zh-CN" sz="2400" dirty="0">
                <a:latin typeface="Times New Roman" panose="02020603050405020304" pitchFamily="18" charset="0"/>
              </a:rPr>
              <a:t>n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i</a:t>
            </a:r>
            <a:r>
              <a:rPr lang="en-US" altLang="zh-CN" sz="2400" dirty="0">
                <a:latin typeface="Times New Roman" panose="02020603050405020304" pitchFamily="18" charset="0"/>
              </a:rPr>
              <a:t>-1(</a:t>
            </a:r>
            <a:r>
              <a:rPr lang="en-US" altLang="zh-CN" sz="2400" dirty="0" err="1">
                <a:latin typeface="Times New Roman" panose="02020603050405020304" pitchFamily="18" charset="0"/>
              </a:rPr>
              <a:t>i</a:t>
            </a:r>
            <a:r>
              <a:rPr lang="en-US" altLang="zh-CN" sz="2400" dirty="0">
                <a:latin typeface="Times New Roman" panose="02020603050405020304" pitchFamily="18" charset="0"/>
              </a:rPr>
              <a:t>=1,2,</a:t>
            </a:r>
            <a:r>
              <a:rPr lang="en-US" altLang="zh-CN" sz="2400" dirty="0"/>
              <a:t>…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</a:t>
            </a:r>
            <a:r>
              <a:rPr lang="en-US" altLang="zh-CN" sz="2400" dirty="0">
                <a:latin typeface="Times New Roman" panose="02020603050405020304" pitchFamily="18" charset="0"/>
              </a:rPr>
              <a:t>)</a:t>
            </a:r>
            <a:r>
              <a:rPr lang="zh-CN" altLang="en-US" sz="2400" dirty="0">
                <a:latin typeface="Times New Roman" panose="02020603050405020304" pitchFamily="18" charset="0"/>
              </a:rPr>
              <a:t>。</a:t>
            </a:r>
            <a:endParaRPr lang="en-US" altLang="zh-CN" sz="2400" dirty="0">
              <a:latin typeface="Times New Roman" panose="02020603050405020304" pitchFamily="18" charset="0"/>
            </a:endParaRPr>
          </a:p>
          <a:p>
            <a:pPr lvl="1" algn="just"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zh-CN" altLang="en-US" sz="2400" dirty="0">
                <a:latin typeface="Times New Roman" panose="02020603050405020304" pitchFamily="18" charset="0"/>
              </a:rPr>
              <a:t>    所以：</a:t>
            </a:r>
            <a:r>
              <a:rPr lang="en-US" altLang="zh-CN" sz="2400" dirty="0">
                <a:latin typeface="Times New Roman" panose="02020603050405020304" pitchFamily="18" charset="0"/>
              </a:rPr>
              <a:t>m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</a:t>
            </a:r>
            <a:r>
              <a:rPr lang="en-US" altLang="zh-CN" sz="2400" dirty="0">
                <a:latin typeface="Times New Roman" panose="02020603050405020304" pitchFamily="18" charset="0"/>
              </a:rPr>
              <a:t> 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+m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+</a:t>
            </a:r>
            <a:r>
              <a:rPr lang="en-US" altLang="zh-CN" sz="2400" dirty="0"/>
              <a:t>…</a:t>
            </a:r>
            <a:r>
              <a:rPr lang="en-US" altLang="zh-CN" sz="2400" dirty="0">
                <a:latin typeface="Times New Roman" panose="02020603050405020304" pitchFamily="18" charset="0"/>
              </a:rPr>
              <a:t>+m</a:t>
            </a:r>
            <a:r>
              <a:rPr lang="en-US" altLang="zh-CN" sz="2400" baseline="-30000" dirty="0">
                <a:latin typeface="Times New Roman" panose="02020603050405020304" pitchFamily="18" charset="0"/>
                <a:sym typeface="Symbol" panose="05050102010706020507" pitchFamily="18" charset="2"/>
              </a:rPr>
              <a:t></a:t>
            </a:r>
            <a:r>
              <a:rPr lang="en-US" altLang="zh-CN" sz="2400" dirty="0">
                <a:latin typeface="Times New Roman" panose="02020603050405020304" pitchFamily="18" charset="0"/>
              </a:rPr>
              <a:t>+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</a:t>
            </a:r>
            <a:r>
              <a:rPr lang="en-US" altLang="zh-CN" sz="2400" dirty="0">
                <a:latin typeface="Times New Roman" panose="02020603050405020304" pitchFamily="18" charset="0"/>
              </a:rPr>
              <a:t>n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</a:rPr>
              <a:t>+n</a:t>
            </a:r>
            <a:r>
              <a:rPr lang="en-US" altLang="zh-CN" sz="2400" baseline="-30000" dirty="0">
                <a:latin typeface="Times New Roman" panose="02020603050405020304" pitchFamily="18" charset="0"/>
              </a:rPr>
              <a:t>2</a:t>
            </a:r>
            <a:r>
              <a:rPr lang="en-US" altLang="zh-CN" sz="2400" dirty="0">
                <a:latin typeface="Times New Roman" panose="02020603050405020304" pitchFamily="18" charset="0"/>
              </a:rPr>
              <a:t>+</a:t>
            </a:r>
            <a:r>
              <a:rPr lang="en-US" altLang="zh-CN" sz="2400" dirty="0"/>
              <a:t>…</a:t>
            </a:r>
            <a:r>
              <a:rPr lang="en-US" altLang="zh-CN" sz="2400" dirty="0">
                <a:latin typeface="Times New Roman" panose="02020603050405020304" pitchFamily="18" charset="0"/>
              </a:rPr>
              <a:t>+n</a:t>
            </a:r>
            <a:r>
              <a:rPr lang="en-US" altLang="zh-CN" sz="2400" baseline="-30000" dirty="0">
                <a:latin typeface="Times New Roman" panose="02020603050405020304" pitchFamily="18" charset="0"/>
                <a:sym typeface="Symbol" panose="05050102010706020507" pitchFamily="18" charset="2"/>
              </a:rPr>
              <a:t></a:t>
            </a:r>
            <a:r>
              <a:rPr lang="en-US" altLang="zh-CN" sz="2400" dirty="0">
                <a:latin typeface="Times New Roman" panose="02020603050405020304" pitchFamily="18" charset="0"/>
              </a:rPr>
              <a:t>-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</a:t>
            </a:r>
            <a:r>
              <a:rPr lang="en-US" altLang="zh-CN" sz="2400" dirty="0">
                <a:latin typeface="Times New Roman" panose="02020603050405020304" pitchFamily="18" charset="0"/>
              </a:rPr>
              <a:t>+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</a:t>
            </a:r>
            <a:r>
              <a:rPr lang="en-US" altLang="zh-CN" sz="2400" dirty="0">
                <a:latin typeface="Times New Roman" panose="02020603050405020304" pitchFamily="18" charset="0"/>
              </a:rPr>
              <a:t>=n-1</a:t>
            </a:r>
            <a:r>
              <a:rPr lang="zh-CN" altLang="en-US" sz="2400" dirty="0">
                <a:latin typeface="Times New Roman" panose="02020603050405020304" pitchFamily="18" charset="0"/>
              </a:rPr>
              <a:t>。</a:t>
            </a:r>
            <a:r>
              <a:rPr lang="zh-CN" altLang="en-US" sz="2400" dirty="0"/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连通图边数的下限</a:t>
            </a:r>
          </a:p>
        </p:txBody>
      </p:sp>
    </p:spTree>
    <p:extLst>
      <p:ext uri="{BB962C8B-B14F-4D97-AF65-F5344CB8AC3E}">
        <p14:creationId xmlns:p14="http://schemas.microsoft.com/office/powerpoint/2010/main" val="2543793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557338"/>
            <a:ext cx="8569325" cy="5111750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sz="2400" dirty="0"/>
              <a:t>设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</a:rPr>
              <a:t>是简单无向图，下列三个命题等价：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dirty="0">
                <a:latin typeface="Times New Roman" panose="02020603050405020304" pitchFamily="18" charset="0"/>
              </a:rPr>
              <a:t>(1) 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</a:rPr>
              <a:t>是树。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dirty="0">
                <a:latin typeface="Times New Roman" panose="02020603050405020304" pitchFamily="18" charset="0"/>
              </a:rPr>
              <a:t>(2) 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</a:rPr>
              <a:t>不含简单回路，且</a:t>
            </a:r>
            <a:r>
              <a:rPr lang="en-US" altLang="zh-CN" sz="2400" dirty="0">
                <a:latin typeface="Times New Roman" panose="02020603050405020304" pitchFamily="18" charset="0"/>
              </a:rPr>
              <a:t>m=n-1</a:t>
            </a:r>
            <a:r>
              <a:rPr lang="zh-CN" altLang="en-US" sz="2400" dirty="0">
                <a:latin typeface="Times New Roman" panose="02020603050405020304" pitchFamily="18" charset="0"/>
              </a:rPr>
              <a:t>。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2400" dirty="0">
                <a:latin typeface="Times New Roman" panose="02020603050405020304" pitchFamily="18" charset="0"/>
              </a:rPr>
              <a:t>(3) </a:t>
            </a:r>
            <a:r>
              <a:rPr lang="en-US" altLang="zh-CN" sz="2400" i="1" dirty="0">
                <a:latin typeface="Times New Roman" panose="02020603050405020304" pitchFamily="18" charset="0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</a:rPr>
              <a:t>连通，且</a:t>
            </a:r>
            <a:r>
              <a:rPr lang="en-US" altLang="zh-CN" sz="2400" dirty="0">
                <a:latin typeface="Times New Roman" panose="02020603050405020304" pitchFamily="18" charset="0"/>
              </a:rPr>
              <a:t>m=n-1</a:t>
            </a:r>
            <a:r>
              <a:rPr lang="zh-CN" altLang="en-US" sz="2400" dirty="0">
                <a:latin typeface="Times New Roman" panose="02020603050405020304" pitchFamily="18" charset="0"/>
              </a:rPr>
              <a:t>。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en-US" altLang="zh-CN" sz="2400" dirty="0">
                <a:latin typeface="Times New Roman" panose="02020603050405020304" pitchFamily="18" charset="0"/>
              </a:rPr>
              <a:t>(1)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(2),  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已证。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(2)(3), 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若不连通，分支数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，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各分支为树（无简单回路、连通），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则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m=n-&lt;n-1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，矛盾。</a:t>
            </a:r>
          </a:p>
          <a:p>
            <a:pPr lvl="1" algn="just" eaLnBrk="1" hangingPunct="1">
              <a:lnSpc>
                <a:spcPct val="110000"/>
              </a:lnSpc>
              <a:spcBef>
                <a:spcPct val="30000"/>
              </a:spcBef>
            </a:pP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(3)(1), 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设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是</a:t>
            </a:r>
            <a:r>
              <a:rPr lang="en-US" altLang="zh-CN" sz="2400" i="1" dirty="0">
                <a:latin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中任意一条边，令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T’=T-e, 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且其边数和顶点数分别是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m’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和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n, 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则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m’=m-1=n-2&lt;n-1, T’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是非连通图。因此，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的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任意边均不在简单回路中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，</a:t>
            </a:r>
            <a:r>
              <a:rPr lang="en-US" altLang="zh-CN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zh-CN" altLang="en-US" sz="2400" dirty="0">
                <a:latin typeface="Times New Roman" panose="02020603050405020304" pitchFamily="18" charset="0"/>
                <a:sym typeface="Symbol" panose="05050102010706020507" pitchFamily="18" charset="2"/>
              </a:rPr>
              <a:t>中无简单回路。</a:t>
            </a:r>
            <a:endParaRPr lang="en-US" altLang="zh-CN" sz="24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与边点数量关系有关的等价命题 </a:t>
            </a:r>
          </a:p>
        </p:txBody>
      </p:sp>
    </p:spTree>
    <p:extLst>
      <p:ext uri="{BB962C8B-B14F-4D97-AF65-F5344CB8AC3E}">
        <p14:creationId xmlns:p14="http://schemas.microsoft.com/office/powerpoint/2010/main" val="2161366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2191</TotalTime>
  <Words>2235</Words>
  <Application>Microsoft Office PowerPoint</Application>
  <PresentationFormat>全屏显示(4:3)</PresentationFormat>
  <Paragraphs>187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华文仿宋</vt:lpstr>
      <vt:lpstr>宋体</vt:lpstr>
      <vt:lpstr>Arial</vt:lpstr>
      <vt:lpstr>Calibri</vt:lpstr>
      <vt:lpstr>Symbol</vt:lpstr>
      <vt:lpstr>Times New Roman</vt:lpstr>
      <vt:lpstr>Tw Cen MT</vt:lpstr>
      <vt:lpstr>Wingdings</vt:lpstr>
      <vt:lpstr>Wingdings 2</vt:lpstr>
      <vt:lpstr>中性</vt:lpstr>
      <vt:lpstr>树的基本概念</vt:lpstr>
      <vt:lpstr>回顾</vt:lpstr>
      <vt:lpstr>本节提要</vt:lpstr>
      <vt:lpstr>树的定义</vt:lpstr>
      <vt:lpstr>树中的通路 </vt:lpstr>
      <vt:lpstr>有关树的几个等价命题</vt:lpstr>
      <vt:lpstr>树中边和点的数量关系 </vt:lpstr>
      <vt:lpstr>连通图边数的下限</vt:lpstr>
      <vt:lpstr>与边点数量关系有关的等价命题 </vt:lpstr>
      <vt:lpstr>本节提要</vt:lpstr>
      <vt:lpstr>根树的定义 </vt:lpstr>
      <vt:lpstr>根树的图形表示</vt:lpstr>
      <vt:lpstr>根树与家族关系</vt:lpstr>
      <vt:lpstr>根树的几个术语</vt:lpstr>
      <vt:lpstr>根树的几个术语（续）</vt:lpstr>
      <vt:lpstr>例</vt:lpstr>
      <vt:lpstr>满m元树的顶点数</vt:lpstr>
      <vt:lpstr>高度为h的m元树的顶点数</vt:lpstr>
      <vt:lpstr>有序根树的遍历</vt:lpstr>
      <vt:lpstr>有序根树的遍历</vt:lpstr>
      <vt:lpstr>本节小结</vt:lpstr>
      <vt:lpstr>作业</vt:lpstr>
      <vt:lpstr>例题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216</cp:revision>
  <dcterms:created xsi:type="dcterms:W3CDTF">2016-02-22T01:45:17Z</dcterms:created>
  <dcterms:modified xsi:type="dcterms:W3CDTF">2024-12-03T02:02:52Z</dcterms:modified>
</cp:coreProperties>
</file>