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3"/>
  </p:notesMasterIdLst>
  <p:sldIdLst>
    <p:sldId id="275" r:id="rId2"/>
    <p:sldId id="298" r:id="rId3"/>
    <p:sldId id="276" r:id="rId4"/>
    <p:sldId id="277" r:id="rId5"/>
    <p:sldId id="278" r:id="rId6"/>
    <p:sldId id="279" r:id="rId7"/>
    <p:sldId id="299" r:id="rId8"/>
    <p:sldId id="300" r:id="rId9"/>
    <p:sldId id="301" r:id="rId10"/>
    <p:sldId id="280" r:id="rId11"/>
    <p:sldId id="281" r:id="rId12"/>
    <p:sldId id="285" r:id="rId13"/>
    <p:sldId id="303" r:id="rId14"/>
    <p:sldId id="286" r:id="rId15"/>
    <p:sldId id="287" r:id="rId16"/>
    <p:sldId id="288" r:id="rId17"/>
    <p:sldId id="302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304" r:id="rId27"/>
    <p:sldId id="305" r:id="rId28"/>
    <p:sldId id="306" r:id="rId29"/>
    <p:sldId id="307" r:id="rId30"/>
    <p:sldId id="308" r:id="rId31"/>
    <p:sldId id="309" r:id="rId3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9539" autoAdjust="0"/>
  </p:normalViewPr>
  <p:slideViewPr>
    <p:cSldViewPr>
      <p:cViewPr varScale="1">
        <p:scale>
          <a:sx n="74" d="100"/>
          <a:sy n="74" d="100"/>
        </p:scale>
        <p:origin x="6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-6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1092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144CB60-5F70-4D49-B679-3CDA9478C284}" type="slidenum">
              <a:rPr lang="en-US" altLang="zh-CN">
                <a:latin typeface="Times New Roman" panose="02020603050405020304" pitchFamily="18" charset="0"/>
              </a:rPr>
              <a:pPr eaLnBrk="1" hangingPunct="1"/>
              <a:t>10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47478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205B1D1-61D3-46CD-84E9-9D903C85858A}" type="slidenum">
              <a:rPr lang="en-US" altLang="zh-CN">
                <a:latin typeface="Times New Roman" panose="02020603050405020304" pitchFamily="18" charset="0"/>
              </a:rPr>
              <a:pPr eaLnBrk="1" hangingPunct="1"/>
              <a:t>11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20884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F4252-44C2-4F68-A7F2-F7770A8E5E36}" type="slidenum">
              <a:rPr lang="zh-CN" altLang="en-US"/>
              <a:pPr/>
              <a:t>12</a:t>
            </a:fld>
            <a:endParaRPr lang="en-US" altLang="zh-CN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6287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93D9ED2-C9AD-4F8C-836B-4084DAC3B077}" type="slidenum">
              <a:rPr lang="en-US" altLang="zh-CN">
                <a:latin typeface="Times New Roman" panose="02020603050405020304" pitchFamily="18" charset="0"/>
              </a:rPr>
              <a:pPr eaLnBrk="1" hangingPunct="1"/>
              <a:t>13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83329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2259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89EB56-9EAE-49CD-B36F-AA3F0969E364}" type="slidenum">
              <a:rPr lang="zh-CN" altLang="en-US"/>
              <a:pPr/>
              <a:t>17</a:t>
            </a:fld>
            <a:endParaRPr lang="en-US" altLang="zh-CN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t_k+1</a:t>
            </a:r>
            <a:r>
              <a:rPr lang="zh-CN" altLang="en-US" dirty="0"/>
              <a:t>连接了</a:t>
            </a:r>
            <a:r>
              <a:rPr lang="en-US" altLang="zh-CN" dirty="0" err="1"/>
              <a:t>T_k</a:t>
            </a:r>
            <a:r>
              <a:rPr lang="zh-CN" altLang="en-US" dirty="0"/>
              <a:t>与</a:t>
            </a:r>
            <a:r>
              <a:rPr lang="en-US" altLang="zh-CN" dirty="0"/>
              <a:t>T’-</a:t>
            </a:r>
            <a:r>
              <a:rPr lang="en-US" altLang="zh-CN" dirty="0" err="1"/>
              <a:t>T_k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8643294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541B906-30B0-458C-B4A3-85F86D518B56}" type="slidenum">
              <a:rPr lang="en-US" altLang="zh-CN">
                <a:latin typeface="Times New Roman" panose="02020603050405020304" pitchFamily="18" charset="0"/>
              </a:rPr>
              <a:pPr eaLnBrk="1" hangingPunct="1"/>
              <a:t>18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521996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1692062-B7F8-48D1-B17B-13E6710D6DE1}" type="slidenum">
              <a:rPr lang="en-US" altLang="zh-CN">
                <a:latin typeface="Times New Roman" panose="02020603050405020304" pitchFamily="18" charset="0"/>
              </a:rPr>
              <a:pPr eaLnBrk="1" hangingPunct="1"/>
              <a:t>20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19499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ADA6411-2A68-42C7-8136-F3693885AEF7}" type="slidenum">
              <a:rPr lang="en-US" altLang="zh-CN">
                <a:latin typeface="Times New Roman" panose="02020603050405020304" pitchFamily="18" charset="0"/>
              </a:rPr>
              <a:pPr eaLnBrk="1" hangingPunct="1"/>
              <a:t>21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173908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00C427B-9D8E-4D9E-97A7-F8AC7E346429}" type="slidenum">
              <a:rPr lang="en-US" altLang="zh-CN">
                <a:latin typeface="Times New Roman" panose="02020603050405020304" pitchFamily="18" charset="0"/>
              </a:rPr>
              <a:pPr eaLnBrk="1" hangingPunct="1"/>
              <a:t>22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sz="1200" b="0" dirty="0">
                <a:latin typeface="Times New Roman" panose="02020603050405020304" pitchFamily="18" charset="0"/>
              </a:rPr>
              <a:t>w(e’)</a:t>
            </a:r>
            <a:r>
              <a:rPr lang="en-US" altLang="zh-CN" sz="1200" b="0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1200" b="0" dirty="0">
                <a:latin typeface="Times New Roman" panose="02020603050405020304" pitchFamily="18" charset="0"/>
              </a:rPr>
              <a:t>w(</a:t>
            </a:r>
            <a:r>
              <a:rPr lang="en-US" altLang="zh-CN" sz="1200" b="0" dirty="0" err="1">
                <a:latin typeface="Times New Roman" panose="02020603050405020304" pitchFamily="18" charset="0"/>
              </a:rPr>
              <a:t>e</a:t>
            </a:r>
            <a:r>
              <a:rPr lang="en-US" altLang="zh-CN" sz="1200" b="0" baseline="-30000" dirty="0" err="1">
                <a:latin typeface="Times New Roman" panose="02020603050405020304" pitchFamily="18" charset="0"/>
              </a:rPr>
              <a:t>k</a:t>
            </a:r>
            <a:r>
              <a:rPr lang="en-US" altLang="zh-CN" sz="1200" b="0" dirty="0">
                <a:latin typeface="Times New Roman" panose="02020603050405020304" pitchFamily="18" charset="0"/>
              </a:rPr>
              <a:t>)</a:t>
            </a:r>
            <a:r>
              <a:rPr lang="zh-CN" altLang="en-US" sz="1200" b="0" dirty="0">
                <a:latin typeface="Times New Roman" panose="02020603050405020304" pitchFamily="18" charset="0"/>
              </a:rPr>
              <a:t>：因为算法选择了</a:t>
            </a:r>
            <a:r>
              <a:rPr lang="en-US" altLang="zh-CN" sz="1200" b="0" dirty="0" err="1">
                <a:latin typeface="Times New Roman" panose="02020603050405020304" pitchFamily="18" charset="0"/>
              </a:rPr>
              <a:t>e</a:t>
            </a:r>
            <a:r>
              <a:rPr lang="en-US" altLang="zh-CN" sz="1200" b="0" baseline="-30000" dirty="0" err="1">
                <a:latin typeface="Times New Roman" panose="02020603050405020304" pitchFamily="18" charset="0"/>
              </a:rPr>
              <a:t>k</a:t>
            </a:r>
            <a:endParaRPr lang="zh-CN" altLang="zh-CN" b="0" dirty="0"/>
          </a:p>
        </p:txBody>
      </p:sp>
    </p:spTree>
    <p:extLst>
      <p:ext uri="{BB962C8B-B14F-4D97-AF65-F5344CB8AC3E}">
        <p14:creationId xmlns:p14="http://schemas.microsoft.com/office/powerpoint/2010/main" val="1154704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2D7A8E5-FDF2-924B-8CC0-20D3EFE2B565}" type="slidenum">
              <a:rPr lang="en-US" altLang="zh-CN" sz="1200">
                <a:latin typeface="Times New Roman" charset="0"/>
              </a:rPr>
              <a:pPr/>
              <a:t>2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5240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449C75-2838-4182-962D-EF9C24C04871}" type="slidenum">
              <a:rPr lang="zh-CN" altLang="en-US"/>
              <a:pPr/>
              <a:t>23</a:t>
            </a:fld>
            <a:endParaRPr lang="en-US" altLang="zh-CN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通用框架</a:t>
            </a:r>
            <a:endParaRPr lang="en-US" altLang="zh-CN" dirty="0"/>
          </a:p>
          <a:p>
            <a:r>
              <a:rPr lang="en-US" altLang="zh-CN" dirty="0"/>
              <a:t>Safe</a:t>
            </a:r>
            <a:r>
              <a:rPr lang="zh-CN" altLang="en-US" dirty="0"/>
              <a:t>：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edge 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is safe for </a:t>
            </a:r>
            <a:r>
              <a:rPr lang="en-US" altLang="zh-CN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if and only if A ∪ {(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altLang="zh-CN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)} is also a subset of some MST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10360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60C4FFF-A58F-4264-8B80-3CA1277A1401}" type="slidenum">
              <a:rPr lang="en-US" altLang="zh-CN">
                <a:latin typeface="Times New Roman" panose="02020603050405020304" pitchFamily="18" charset="0"/>
              </a:rPr>
              <a:pPr eaLnBrk="1" hangingPunct="1"/>
              <a:t>25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32517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dirty="0"/>
              <a:t>平面图有个充要条件：没有</a:t>
            </a:r>
            <a:r>
              <a:rPr kumimoji="0" lang="en-US" altLang="zh-CN" dirty="0"/>
              <a:t>K5</a:t>
            </a:r>
            <a:r>
              <a:rPr kumimoji="0" lang="zh-CN" altLang="en-US" dirty="0"/>
              <a:t>或</a:t>
            </a:r>
            <a:r>
              <a:rPr kumimoji="0" lang="en-US" altLang="zh-CN" dirty="0"/>
              <a:t>K33</a:t>
            </a:r>
            <a:r>
              <a:rPr kumimoji="0" lang="zh-CN" altLang="en-US" dirty="0"/>
              <a:t>的</a:t>
            </a:r>
            <a:r>
              <a:rPr kumimoji="0" lang="zh-CN" altLang="zh-CN" dirty="0"/>
              <a:t>同胚子图</a:t>
            </a:r>
            <a:endParaRPr kumimoji="0"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3568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平面图对偶图：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）</a:t>
            </a:r>
            <a:r>
              <a:rPr lang="en-US" altLang="zh-CN" dirty="0"/>
              <a:t>G</a:t>
            </a:r>
            <a:r>
              <a:rPr lang="zh-CN" altLang="en-US" dirty="0"/>
              <a:t>每个面，内部选一个点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）</a:t>
            </a:r>
            <a:r>
              <a:rPr lang="en-US" altLang="zh-CN" dirty="0"/>
              <a:t>G</a:t>
            </a:r>
            <a:r>
              <a:rPr lang="zh-CN" altLang="en-US" dirty="0"/>
              <a:t>两个面的每一条公共边界，都对应（与其交叉的）一条边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）</a:t>
            </a:r>
            <a:r>
              <a:rPr lang="en-US" altLang="zh-CN" dirty="0"/>
              <a:t>G</a:t>
            </a:r>
            <a:r>
              <a:rPr lang="zh-CN" altLang="en-US"/>
              <a:t>中边仅是一</a:t>
            </a:r>
            <a:r>
              <a:rPr lang="zh-CN" altLang="en-US" dirty="0"/>
              <a:t>个面的边界时，有一个自环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126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93D9ED2-C9AD-4F8C-836B-4084DAC3B077}" type="slidenum">
              <a:rPr lang="en-US" altLang="zh-CN"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19635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B8433B5-BDBF-4FA3-A335-2325FE66711A}" type="slidenum">
              <a:rPr lang="en-US" altLang="zh-CN">
                <a:latin typeface="Times New Roman" panose="02020603050405020304" pitchFamily="18" charset="0"/>
              </a:rPr>
              <a:pPr eaLnBrk="1" hangingPunct="1"/>
              <a:t>4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>
                <a:latin typeface="Times New Roman" panose="02020603050405020304" pitchFamily="18" charset="0"/>
              </a:rPr>
              <a:t>注意：</a:t>
            </a:r>
            <a:r>
              <a:rPr lang="en-US" altLang="zh-CN" b="1" dirty="0">
                <a:latin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</a:rPr>
              <a:t>中任一简单回路至少有三条不同的边。 </a:t>
            </a:r>
          </a:p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778838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C046446-171F-464F-A4EF-0E00A76AC34B}" type="slidenum">
              <a:rPr lang="en-US" altLang="zh-CN">
                <a:latin typeface="Times New Roman" panose="02020603050405020304" pitchFamily="18" charset="0"/>
              </a:rPr>
              <a:pPr eaLnBrk="1" hangingPunct="1"/>
              <a:t>5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25299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0B24856-6994-4F19-86F1-44A88185A4D0}" type="slidenum">
              <a:rPr lang="en-US" altLang="zh-CN">
                <a:latin typeface="Times New Roman" panose="02020603050405020304" pitchFamily="18" charset="0"/>
              </a:rPr>
              <a:pPr eaLnBrk="1" hangingPunct="1"/>
              <a:t>6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59568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1396C14-35AB-4A55-9E5E-005BB68C2B1F}" type="slidenum">
              <a:rPr lang="en-US" altLang="zh-CN">
                <a:latin typeface="Times New Roman" panose="02020603050405020304" pitchFamily="18" charset="0"/>
              </a:rPr>
              <a:pPr eaLnBrk="1" hangingPunct="1"/>
              <a:t>7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43621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D530098-7C9D-4C18-98E3-0B9E4E5B3E35}" type="slidenum">
              <a:rPr lang="en-US" altLang="zh-CN">
                <a:latin typeface="Times New Roman" panose="02020603050405020304" pitchFamily="18" charset="0"/>
              </a:rPr>
              <a:pPr eaLnBrk="1" hangingPunct="1"/>
              <a:t>8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86411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38BC9F7-01E4-4758-B832-044AC8604388}" type="slidenum">
              <a:rPr lang="en-US" altLang="zh-CN">
                <a:latin typeface="Times New Roman" panose="02020603050405020304" pitchFamily="18" charset="0"/>
              </a:rPr>
              <a:pPr eaLnBrk="1" hangingPunct="1"/>
              <a:t>9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31511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2024/12/10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生成树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构造生成树：广度优先搜索</a:t>
            </a:r>
          </a:p>
        </p:txBody>
      </p:sp>
      <p:sp>
        <p:nvSpPr>
          <p:cNvPr id="8195" name="Line 6"/>
          <p:cNvSpPr>
            <a:spLocks noChangeShapeType="1"/>
          </p:cNvSpPr>
          <p:nvPr/>
        </p:nvSpPr>
        <p:spPr bwMode="auto">
          <a:xfrm flipV="1">
            <a:off x="4765675" y="2946400"/>
            <a:ext cx="620713" cy="792163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6" name="Text Box 11"/>
          <p:cNvSpPr txBox="1">
            <a:spLocks noChangeArrowheads="1"/>
          </p:cNvSpPr>
          <p:nvPr/>
        </p:nvSpPr>
        <p:spPr bwMode="auto">
          <a:xfrm>
            <a:off x="4981575" y="3522663"/>
            <a:ext cx="534988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8197" name="Oval 9"/>
          <p:cNvSpPr>
            <a:spLocks noChangeArrowheads="1"/>
          </p:cNvSpPr>
          <p:nvPr/>
        </p:nvSpPr>
        <p:spPr bwMode="auto">
          <a:xfrm flipH="1">
            <a:off x="4621213" y="3665538"/>
            <a:ext cx="230187" cy="2206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98" name="Oval 9"/>
          <p:cNvSpPr>
            <a:spLocks noChangeArrowheads="1"/>
          </p:cNvSpPr>
          <p:nvPr/>
        </p:nvSpPr>
        <p:spPr bwMode="auto">
          <a:xfrm flipH="1">
            <a:off x="5340350" y="2730500"/>
            <a:ext cx="217488" cy="2301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99" name="Text Box 11"/>
          <p:cNvSpPr txBox="1">
            <a:spLocks noChangeArrowheads="1"/>
          </p:cNvSpPr>
          <p:nvPr/>
        </p:nvSpPr>
        <p:spPr bwMode="auto">
          <a:xfrm>
            <a:off x="5197475" y="2298700"/>
            <a:ext cx="534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8200" name="Oval 9"/>
          <p:cNvSpPr>
            <a:spLocks noChangeArrowheads="1"/>
          </p:cNvSpPr>
          <p:nvPr/>
        </p:nvSpPr>
        <p:spPr bwMode="auto">
          <a:xfrm flipH="1">
            <a:off x="5413375" y="4530725"/>
            <a:ext cx="230188" cy="2206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8201" name="组合 63"/>
          <p:cNvGrpSpPr>
            <a:grpSpLocks/>
          </p:cNvGrpSpPr>
          <p:nvPr/>
        </p:nvGrpSpPr>
        <p:grpSpPr bwMode="auto">
          <a:xfrm>
            <a:off x="4810125" y="3878263"/>
            <a:ext cx="1420813" cy="1149350"/>
            <a:chOff x="5157505" y="3631451"/>
            <a:chExt cx="1436129" cy="1078011"/>
          </a:xfrm>
        </p:grpSpPr>
        <p:sp>
          <p:nvSpPr>
            <p:cNvPr id="8234" name="Line 6"/>
            <p:cNvSpPr>
              <a:spLocks noChangeShapeType="1"/>
            </p:cNvSpPr>
            <p:nvPr/>
          </p:nvSpPr>
          <p:spPr bwMode="auto">
            <a:xfrm>
              <a:off x="5157505" y="3631451"/>
              <a:ext cx="655383" cy="674596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35" name="Text Box 11"/>
            <p:cNvSpPr txBox="1">
              <a:spLocks noChangeArrowheads="1"/>
            </p:cNvSpPr>
            <p:nvPr/>
          </p:nvSpPr>
          <p:spPr bwMode="auto">
            <a:xfrm>
              <a:off x="6058546" y="4108143"/>
              <a:ext cx="535088" cy="601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e</a:t>
              </a:r>
            </a:p>
          </p:txBody>
        </p:sp>
      </p:grpSp>
      <p:grpSp>
        <p:nvGrpSpPr>
          <p:cNvPr id="3" name="组合 63"/>
          <p:cNvGrpSpPr>
            <a:grpSpLocks/>
          </p:cNvGrpSpPr>
          <p:nvPr/>
        </p:nvGrpSpPr>
        <p:grpSpPr bwMode="auto">
          <a:xfrm>
            <a:off x="6924675" y="3284538"/>
            <a:ext cx="1711325" cy="601662"/>
            <a:chOff x="6925271" y="3284984"/>
            <a:chExt cx="1710210" cy="601319"/>
          </a:xfrm>
        </p:grpSpPr>
        <p:sp>
          <p:nvSpPr>
            <p:cNvPr id="8231" name="Line 6"/>
            <p:cNvSpPr>
              <a:spLocks noChangeShapeType="1"/>
            </p:cNvSpPr>
            <p:nvPr/>
          </p:nvSpPr>
          <p:spPr bwMode="auto">
            <a:xfrm>
              <a:off x="6925271" y="3500136"/>
              <a:ext cx="1008112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32" name="Oval 9"/>
            <p:cNvSpPr>
              <a:spLocks noChangeArrowheads="1"/>
            </p:cNvSpPr>
            <p:nvPr/>
          </p:nvSpPr>
          <p:spPr bwMode="auto">
            <a:xfrm flipH="1">
              <a:off x="7861375" y="3378241"/>
              <a:ext cx="230657" cy="22068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33" name="Text Box 11"/>
            <p:cNvSpPr txBox="1">
              <a:spLocks noChangeArrowheads="1"/>
            </p:cNvSpPr>
            <p:nvPr/>
          </p:nvSpPr>
          <p:spPr bwMode="auto">
            <a:xfrm>
              <a:off x="8100392" y="3284984"/>
              <a:ext cx="535089" cy="601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d</a:t>
              </a:r>
            </a:p>
          </p:txBody>
        </p:sp>
      </p:grpSp>
      <p:grpSp>
        <p:nvGrpSpPr>
          <p:cNvPr id="4" name="组合 61"/>
          <p:cNvGrpSpPr>
            <a:grpSpLocks/>
          </p:cNvGrpSpPr>
          <p:nvPr/>
        </p:nvGrpSpPr>
        <p:grpSpPr bwMode="auto">
          <a:xfrm>
            <a:off x="5484813" y="2154238"/>
            <a:ext cx="1687512" cy="1444625"/>
            <a:chOff x="5292080" y="1844824"/>
            <a:chExt cx="1687217" cy="1444819"/>
          </a:xfrm>
        </p:grpSpPr>
        <p:grpSp>
          <p:nvGrpSpPr>
            <p:cNvPr id="8223" name="组合 60"/>
            <p:cNvGrpSpPr>
              <a:grpSpLocks/>
            </p:cNvGrpSpPr>
            <p:nvPr/>
          </p:nvGrpSpPr>
          <p:grpSpPr bwMode="auto">
            <a:xfrm>
              <a:off x="5292080" y="2564904"/>
              <a:ext cx="1687216" cy="724739"/>
              <a:chOff x="5292080" y="2564904"/>
              <a:chExt cx="1687216" cy="724739"/>
            </a:xfrm>
          </p:grpSpPr>
          <p:sp>
            <p:nvSpPr>
              <p:cNvPr id="8228" name="Line 6"/>
              <p:cNvSpPr>
                <a:spLocks noChangeShapeType="1"/>
              </p:cNvSpPr>
              <p:nvPr/>
            </p:nvSpPr>
            <p:spPr bwMode="auto">
              <a:xfrm>
                <a:off x="5292080" y="2564904"/>
                <a:ext cx="1296144" cy="576064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29" name="Oval 9"/>
              <p:cNvSpPr>
                <a:spLocks noChangeArrowheads="1"/>
              </p:cNvSpPr>
              <p:nvPr/>
            </p:nvSpPr>
            <p:spPr bwMode="auto">
              <a:xfrm flipH="1">
                <a:off x="6516215" y="3068960"/>
                <a:ext cx="230657" cy="2206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230" name="Text Box 11"/>
              <p:cNvSpPr txBox="1">
                <a:spLocks noChangeArrowheads="1"/>
              </p:cNvSpPr>
              <p:nvPr/>
            </p:nvSpPr>
            <p:spPr bwMode="auto">
              <a:xfrm>
                <a:off x="6516215" y="2636912"/>
                <a:ext cx="46308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kumimoji="1" lang="en-US" altLang="zh-CN" sz="2400" b="1">
                    <a:latin typeface="Times New Roman" panose="02020603050405020304" pitchFamily="18" charset="0"/>
                  </a:rPr>
                  <a:t>c</a:t>
                </a:r>
              </a:p>
            </p:txBody>
          </p:sp>
        </p:grpSp>
        <p:grpSp>
          <p:nvGrpSpPr>
            <p:cNvPr id="8224" name="组合 61"/>
            <p:cNvGrpSpPr>
              <a:grpSpLocks/>
            </p:cNvGrpSpPr>
            <p:nvPr/>
          </p:nvGrpSpPr>
          <p:grpSpPr bwMode="auto">
            <a:xfrm>
              <a:off x="5364085" y="1844824"/>
              <a:ext cx="1615212" cy="648072"/>
              <a:chOff x="5364085" y="1844824"/>
              <a:chExt cx="1615212" cy="648072"/>
            </a:xfrm>
          </p:grpSpPr>
          <p:sp>
            <p:nvSpPr>
              <p:cNvPr id="8225" name="Line 6"/>
              <p:cNvSpPr>
                <a:spLocks noChangeShapeType="1"/>
              </p:cNvSpPr>
              <p:nvPr/>
            </p:nvSpPr>
            <p:spPr bwMode="auto">
              <a:xfrm flipH="1">
                <a:off x="5364085" y="1988840"/>
                <a:ext cx="1152129" cy="504056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26" name="Text Box 11"/>
              <p:cNvSpPr txBox="1">
                <a:spLocks noChangeArrowheads="1"/>
              </p:cNvSpPr>
              <p:nvPr/>
            </p:nvSpPr>
            <p:spPr bwMode="auto">
              <a:xfrm>
                <a:off x="6516216" y="1988840"/>
                <a:ext cx="46308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kumimoji="1" lang="en-US" altLang="zh-CN" sz="2400" b="1" dirty="0">
                    <a:latin typeface="Times New Roman" panose="02020603050405020304" pitchFamily="18" charset="0"/>
                  </a:rPr>
                  <a:t>f</a:t>
                </a:r>
              </a:p>
            </p:txBody>
          </p:sp>
          <p:sp>
            <p:nvSpPr>
              <p:cNvPr id="8227" name="Oval 9"/>
              <p:cNvSpPr>
                <a:spLocks noChangeArrowheads="1"/>
              </p:cNvSpPr>
              <p:nvPr/>
            </p:nvSpPr>
            <p:spPr bwMode="auto">
              <a:xfrm flipH="1">
                <a:off x="6444207" y="1844824"/>
                <a:ext cx="230657" cy="2206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</p:grpSp>
      <p:grpSp>
        <p:nvGrpSpPr>
          <p:cNvPr id="8204" name="组合 39"/>
          <p:cNvGrpSpPr>
            <a:grpSpLocks/>
          </p:cNvGrpSpPr>
          <p:nvPr/>
        </p:nvGrpSpPr>
        <p:grpSpPr bwMode="auto">
          <a:xfrm>
            <a:off x="1116013" y="1989138"/>
            <a:ext cx="2190750" cy="3648075"/>
            <a:chOff x="1355197" y="3466064"/>
            <a:chExt cx="1474420" cy="2800865"/>
          </a:xfrm>
        </p:grpSpPr>
        <p:sp>
          <p:nvSpPr>
            <p:cNvPr id="8205" name="Line 6"/>
            <p:cNvSpPr>
              <a:spLocks noChangeShapeType="1"/>
            </p:cNvSpPr>
            <p:nvPr/>
          </p:nvSpPr>
          <p:spPr bwMode="auto">
            <a:xfrm flipH="1" flipV="1">
              <a:off x="1627808" y="3963624"/>
              <a:ext cx="661" cy="56167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6" name="Text Box 11"/>
            <p:cNvSpPr txBox="1">
              <a:spLocks noChangeArrowheads="1"/>
            </p:cNvSpPr>
            <p:nvPr/>
          </p:nvSpPr>
          <p:spPr bwMode="auto">
            <a:xfrm>
              <a:off x="1355197" y="4405900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8207" name="Line 6"/>
            <p:cNvSpPr>
              <a:spLocks noChangeShapeType="1"/>
            </p:cNvSpPr>
            <p:nvPr/>
          </p:nvSpPr>
          <p:spPr bwMode="auto">
            <a:xfrm flipH="1">
              <a:off x="1619670" y="4653136"/>
              <a:ext cx="1008113" cy="109356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8" name="Line 6"/>
            <p:cNvSpPr>
              <a:spLocks noChangeShapeType="1"/>
            </p:cNvSpPr>
            <p:nvPr/>
          </p:nvSpPr>
          <p:spPr bwMode="auto">
            <a:xfrm flipH="1">
              <a:off x="2627784" y="465313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9" name="Line 6"/>
            <p:cNvSpPr>
              <a:spLocks noChangeShapeType="1"/>
            </p:cNvSpPr>
            <p:nvPr/>
          </p:nvSpPr>
          <p:spPr bwMode="auto">
            <a:xfrm flipH="1">
              <a:off x="1619672" y="465313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10" name="Line 6"/>
            <p:cNvSpPr>
              <a:spLocks noChangeShapeType="1"/>
            </p:cNvSpPr>
            <p:nvPr/>
          </p:nvSpPr>
          <p:spPr bwMode="auto">
            <a:xfrm>
              <a:off x="1645904" y="3908340"/>
              <a:ext cx="981880" cy="67278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11" name="Oval 9"/>
            <p:cNvSpPr>
              <a:spLocks noChangeArrowheads="1"/>
            </p:cNvSpPr>
            <p:nvPr/>
          </p:nvSpPr>
          <p:spPr bwMode="auto">
            <a:xfrm flipH="1">
              <a:off x="1547664" y="450912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2" name="Oval 9"/>
            <p:cNvSpPr>
              <a:spLocks noChangeArrowheads="1"/>
            </p:cNvSpPr>
            <p:nvPr/>
          </p:nvSpPr>
          <p:spPr bwMode="auto">
            <a:xfrm flipH="1">
              <a:off x="2555776" y="450912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3" name="Oval 9"/>
            <p:cNvSpPr>
              <a:spLocks noChangeArrowheads="1"/>
            </p:cNvSpPr>
            <p:nvPr/>
          </p:nvSpPr>
          <p:spPr bwMode="auto">
            <a:xfrm flipH="1">
              <a:off x="2555776" y="570636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4" name="Oval 9"/>
            <p:cNvSpPr>
              <a:spLocks noChangeArrowheads="1"/>
            </p:cNvSpPr>
            <p:nvPr/>
          </p:nvSpPr>
          <p:spPr bwMode="auto">
            <a:xfrm flipH="1">
              <a:off x="1536480" y="570784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5" name="Oval 9"/>
            <p:cNvSpPr>
              <a:spLocks noChangeArrowheads="1"/>
            </p:cNvSpPr>
            <p:nvPr/>
          </p:nvSpPr>
          <p:spPr bwMode="auto">
            <a:xfrm flipH="1">
              <a:off x="1549002" y="3797771"/>
              <a:ext cx="145354" cy="1774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6" name="Text Box 11"/>
            <p:cNvSpPr txBox="1">
              <a:spLocks noChangeArrowheads="1"/>
            </p:cNvSpPr>
            <p:nvPr/>
          </p:nvSpPr>
          <p:spPr bwMode="auto">
            <a:xfrm>
              <a:off x="2518028" y="4129478"/>
              <a:ext cx="311589" cy="354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8217" name="Text Box 11"/>
            <p:cNvSpPr txBox="1">
              <a:spLocks noChangeArrowheads="1"/>
            </p:cNvSpPr>
            <p:nvPr/>
          </p:nvSpPr>
          <p:spPr bwMode="auto">
            <a:xfrm>
              <a:off x="1500550" y="3466064"/>
              <a:ext cx="360040" cy="351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8218" name="Text Box 11"/>
            <p:cNvSpPr txBox="1">
              <a:spLocks noChangeArrowheads="1"/>
            </p:cNvSpPr>
            <p:nvPr/>
          </p:nvSpPr>
          <p:spPr bwMode="auto">
            <a:xfrm>
              <a:off x="1475656" y="580526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8219" name="Text Box 11"/>
            <p:cNvSpPr txBox="1">
              <a:spLocks noChangeArrowheads="1"/>
            </p:cNvSpPr>
            <p:nvPr/>
          </p:nvSpPr>
          <p:spPr bwMode="auto">
            <a:xfrm>
              <a:off x="2411760" y="580526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8220" name="Line 6"/>
            <p:cNvSpPr>
              <a:spLocks noChangeShapeType="1"/>
            </p:cNvSpPr>
            <p:nvPr/>
          </p:nvSpPr>
          <p:spPr bwMode="auto">
            <a:xfrm flipH="1">
              <a:off x="1694355" y="3853055"/>
              <a:ext cx="920574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21" name="Text Box 11"/>
            <p:cNvSpPr txBox="1">
              <a:spLocks noChangeArrowheads="1"/>
            </p:cNvSpPr>
            <p:nvPr/>
          </p:nvSpPr>
          <p:spPr bwMode="auto">
            <a:xfrm>
              <a:off x="2469577" y="3466064"/>
              <a:ext cx="311589" cy="354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8222" name="Oval 9"/>
            <p:cNvSpPr>
              <a:spLocks noChangeArrowheads="1"/>
            </p:cNvSpPr>
            <p:nvPr/>
          </p:nvSpPr>
          <p:spPr bwMode="auto">
            <a:xfrm flipH="1">
              <a:off x="2566479" y="379777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20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08962" cy="4535958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Procedure BFS(G: </a:t>
            </a:r>
            <a:r>
              <a:rPr lang="zh-CN" altLang="en-US" sz="2400" b="1" dirty="0">
                <a:latin typeface="Times New Roman" panose="02020603050405020304" pitchFamily="18" charset="0"/>
              </a:rPr>
              <a:t>带顶点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</a:rPr>
              <a:t>, …,</a:t>
            </a:r>
            <a:r>
              <a:rPr lang="en-US" altLang="zh-CN" sz="2400" b="1" i="1" dirty="0" err="1">
                <a:latin typeface="Times New Roman" panose="02020603050405020304" pitchFamily="18" charset="0"/>
              </a:rPr>
              <a:t>v</a:t>
            </a:r>
            <a:r>
              <a:rPr lang="en-US" altLang="zh-CN" sz="2400" b="1" baseline="-25000" dirty="0" err="1">
                <a:latin typeface="Times New Roman" panose="02020603050405020304" pitchFamily="18" charset="0"/>
              </a:rPr>
              <a:t>n</a:t>
            </a:r>
            <a:r>
              <a:rPr lang="zh-CN" altLang="en-US" sz="2400" b="1" dirty="0">
                <a:latin typeface="Times New Roman" panose="02020603050405020304" pitchFamily="18" charset="0"/>
              </a:rPr>
              <a:t>的连通图</a:t>
            </a:r>
            <a:r>
              <a:rPr lang="en-US" altLang="zh-CN" sz="2400" b="1" dirty="0">
                <a:latin typeface="Times New Roman" panose="02020603050405020304" pitchFamily="18" charset="0"/>
              </a:rPr>
              <a:t>)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T:=</a:t>
            </a:r>
            <a:r>
              <a:rPr lang="zh-CN" altLang="en-US" sz="2400" b="1" dirty="0">
                <a:latin typeface="Times New Roman" panose="02020603050405020304" pitchFamily="18" charset="0"/>
              </a:rPr>
              <a:t>只包含顶点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的树</a:t>
            </a:r>
            <a:r>
              <a:rPr lang="en-US" altLang="zh-CN" sz="2400" b="1" dirty="0">
                <a:latin typeface="Times New Roman" panose="02020603050405020304" pitchFamily="18" charset="0"/>
              </a:rPr>
              <a:t>;  L:=</a:t>
            </a:r>
            <a:r>
              <a:rPr lang="zh-CN" altLang="en-US" sz="2400" b="1" dirty="0">
                <a:latin typeface="Times New Roman" panose="02020603050405020304" pitchFamily="18" charset="0"/>
              </a:rPr>
              <a:t>空表</a:t>
            </a:r>
            <a:r>
              <a:rPr lang="en-US" altLang="zh-CN" sz="2400" b="1" dirty="0">
                <a:latin typeface="Times New Roman" panose="02020603050405020304" pitchFamily="18" charset="0"/>
              </a:rPr>
              <a:t>; </a:t>
            </a:r>
            <a:r>
              <a:rPr lang="zh-CN" altLang="en-US" sz="2400" b="1" dirty="0">
                <a:latin typeface="Times New Roman" panose="02020603050405020304" pitchFamily="18" charset="0"/>
              </a:rPr>
              <a:t>把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放入表</a:t>
            </a:r>
            <a:r>
              <a:rPr lang="en-US" altLang="zh-CN" sz="2400" b="1" dirty="0">
                <a:latin typeface="Times New Roman" panose="02020603050405020304" pitchFamily="18" charset="0"/>
              </a:rPr>
              <a:t>L</a:t>
            </a:r>
            <a:r>
              <a:rPr lang="zh-CN" altLang="en-US" sz="2400" b="1" dirty="0">
                <a:latin typeface="Times New Roman" panose="02020603050405020304" pitchFamily="18" charset="0"/>
              </a:rPr>
              <a:t>中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While L</a:t>
            </a:r>
            <a:r>
              <a:rPr lang="zh-CN" altLang="en-US" sz="2400" b="1" dirty="0">
                <a:latin typeface="Times New Roman" panose="02020603050405020304" pitchFamily="18" charset="0"/>
              </a:rPr>
              <a:t>非空 </a:t>
            </a:r>
            <a:r>
              <a:rPr lang="en-US" altLang="zh-CN" sz="2400" b="1" dirty="0">
                <a:latin typeface="Times New Roman" panose="02020603050405020304" pitchFamily="18" charset="0"/>
              </a:rPr>
              <a:t>{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	</a:t>
            </a:r>
            <a:r>
              <a:rPr lang="zh-CN" altLang="en-US" sz="2400" b="1" dirty="0">
                <a:latin typeface="Times New Roman" panose="02020603050405020304" pitchFamily="18" charset="0"/>
              </a:rPr>
              <a:t>删除</a:t>
            </a:r>
            <a:r>
              <a:rPr lang="en-US" altLang="zh-CN" sz="2400" b="1" dirty="0">
                <a:latin typeface="Times New Roman" panose="02020603050405020304" pitchFamily="18" charset="0"/>
              </a:rPr>
              <a:t>L</a:t>
            </a:r>
            <a:r>
              <a:rPr lang="zh-CN" altLang="en-US" sz="2400" b="1" dirty="0">
                <a:latin typeface="Times New Roman" panose="02020603050405020304" pitchFamily="18" charset="0"/>
              </a:rPr>
              <a:t>中的第一个顶点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</a:t>
            </a:r>
            <a:r>
              <a:rPr lang="en-US" altLang="zh-CN" sz="2400" b="1" dirty="0">
                <a:latin typeface="Times New Roman" panose="02020603050405020304" pitchFamily="18" charset="0"/>
              </a:rPr>
              <a:t>; 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	for  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</a:t>
            </a:r>
            <a:r>
              <a:rPr lang="zh-CN" altLang="en-US" sz="2400" b="1" dirty="0">
                <a:latin typeface="Times New Roman" panose="02020603050405020304" pitchFamily="18" charset="0"/>
              </a:rPr>
              <a:t>的每个邻居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w  </a:t>
            </a:r>
            <a:r>
              <a:rPr lang="en-US" altLang="zh-CN" sz="2400" b="1" dirty="0">
                <a:latin typeface="Times New Roman" panose="02020603050405020304" pitchFamily="18" charset="0"/>
              </a:rPr>
              <a:t>{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		if 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w</a:t>
            </a:r>
            <a:r>
              <a:rPr lang="zh-CN" altLang="en-US" sz="2400" b="1" dirty="0">
                <a:latin typeface="Times New Roman" panose="02020603050405020304" pitchFamily="18" charset="0"/>
              </a:rPr>
              <a:t>既不在</a:t>
            </a:r>
            <a:r>
              <a:rPr lang="en-US" altLang="zh-CN" sz="2400" b="1" dirty="0">
                <a:latin typeface="Times New Roman" panose="02020603050405020304" pitchFamily="18" charset="0"/>
              </a:rPr>
              <a:t>L</a:t>
            </a:r>
            <a:r>
              <a:rPr lang="zh-CN" altLang="en-US" sz="2400" b="1" dirty="0">
                <a:latin typeface="Times New Roman" panose="02020603050405020304" pitchFamily="18" charset="0"/>
              </a:rPr>
              <a:t>中也不在</a:t>
            </a:r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zh-CN" altLang="en-US" sz="2400" b="1" dirty="0">
                <a:latin typeface="Times New Roman" panose="02020603050405020304" pitchFamily="18" charset="0"/>
              </a:rPr>
              <a:t>中 </a:t>
            </a:r>
            <a:r>
              <a:rPr lang="en-US" altLang="zh-CN" sz="2400" b="1" dirty="0">
                <a:latin typeface="Times New Roman" panose="02020603050405020304" pitchFamily="18" charset="0"/>
              </a:rPr>
              <a:t>then {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       	    </a:t>
            </a:r>
            <a:r>
              <a:rPr lang="zh-CN" altLang="en-US" sz="2400" b="1" dirty="0">
                <a:latin typeface="Times New Roman" panose="02020603050405020304" pitchFamily="18" charset="0"/>
              </a:rPr>
              <a:t>加入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w</a:t>
            </a:r>
            <a:r>
              <a:rPr lang="zh-CN" altLang="en-US" sz="2400" b="1" dirty="0">
                <a:latin typeface="Times New Roman" panose="02020603050405020304" pitchFamily="18" charset="0"/>
              </a:rPr>
              <a:t>到</a:t>
            </a:r>
            <a:r>
              <a:rPr lang="en-US" altLang="zh-CN" sz="2400" b="1" dirty="0">
                <a:latin typeface="Times New Roman" panose="02020603050405020304" pitchFamily="18" charset="0"/>
              </a:rPr>
              <a:t>L</a:t>
            </a:r>
            <a:r>
              <a:rPr lang="zh-CN" altLang="en-US" sz="2400" b="1" dirty="0">
                <a:latin typeface="Times New Roman" panose="02020603050405020304" pitchFamily="18" charset="0"/>
              </a:rPr>
              <a:t>的末尾</a:t>
            </a:r>
            <a:r>
              <a:rPr lang="en-US" altLang="zh-CN" sz="2400" b="1" dirty="0">
                <a:latin typeface="Times New Roman" panose="02020603050405020304" pitchFamily="18" charset="0"/>
              </a:rPr>
              <a:t>;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		    </a:t>
            </a:r>
            <a:r>
              <a:rPr lang="zh-CN" altLang="en-US" sz="2400" b="1" dirty="0">
                <a:latin typeface="Times New Roman" panose="02020603050405020304" pitchFamily="18" charset="0"/>
              </a:rPr>
              <a:t>加入顶点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w</a:t>
            </a:r>
            <a:r>
              <a:rPr lang="zh-CN" altLang="en-US" sz="2400" b="1" dirty="0">
                <a:latin typeface="Times New Roman" panose="02020603050405020304" pitchFamily="18" charset="0"/>
              </a:rPr>
              <a:t>和边</a:t>
            </a:r>
            <a:r>
              <a:rPr lang="en-US" altLang="zh-CN" sz="2400" b="1" dirty="0">
                <a:latin typeface="Times New Roman" panose="02020603050405020304" pitchFamily="18" charset="0"/>
              </a:rPr>
              <a:t>{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v, w</a:t>
            </a:r>
            <a:r>
              <a:rPr lang="en-US" altLang="zh-CN" sz="2400" b="1" dirty="0">
                <a:latin typeface="Times New Roman" panose="02020603050405020304" pitchFamily="18" charset="0"/>
              </a:rPr>
              <a:t>}</a:t>
            </a:r>
            <a:r>
              <a:rPr lang="zh-CN" altLang="en-US" sz="2400" b="1" dirty="0">
                <a:latin typeface="Times New Roman" panose="02020603050405020304" pitchFamily="18" charset="0"/>
              </a:rPr>
              <a:t>到</a:t>
            </a:r>
            <a:r>
              <a:rPr lang="en-US" altLang="zh-CN" sz="2400" b="1" dirty="0">
                <a:latin typeface="Times New Roman" panose="02020603050405020304" pitchFamily="18" charset="0"/>
              </a:rPr>
              <a:t>T;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		}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       }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}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广度优先搜索算法</a:t>
            </a:r>
          </a:p>
        </p:txBody>
      </p:sp>
    </p:spTree>
    <p:extLst>
      <p:ext uri="{BB962C8B-B14F-4D97-AF65-F5344CB8AC3E}">
        <p14:creationId xmlns:p14="http://schemas.microsoft.com/office/powerpoint/2010/main" val="3169849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  <a:endParaRPr lang="en-US" altLang="zh-CN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不同的生成树</a:t>
            </a:r>
            <a:endParaRPr lang="en-US" altLang="zh-CN" sz="2800" dirty="0"/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914400" y="2473325"/>
            <a:ext cx="1317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1012825" y="2473325"/>
            <a:ext cx="1317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914400" y="2746375"/>
            <a:ext cx="1317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215" name="Rectangle 7"/>
          <p:cNvSpPr>
            <a:spLocks noChangeArrowheads="1"/>
          </p:cNvSpPr>
          <p:nvPr/>
        </p:nvSpPr>
        <p:spPr bwMode="auto">
          <a:xfrm>
            <a:off x="914400" y="3019425"/>
            <a:ext cx="1317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216" name="Oval 8"/>
          <p:cNvSpPr>
            <a:spLocks noChangeArrowheads="1"/>
          </p:cNvSpPr>
          <p:nvPr/>
        </p:nvSpPr>
        <p:spPr bwMode="auto">
          <a:xfrm>
            <a:off x="2328863" y="2751138"/>
            <a:ext cx="107950" cy="100012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17" name="Oval 9"/>
          <p:cNvSpPr>
            <a:spLocks noChangeArrowheads="1"/>
          </p:cNvSpPr>
          <p:nvPr/>
        </p:nvSpPr>
        <p:spPr bwMode="auto">
          <a:xfrm>
            <a:off x="1173163" y="3892550"/>
            <a:ext cx="107950" cy="100013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18" name="Oval 10"/>
          <p:cNvSpPr>
            <a:spLocks noChangeArrowheads="1"/>
          </p:cNvSpPr>
          <p:nvPr/>
        </p:nvSpPr>
        <p:spPr bwMode="auto">
          <a:xfrm>
            <a:off x="3563938" y="3808413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19" name="Oval 11"/>
          <p:cNvSpPr>
            <a:spLocks noChangeArrowheads="1"/>
          </p:cNvSpPr>
          <p:nvPr/>
        </p:nvSpPr>
        <p:spPr bwMode="auto">
          <a:xfrm>
            <a:off x="2408238" y="4960938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0" name="Oval 12"/>
          <p:cNvSpPr>
            <a:spLocks noChangeArrowheads="1"/>
          </p:cNvSpPr>
          <p:nvPr/>
        </p:nvSpPr>
        <p:spPr bwMode="auto">
          <a:xfrm>
            <a:off x="1755775" y="3327400"/>
            <a:ext cx="107950" cy="100013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1" name="Oval 13"/>
          <p:cNvSpPr>
            <a:spLocks noChangeArrowheads="1"/>
          </p:cNvSpPr>
          <p:nvPr/>
        </p:nvSpPr>
        <p:spPr bwMode="auto">
          <a:xfrm>
            <a:off x="2968625" y="3305175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2" name="Oval 14"/>
          <p:cNvSpPr>
            <a:spLocks noChangeArrowheads="1"/>
          </p:cNvSpPr>
          <p:nvPr/>
        </p:nvSpPr>
        <p:spPr bwMode="auto">
          <a:xfrm>
            <a:off x="2979738" y="4405313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3" name="Oval 15"/>
          <p:cNvSpPr>
            <a:spLocks noChangeArrowheads="1"/>
          </p:cNvSpPr>
          <p:nvPr/>
        </p:nvSpPr>
        <p:spPr bwMode="auto">
          <a:xfrm>
            <a:off x="1768475" y="4405313"/>
            <a:ext cx="106363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4" name="Oval 16"/>
          <p:cNvSpPr>
            <a:spLocks noChangeArrowheads="1"/>
          </p:cNvSpPr>
          <p:nvPr/>
        </p:nvSpPr>
        <p:spPr bwMode="auto">
          <a:xfrm>
            <a:off x="2149475" y="3671888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5" name="Oval 17"/>
          <p:cNvSpPr>
            <a:spLocks noChangeArrowheads="1"/>
          </p:cNvSpPr>
          <p:nvPr/>
        </p:nvSpPr>
        <p:spPr bwMode="auto">
          <a:xfrm>
            <a:off x="2565400" y="3662363"/>
            <a:ext cx="107950" cy="100012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6" name="Oval 18"/>
          <p:cNvSpPr>
            <a:spLocks noChangeArrowheads="1"/>
          </p:cNvSpPr>
          <p:nvPr/>
        </p:nvSpPr>
        <p:spPr bwMode="auto">
          <a:xfrm>
            <a:off x="2149475" y="4049713"/>
            <a:ext cx="107950" cy="100012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7" name="Oval 19"/>
          <p:cNvSpPr>
            <a:spLocks noChangeArrowheads="1"/>
          </p:cNvSpPr>
          <p:nvPr/>
        </p:nvSpPr>
        <p:spPr bwMode="auto">
          <a:xfrm>
            <a:off x="2565400" y="4038600"/>
            <a:ext cx="107950" cy="101600"/>
          </a:xfrm>
          <a:prstGeom prst="ellipse">
            <a:avLst/>
          </a:prstGeom>
          <a:solidFill>
            <a:srgbClr val="FFFFFF"/>
          </a:solidFill>
          <a:ln w="269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8" name="Rectangle 20"/>
          <p:cNvSpPr>
            <a:spLocks noChangeArrowheads="1"/>
          </p:cNvSpPr>
          <p:nvPr/>
        </p:nvSpPr>
        <p:spPr bwMode="auto">
          <a:xfrm>
            <a:off x="1846263" y="3367088"/>
            <a:ext cx="1146175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29" name="Rectangle 21"/>
          <p:cNvSpPr>
            <a:spLocks noChangeArrowheads="1"/>
          </p:cNvSpPr>
          <p:nvPr/>
        </p:nvSpPr>
        <p:spPr bwMode="auto">
          <a:xfrm>
            <a:off x="1868488" y="4445000"/>
            <a:ext cx="1123950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0" name="Rectangle 22"/>
          <p:cNvSpPr>
            <a:spLocks noChangeArrowheads="1"/>
          </p:cNvSpPr>
          <p:nvPr/>
        </p:nvSpPr>
        <p:spPr bwMode="auto">
          <a:xfrm>
            <a:off x="1798638" y="3421063"/>
            <a:ext cx="26987" cy="1006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1" name="Rectangle 23"/>
          <p:cNvSpPr>
            <a:spLocks noChangeArrowheads="1"/>
          </p:cNvSpPr>
          <p:nvPr/>
        </p:nvSpPr>
        <p:spPr bwMode="auto">
          <a:xfrm>
            <a:off x="3011488" y="3389313"/>
            <a:ext cx="26987" cy="1038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2" name="Freeform 24"/>
          <p:cNvSpPr>
            <a:spLocks/>
          </p:cNvSpPr>
          <p:nvPr/>
        </p:nvSpPr>
        <p:spPr bwMode="auto">
          <a:xfrm>
            <a:off x="1828800" y="2825750"/>
            <a:ext cx="520700" cy="522288"/>
          </a:xfrm>
          <a:custGeom>
            <a:avLst/>
            <a:gdLst/>
            <a:ahLst/>
            <a:cxnLst>
              <a:cxn ang="0">
                <a:pos x="328" y="12"/>
              </a:cxn>
              <a:cxn ang="0">
                <a:pos x="318" y="0"/>
              </a:cxn>
              <a:cxn ang="0">
                <a:pos x="0" y="317"/>
              </a:cxn>
              <a:cxn ang="0">
                <a:pos x="10" y="329"/>
              </a:cxn>
              <a:cxn ang="0">
                <a:pos x="328" y="12"/>
              </a:cxn>
            </a:cxnLst>
            <a:rect l="0" t="0" r="r" b="b"/>
            <a:pathLst>
              <a:path w="328" h="329">
                <a:moveTo>
                  <a:pt x="328" y="12"/>
                </a:moveTo>
                <a:lnTo>
                  <a:pt x="318" y="0"/>
                </a:lnTo>
                <a:lnTo>
                  <a:pt x="0" y="317"/>
                </a:lnTo>
                <a:lnTo>
                  <a:pt x="10" y="329"/>
                </a:lnTo>
                <a:lnTo>
                  <a:pt x="3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3" name="Freeform 25"/>
          <p:cNvSpPr>
            <a:spLocks/>
          </p:cNvSpPr>
          <p:nvPr/>
        </p:nvSpPr>
        <p:spPr bwMode="auto">
          <a:xfrm>
            <a:off x="1244600" y="3381375"/>
            <a:ext cx="542925" cy="531813"/>
          </a:xfrm>
          <a:custGeom>
            <a:avLst/>
            <a:gdLst/>
            <a:ahLst/>
            <a:cxnLst>
              <a:cxn ang="0">
                <a:pos x="0" y="323"/>
              </a:cxn>
              <a:cxn ang="0">
                <a:pos x="10" y="335"/>
              </a:cxn>
              <a:cxn ang="0">
                <a:pos x="342" y="12"/>
              </a:cxn>
              <a:cxn ang="0">
                <a:pos x="332" y="0"/>
              </a:cxn>
              <a:cxn ang="0">
                <a:pos x="0" y="323"/>
              </a:cxn>
            </a:cxnLst>
            <a:rect l="0" t="0" r="r" b="b"/>
            <a:pathLst>
              <a:path w="342" h="335">
                <a:moveTo>
                  <a:pt x="0" y="323"/>
                </a:moveTo>
                <a:lnTo>
                  <a:pt x="10" y="335"/>
                </a:lnTo>
                <a:lnTo>
                  <a:pt x="342" y="12"/>
                </a:lnTo>
                <a:lnTo>
                  <a:pt x="332" y="0"/>
                </a:lnTo>
                <a:lnTo>
                  <a:pt x="0" y="3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4" name="Freeform 26"/>
          <p:cNvSpPr>
            <a:spLocks/>
          </p:cNvSpPr>
          <p:nvPr/>
        </p:nvSpPr>
        <p:spPr bwMode="auto">
          <a:xfrm>
            <a:off x="1233488" y="3968750"/>
            <a:ext cx="565150" cy="479425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1"/>
              </a:cxn>
              <a:cxn ang="0">
                <a:pos x="346" y="302"/>
              </a:cxn>
              <a:cxn ang="0">
                <a:pos x="356" y="290"/>
              </a:cxn>
              <a:cxn ang="0">
                <a:pos x="10" y="0"/>
              </a:cxn>
            </a:cxnLst>
            <a:rect l="0" t="0" r="r" b="b"/>
            <a:pathLst>
              <a:path w="356" h="302">
                <a:moveTo>
                  <a:pt x="10" y="0"/>
                </a:moveTo>
                <a:lnTo>
                  <a:pt x="0" y="11"/>
                </a:lnTo>
                <a:lnTo>
                  <a:pt x="346" y="302"/>
                </a:lnTo>
                <a:lnTo>
                  <a:pt x="356" y="290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5" name="Freeform 27"/>
          <p:cNvSpPr>
            <a:spLocks/>
          </p:cNvSpPr>
          <p:nvPr/>
        </p:nvSpPr>
        <p:spPr bwMode="auto">
          <a:xfrm>
            <a:off x="1839913" y="4481513"/>
            <a:ext cx="600075" cy="52228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68" y="329"/>
              </a:cxn>
              <a:cxn ang="0">
                <a:pos x="378" y="317"/>
              </a:cxn>
              <a:cxn ang="0">
                <a:pos x="10" y="0"/>
              </a:cxn>
            </a:cxnLst>
            <a:rect l="0" t="0" r="r" b="b"/>
            <a:pathLst>
              <a:path w="378" h="329">
                <a:moveTo>
                  <a:pt x="10" y="0"/>
                </a:moveTo>
                <a:lnTo>
                  <a:pt x="0" y="12"/>
                </a:lnTo>
                <a:lnTo>
                  <a:pt x="368" y="329"/>
                </a:lnTo>
                <a:lnTo>
                  <a:pt x="378" y="317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6" name="Freeform 28"/>
          <p:cNvSpPr>
            <a:spLocks/>
          </p:cNvSpPr>
          <p:nvPr/>
        </p:nvSpPr>
        <p:spPr bwMode="auto">
          <a:xfrm>
            <a:off x="2413000" y="2805113"/>
            <a:ext cx="587375" cy="531812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12"/>
              </a:cxn>
              <a:cxn ang="0">
                <a:pos x="360" y="335"/>
              </a:cxn>
              <a:cxn ang="0">
                <a:pos x="370" y="323"/>
              </a:cxn>
              <a:cxn ang="0">
                <a:pos x="9" y="0"/>
              </a:cxn>
            </a:cxnLst>
            <a:rect l="0" t="0" r="r" b="b"/>
            <a:pathLst>
              <a:path w="370" h="335">
                <a:moveTo>
                  <a:pt x="9" y="0"/>
                </a:moveTo>
                <a:lnTo>
                  <a:pt x="0" y="12"/>
                </a:lnTo>
                <a:lnTo>
                  <a:pt x="360" y="335"/>
                </a:lnTo>
                <a:lnTo>
                  <a:pt x="370" y="323"/>
                </a:lnTo>
                <a:lnTo>
                  <a:pt x="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7" name="Freeform 29"/>
          <p:cNvSpPr>
            <a:spLocks/>
          </p:cNvSpPr>
          <p:nvPr/>
        </p:nvSpPr>
        <p:spPr bwMode="auto">
          <a:xfrm>
            <a:off x="3041650" y="3360738"/>
            <a:ext cx="554038" cy="49053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39" y="309"/>
              </a:cxn>
              <a:cxn ang="0">
                <a:pos x="349" y="297"/>
              </a:cxn>
              <a:cxn ang="0">
                <a:pos x="10" y="0"/>
              </a:cxn>
            </a:cxnLst>
            <a:rect l="0" t="0" r="r" b="b"/>
            <a:pathLst>
              <a:path w="349" h="309">
                <a:moveTo>
                  <a:pt x="10" y="0"/>
                </a:moveTo>
                <a:lnTo>
                  <a:pt x="0" y="12"/>
                </a:lnTo>
                <a:lnTo>
                  <a:pt x="339" y="309"/>
                </a:lnTo>
                <a:lnTo>
                  <a:pt x="349" y="297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8" name="Freeform 30"/>
          <p:cNvSpPr>
            <a:spLocks/>
          </p:cNvSpPr>
          <p:nvPr/>
        </p:nvSpPr>
        <p:spPr bwMode="auto">
          <a:xfrm>
            <a:off x="3052763" y="3873500"/>
            <a:ext cx="554037" cy="563563"/>
          </a:xfrm>
          <a:custGeom>
            <a:avLst/>
            <a:gdLst/>
            <a:ahLst/>
            <a:cxnLst>
              <a:cxn ang="0">
                <a:pos x="0" y="343"/>
              </a:cxn>
              <a:cxn ang="0">
                <a:pos x="10" y="355"/>
              </a:cxn>
              <a:cxn ang="0">
                <a:pos x="349" y="12"/>
              </a:cxn>
              <a:cxn ang="0">
                <a:pos x="339" y="0"/>
              </a:cxn>
              <a:cxn ang="0">
                <a:pos x="0" y="343"/>
              </a:cxn>
            </a:cxnLst>
            <a:rect l="0" t="0" r="r" b="b"/>
            <a:pathLst>
              <a:path w="349" h="355">
                <a:moveTo>
                  <a:pt x="0" y="343"/>
                </a:moveTo>
                <a:lnTo>
                  <a:pt x="10" y="355"/>
                </a:lnTo>
                <a:lnTo>
                  <a:pt x="349" y="12"/>
                </a:lnTo>
                <a:lnTo>
                  <a:pt x="339" y="0"/>
                </a:lnTo>
                <a:lnTo>
                  <a:pt x="0" y="3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39" name="Freeform 31"/>
          <p:cNvSpPr>
            <a:spLocks/>
          </p:cNvSpPr>
          <p:nvPr/>
        </p:nvSpPr>
        <p:spPr bwMode="auto">
          <a:xfrm>
            <a:off x="2490788" y="4481513"/>
            <a:ext cx="531812" cy="500062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10" y="315"/>
              </a:cxn>
              <a:cxn ang="0">
                <a:pos x="335" y="12"/>
              </a:cxn>
              <a:cxn ang="0">
                <a:pos x="325" y="0"/>
              </a:cxn>
              <a:cxn ang="0">
                <a:pos x="0" y="304"/>
              </a:cxn>
            </a:cxnLst>
            <a:rect l="0" t="0" r="r" b="b"/>
            <a:pathLst>
              <a:path w="335" h="315">
                <a:moveTo>
                  <a:pt x="0" y="304"/>
                </a:moveTo>
                <a:lnTo>
                  <a:pt x="10" y="315"/>
                </a:lnTo>
                <a:lnTo>
                  <a:pt x="335" y="12"/>
                </a:lnTo>
                <a:lnTo>
                  <a:pt x="325" y="0"/>
                </a:lnTo>
                <a:lnTo>
                  <a:pt x="0" y="30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0" name="Rectangle 32"/>
          <p:cNvSpPr>
            <a:spLocks noChangeArrowheads="1"/>
          </p:cNvSpPr>
          <p:nvPr/>
        </p:nvSpPr>
        <p:spPr bwMode="auto">
          <a:xfrm>
            <a:off x="2181225" y="3756025"/>
            <a:ext cx="26988" cy="3143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1" name="Rectangle 33"/>
          <p:cNvSpPr>
            <a:spLocks noChangeArrowheads="1"/>
          </p:cNvSpPr>
          <p:nvPr/>
        </p:nvSpPr>
        <p:spPr bwMode="auto">
          <a:xfrm>
            <a:off x="2251075" y="3702050"/>
            <a:ext cx="325438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2" name="Rectangle 34"/>
          <p:cNvSpPr>
            <a:spLocks noChangeArrowheads="1"/>
          </p:cNvSpPr>
          <p:nvPr/>
        </p:nvSpPr>
        <p:spPr bwMode="auto">
          <a:xfrm>
            <a:off x="2597150" y="3756025"/>
            <a:ext cx="26988" cy="304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3" name="Rectangle 35"/>
          <p:cNvSpPr>
            <a:spLocks noChangeArrowheads="1"/>
          </p:cNvSpPr>
          <p:nvPr/>
        </p:nvSpPr>
        <p:spPr bwMode="auto">
          <a:xfrm>
            <a:off x="2251075" y="4079875"/>
            <a:ext cx="325438" cy="238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4" name="Freeform 36"/>
          <p:cNvSpPr>
            <a:spLocks/>
          </p:cNvSpPr>
          <p:nvPr/>
        </p:nvSpPr>
        <p:spPr bwMode="auto">
          <a:xfrm>
            <a:off x="1828800" y="3402013"/>
            <a:ext cx="352425" cy="31273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212" y="197"/>
              </a:cxn>
              <a:cxn ang="0">
                <a:pos x="222" y="185"/>
              </a:cxn>
              <a:cxn ang="0">
                <a:pos x="10" y="0"/>
              </a:cxn>
            </a:cxnLst>
            <a:rect l="0" t="0" r="r" b="b"/>
            <a:pathLst>
              <a:path w="222" h="197">
                <a:moveTo>
                  <a:pt x="10" y="0"/>
                </a:moveTo>
                <a:lnTo>
                  <a:pt x="0" y="12"/>
                </a:lnTo>
                <a:lnTo>
                  <a:pt x="212" y="197"/>
                </a:lnTo>
                <a:lnTo>
                  <a:pt x="222" y="185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5" name="Freeform 37"/>
          <p:cNvSpPr>
            <a:spLocks/>
          </p:cNvSpPr>
          <p:nvPr/>
        </p:nvSpPr>
        <p:spPr bwMode="auto">
          <a:xfrm>
            <a:off x="2636838" y="3370263"/>
            <a:ext cx="385762" cy="333375"/>
          </a:xfrm>
          <a:custGeom>
            <a:avLst/>
            <a:gdLst/>
            <a:ahLst/>
            <a:cxnLst>
              <a:cxn ang="0">
                <a:pos x="0" y="198"/>
              </a:cxn>
              <a:cxn ang="0">
                <a:pos x="10" y="210"/>
              </a:cxn>
              <a:cxn ang="0">
                <a:pos x="243" y="12"/>
              </a:cxn>
              <a:cxn ang="0">
                <a:pos x="233" y="0"/>
              </a:cxn>
              <a:cxn ang="0">
                <a:pos x="0" y="198"/>
              </a:cxn>
            </a:cxnLst>
            <a:rect l="0" t="0" r="r" b="b"/>
            <a:pathLst>
              <a:path w="243" h="210">
                <a:moveTo>
                  <a:pt x="0" y="198"/>
                </a:moveTo>
                <a:lnTo>
                  <a:pt x="10" y="210"/>
                </a:lnTo>
                <a:lnTo>
                  <a:pt x="243" y="12"/>
                </a:lnTo>
                <a:lnTo>
                  <a:pt x="233" y="0"/>
                </a:lnTo>
                <a:lnTo>
                  <a:pt x="0" y="19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6" name="Freeform 38"/>
          <p:cNvSpPr>
            <a:spLocks/>
          </p:cNvSpPr>
          <p:nvPr/>
        </p:nvSpPr>
        <p:spPr bwMode="auto">
          <a:xfrm>
            <a:off x="1851025" y="4125913"/>
            <a:ext cx="330200" cy="311150"/>
          </a:xfrm>
          <a:custGeom>
            <a:avLst/>
            <a:gdLst/>
            <a:ahLst/>
            <a:cxnLst>
              <a:cxn ang="0">
                <a:pos x="208" y="11"/>
              </a:cxn>
              <a:cxn ang="0">
                <a:pos x="198" y="0"/>
              </a:cxn>
              <a:cxn ang="0">
                <a:pos x="0" y="184"/>
              </a:cxn>
              <a:cxn ang="0">
                <a:pos x="10" y="196"/>
              </a:cxn>
              <a:cxn ang="0">
                <a:pos x="208" y="11"/>
              </a:cxn>
            </a:cxnLst>
            <a:rect l="0" t="0" r="r" b="b"/>
            <a:pathLst>
              <a:path w="208" h="196">
                <a:moveTo>
                  <a:pt x="208" y="11"/>
                </a:moveTo>
                <a:lnTo>
                  <a:pt x="198" y="0"/>
                </a:lnTo>
                <a:lnTo>
                  <a:pt x="0" y="184"/>
                </a:lnTo>
                <a:lnTo>
                  <a:pt x="10" y="196"/>
                </a:lnTo>
                <a:lnTo>
                  <a:pt x="208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7" name="Freeform 39"/>
          <p:cNvSpPr>
            <a:spLocks/>
          </p:cNvSpPr>
          <p:nvPr/>
        </p:nvSpPr>
        <p:spPr bwMode="auto">
          <a:xfrm>
            <a:off x="2647950" y="4094163"/>
            <a:ext cx="363538" cy="3429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219" y="216"/>
              </a:cxn>
              <a:cxn ang="0">
                <a:pos x="229" y="204"/>
              </a:cxn>
              <a:cxn ang="0">
                <a:pos x="10" y="0"/>
              </a:cxn>
            </a:cxnLst>
            <a:rect l="0" t="0" r="r" b="b"/>
            <a:pathLst>
              <a:path w="229" h="216">
                <a:moveTo>
                  <a:pt x="10" y="0"/>
                </a:moveTo>
                <a:lnTo>
                  <a:pt x="0" y="12"/>
                </a:lnTo>
                <a:lnTo>
                  <a:pt x="219" y="216"/>
                </a:lnTo>
                <a:lnTo>
                  <a:pt x="229" y="204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8" name="Oval 40"/>
          <p:cNvSpPr>
            <a:spLocks noChangeArrowheads="1"/>
          </p:cNvSpPr>
          <p:nvPr/>
        </p:nvSpPr>
        <p:spPr bwMode="auto">
          <a:xfrm>
            <a:off x="6819900" y="3957638"/>
            <a:ext cx="107950" cy="100012"/>
          </a:xfrm>
          <a:prstGeom prst="ellipse">
            <a:avLst/>
          </a:prstGeom>
          <a:solidFill>
            <a:srgbClr val="FFFF00"/>
          </a:solidFill>
          <a:ln w="222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49" name="Oval 41"/>
          <p:cNvSpPr>
            <a:spLocks noChangeArrowheads="1"/>
          </p:cNvSpPr>
          <p:nvPr/>
        </p:nvSpPr>
        <p:spPr bwMode="auto">
          <a:xfrm>
            <a:off x="5664200" y="5099050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0" name="Oval 42"/>
          <p:cNvSpPr>
            <a:spLocks noChangeArrowheads="1"/>
          </p:cNvSpPr>
          <p:nvPr/>
        </p:nvSpPr>
        <p:spPr bwMode="auto">
          <a:xfrm>
            <a:off x="8054975" y="5016500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1" name="Oval 43"/>
          <p:cNvSpPr>
            <a:spLocks noChangeArrowheads="1"/>
          </p:cNvSpPr>
          <p:nvPr/>
        </p:nvSpPr>
        <p:spPr bwMode="auto">
          <a:xfrm>
            <a:off x="6899275" y="6167438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2" name="Oval 44"/>
          <p:cNvSpPr>
            <a:spLocks noChangeArrowheads="1"/>
          </p:cNvSpPr>
          <p:nvPr/>
        </p:nvSpPr>
        <p:spPr bwMode="auto">
          <a:xfrm>
            <a:off x="6248400" y="4533900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3" name="Oval 45"/>
          <p:cNvSpPr>
            <a:spLocks noChangeArrowheads="1"/>
          </p:cNvSpPr>
          <p:nvPr/>
        </p:nvSpPr>
        <p:spPr bwMode="auto">
          <a:xfrm>
            <a:off x="7461250" y="451326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4" name="Oval 46"/>
          <p:cNvSpPr>
            <a:spLocks noChangeArrowheads="1"/>
          </p:cNvSpPr>
          <p:nvPr/>
        </p:nvSpPr>
        <p:spPr bwMode="auto">
          <a:xfrm>
            <a:off x="7472363" y="5613400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5" name="Oval 47"/>
          <p:cNvSpPr>
            <a:spLocks noChangeArrowheads="1"/>
          </p:cNvSpPr>
          <p:nvPr/>
        </p:nvSpPr>
        <p:spPr bwMode="auto">
          <a:xfrm>
            <a:off x="6259513" y="5613400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6" name="Oval 48"/>
          <p:cNvSpPr>
            <a:spLocks noChangeArrowheads="1"/>
          </p:cNvSpPr>
          <p:nvPr/>
        </p:nvSpPr>
        <p:spPr bwMode="auto">
          <a:xfrm>
            <a:off x="6640513" y="4879975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7" name="Oval 49"/>
          <p:cNvSpPr>
            <a:spLocks noChangeArrowheads="1"/>
          </p:cNvSpPr>
          <p:nvPr/>
        </p:nvSpPr>
        <p:spPr bwMode="auto">
          <a:xfrm>
            <a:off x="7056438" y="486886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8" name="Oval 50"/>
          <p:cNvSpPr>
            <a:spLocks noChangeArrowheads="1"/>
          </p:cNvSpPr>
          <p:nvPr/>
        </p:nvSpPr>
        <p:spPr bwMode="auto">
          <a:xfrm>
            <a:off x="6640513" y="5256213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59" name="Oval 51"/>
          <p:cNvSpPr>
            <a:spLocks noChangeArrowheads="1"/>
          </p:cNvSpPr>
          <p:nvPr/>
        </p:nvSpPr>
        <p:spPr bwMode="auto">
          <a:xfrm>
            <a:off x="7056438" y="52466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0" name="Line 52"/>
          <p:cNvSpPr>
            <a:spLocks noChangeShapeType="1"/>
          </p:cNvSpPr>
          <p:nvPr/>
        </p:nvSpPr>
        <p:spPr bwMode="auto">
          <a:xfrm>
            <a:off x="6337300" y="4586288"/>
            <a:ext cx="1146175" cy="1587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1" name="Line 53"/>
          <p:cNvSpPr>
            <a:spLocks noChangeShapeType="1"/>
          </p:cNvSpPr>
          <p:nvPr/>
        </p:nvSpPr>
        <p:spPr bwMode="auto">
          <a:xfrm>
            <a:off x="6359525" y="5665788"/>
            <a:ext cx="1123950" cy="1587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2" name="Line 54"/>
          <p:cNvSpPr>
            <a:spLocks noChangeShapeType="1"/>
          </p:cNvSpPr>
          <p:nvPr/>
        </p:nvSpPr>
        <p:spPr bwMode="auto">
          <a:xfrm>
            <a:off x="6303963" y="4627563"/>
            <a:ext cx="1587" cy="1006475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3" name="Line 55"/>
          <p:cNvSpPr>
            <a:spLocks noChangeShapeType="1"/>
          </p:cNvSpPr>
          <p:nvPr/>
        </p:nvSpPr>
        <p:spPr bwMode="auto">
          <a:xfrm>
            <a:off x="7516813" y="4597400"/>
            <a:ext cx="1587" cy="1036638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4" name="Freeform 56"/>
          <p:cNvSpPr>
            <a:spLocks/>
          </p:cNvSpPr>
          <p:nvPr/>
        </p:nvSpPr>
        <p:spPr bwMode="auto">
          <a:xfrm>
            <a:off x="6319838" y="4032250"/>
            <a:ext cx="520700" cy="522288"/>
          </a:xfrm>
          <a:custGeom>
            <a:avLst/>
            <a:gdLst/>
            <a:ahLst/>
            <a:cxnLst>
              <a:cxn ang="0">
                <a:pos x="328" y="12"/>
              </a:cxn>
              <a:cxn ang="0">
                <a:pos x="318" y="0"/>
              </a:cxn>
              <a:cxn ang="0">
                <a:pos x="0" y="317"/>
              </a:cxn>
              <a:cxn ang="0">
                <a:pos x="10" y="329"/>
              </a:cxn>
              <a:cxn ang="0">
                <a:pos x="328" y="12"/>
              </a:cxn>
            </a:cxnLst>
            <a:rect l="0" t="0" r="r" b="b"/>
            <a:pathLst>
              <a:path w="328" h="329">
                <a:moveTo>
                  <a:pt x="328" y="12"/>
                </a:moveTo>
                <a:lnTo>
                  <a:pt x="318" y="0"/>
                </a:lnTo>
                <a:lnTo>
                  <a:pt x="0" y="317"/>
                </a:lnTo>
                <a:lnTo>
                  <a:pt x="10" y="329"/>
                </a:lnTo>
                <a:lnTo>
                  <a:pt x="328" y="12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5" name="Freeform 57"/>
          <p:cNvSpPr>
            <a:spLocks/>
          </p:cNvSpPr>
          <p:nvPr/>
        </p:nvSpPr>
        <p:spPr bwMode="auto">
          <a:xfrm>
            <a:off x="5735638" y="4587875"/>
            <a:ext cx="544512" cy="533400"/>
          </a:xfrm>
          <a:custGeom>
            <a:avLst/>
            <a:gdLst/>
            <a:ahLst/>
            <a:cxnLst>
              <a:cxn ang="0">
                <a:pos x="0" y="324"/>
              </a:cxn>
              <a:cxn ang="0">
                <a:pos x="10" y="336"/>
              </a:cxn>
              <a:cxn ang="0">
                <a:pos x="343" y="12"/>
              </a:cxn>
              <a:cxn ang="0">
                <a:pos x="333" y="0"/>
              </a:cxn>
              <a:cxn ang="0">
                <a:pos x="0" y="324"/>
              </a:cxn>
            </a:cxnLst>
            <a:rect l="0" t="0" r="r" b="b"/>
            <a:pathLst>
              <a:path w="343" h="336">
                <a:moveTo>
                  <a:pt x="0" y="324"/>
                </a:moveTo>
                <a:lnTo>
                  <a:pt x="10" y="336"/>
                </a:lnTo>
                <a:lnTo>
                  <a:pt x="343" y="12"/>
                </a:lnTo>
                <a:lnTo>
                  <a:pt x="333" y="0"/>
                </a:lnTo>
                <a:lnTo>
                  <a:pt x="0" y="324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6" name="Freeform 58"/>
          <p:cNvSpPr>
            <a:spLocks/>
          </p:cNvSpPr>
          <p:nvPr/>
        </p:nvSpPr>
        <p:spPr bwMode="auto">
          <a:xfrm>
            <a:off x="5724525" y="5175250"/>
            <a:ext cx="566738" cy="479425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47" y="302"/>
              </a:cxn>
              <a:cxn ang="0">
                <a:pos x="357" y="290"/>
              </a:cxn>
              <a:cxn ang="0">
                <a:pos x="10" y="0"/>
              </a:cxn>
            </a:cxnLst>
            <a:rect l="0" t="0" r="r" b="b"/>
            <a:pathLst>
              <a:path w="357" h="302">
                <a:moveTo>
                  <a:pt x="10" y="0"/>
                </a:moveTo>
                <a:lnTo>
                  <a:pt x="0" y="12"/>
                </a:lnTo>
                <a:lnTo>
                  <a:pt x="347" y="302"/>
                </a:lnTo>
                <a:lnTo>
                  <a:pt x="357" y="290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7" name="Freeform 59"/>
          <p:cNvSpPr>
            <a:spLocks/>
          </p:cNvSpPr>
          <p:nvPr/>
        </p:nvSpPr>
        <p:spPr bwMode="auto">
          <a:xfrm>
            <a:off x="6330950" y="5688013"/>
            <a:ext cx="600075" cy="52228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68" y="329"/>
              </a:cxn>
              <a:cxn ang="0">
                <a:pos x="378" y="317"/>
              </a:cxn>
              <a:cxn ang="0">
                <a:pos x="10" y="0"/>
              </a:cxn>
            </a:cxnLst>
            <a:rect l="0" t="0" r="r" b="b"/>
            <a:pathLst>
              <a:path w="378" h="329">
                <a:moveTo>
                  <a:pt x="10" y="0"/>
                </a:moveTo>
                <a:lnTo>
                  <a:pt x="0" y="12"/>
                </a:lnTo>
                <a:lnTo>
                  <a:pt x="368" y="329"/>
                </a:lnTo>
                <a:lnTo>
                  <a:pt x="378" y="31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8" name="Line 60"/>
          <p:cNvSpPr>
            <a:spLocks noChangeShapeType="1"/>
          </p:cNvSpPr>
          <p:nvPr/>
        </p:nvSpPr>
        <p:spPr bwMode="auto">
          <a:xfrm>
            <a:off x="6910388" y="4022725"/>
            <a:ext cx="573087" cy="512763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69" name="Freeform 61"/>
          <p:cNvSpPr>
            <a:spLocks/>
          </p:cNvSpPr>
          <p:nvPr/>
        </p:nvSpPr>
        <p:spPr bwMode="auto">
          <a:xfrm>
            <a:off x="7532688" y="4567238"/>
            <a:ext cx="554037" cy="49053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39" y="309"/>
              </a:cxn>
              <a:cxn ang="0">
                <a:pos x="349" y="297"/>
              </a:cxn>
              <a:cxn ang="0">
                <a:pos x="10" y="0"/>
              </a:cxn>
            </a:cxnLst>
            <a:rect l="0" t="0" r="r" b="b"/>
            <a:pathLst>
              <a:path w="349" h="309">
                <a:moveTo>
                  <a:pt x="10" y="0"/>
                </a:moveTo>
                <a:lnTo>
                  <a:pt x="0" y="12"/>
                </a:lnTo>
                <a:lnTo>
                  <a:pt x="339" y="309"/>
                </a:lnTo>
                <a:lnTo>
                  <a:pt x="349" y="297"/>
                </a:lnTo>
                <a:lnTo>
                  <a:pt x="10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0" name="Freeform 62"/>
          <p:cNvSpPr>
            <a:spLocks/>
          </p:cNvSpPr>
          <p:nvPr/>
        </p:nvSpPr>
        <p:spPr bwMode="auto">
          <a:xfrm>
            <a:off x="7543800" y="5080000"/>
            <a:ext cx="554038" cy="565150"/>
          </a:xfrm>
          <a:custGeom>
            <a:avLst/>
            <a:gdLst/>
            <a:ahLst/>
            <a:cxnLst>
              <a:cxn ang="0">
                <a:pos x="0" y="344"/>
              </a:cxn>
              <a:cxn ang="0">
                <a:pos x="10" y="356"/>
              </a:cxn>
              <a:cxn ang="0">
                <a:pos x="349" y="12"/>
              </a:cxn>
              <a:cxn ang="0">
                <a:pos x="339" y="0"/>
              </a:cxn>
              <a:cxn ang="0">
                <a:pos x="0" y="344"/>
              </a:cxn>
            </a:cxnLst>
            <a:rect l="0" t="0" r="r" b="b"/>
            <a:pathLst>
              <a:path w="349" h="356">
                <a:moveTo>
                  <a:pt x="0" y="344"/>
                </a:moveTo>
                <a:lnTo>
                  <a:pt x="10" y="356"/>
                </a:lnTo>
                <a:lnTo>
                  <a:pt x="349" y="12"/>
                </a:lnTo>
                <a:lnTo>
                  <a:pt x="339" y="0"/>
                </a:lnTo>
                <a:lnTo>
                  <a:pt x="0" y="344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1" name="Freeform 63"/>
          <p:cNvSpPr>
            <a:spLocks/>
          </p:cNvSpPr>
          <p:nvPr/>
        </p:nvSpPr>
        <p:spPr bwMode="auto">
          <a:xfrm>
            <a:off x="6981825" y="5688013"/>
            <a:ext cx="533400" cy="50165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10" y="316"/>
              </a:cxn>
              <a:cxn ang="0">
                <a:pos x="336" y="12"/>
              </a:cxn>
              <a:cxn ang="0">
                <a:pos x="326" y="0"/>
              </a:cxn>
              <a:cxn ang="0">
                <a:pos x="0" y="304"/>
              </a:cxn>
            </a:cxnLst>
            <a:rect l="0" t="0" r="r" b="b"/>
            <a:pathLst>
              <a:path w="336" h="316">
                <a:moveTo>
                  <a:pt x="0" y="304"/>
                </a:moveTo>
                <a:lnTo>
                  <a:pt x="10" y="316"/>
                </a:lnTo>
                <a:lnTo>
                  <a:pt x="336" y="12"/>
                </a:lnTo>
                <a:lnTo>
                  <a:pt x="326" y="0"/>
                </a:lnTo>
                <a:lnTo>
                  <a:pt x="0" y="304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2" name="Rectangle 64"/>
          <p:cNvSpPr>
            <a:spLocks noChangeArrowheads="1"/>
          </p:cNvSpPr>
          <p:nvPr/>
        </p:nvSpPr>
        <p:spPr bwMode="auto">
          <a:xfrm>
            <a:off x="6672263" y="4964113"/>
            <a:ext cx="26987" cy="3143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3" name="Line 65"/>
          <p:cNvSpPr>
            <a:spLocks noChangeShapeType="1"/>
          </p:cNvSpPr>
          <p:nvPr/>
        </p:nvSpPr>
        <p:spPr bwMode="auto">
          <a:xfrm>
            <a:off x="6742113" y="4921250"/>
            <a:ext cx="32543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4" name="Rectangle 66"/>
          <p:cNvSpPr>
            <a:spLocks noChangeArrowheads="1"/>
          </p:cNvSpPr>
          <p:nvPr/>
        </p:nvSpPr>
        <p:spPr bwMode="auto">
          <a:xfrm>
            <a:off x="7088188" y="4964113"/>
            <a:ext cx="26987" cy="3032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5" name="Rectangle 67"/>
          <p:cNvSpPr>
            <a:spLocks noChangeArrowheads="1"/>
          </p:cNvSpPr>
          <p:nvPr/>
        </p:nvSpPr>
        <p:spPr bwMode="auto">
          <a:xfrm>
            <a:off x="6742113" y="5286375"/>
            <a:ext cx="325437" cy="254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6" name="Line 68"/>
          <p:cNvSpPr>
            <a:spLocks noChangeShapeType="1"/>
          </p:cNvSpPr>
          <p:nvPr/>
        </p:nvSpPr>
        <p:spPr bwMode="auto">
          <a:xfrm>
            <a:off x="6326188" y="4618038"/>
            <a:ext cx="336550" cy="293687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7" name="Freeform 69"/>
          <p:cNvSpPr>
            <a:spLocks/>
          </p:cNvSpPr>
          <p:nvPr/>
        </p:nvSpPr>
        <p:spPr bwMode="auto">
          <a:xfrm>
            <a:off x="7127875" y="4578350"/>
            <a:ext cx="387350" cy="333375"/>
          </a:xfrm>
          <a:custGeom>
            <a:avLst/>
            <a:gdLst/>
            <a:ahLst/>
            <a:cxnLst>
              <a:cxn ang="0">
                <a:pos x="0" y="198"/>
              </a:cxn>
              <a:cxn ang="0">
                <a:pos x="10" y="210"/>
              </a:cxn>
              <a:cxn ang="0">
                <a:pos x="244" y="12"/>
              </a:cxn>
              <a:cxn ang="0">
                <a:pos x="234" y="0"/>
              </a:cxn>
              <a:cxn ang="0">
                <a:pos x="0" y="198"/>
              </a:cxn>
            </a:cxnLst>
            <a:rect l="0" t="0" r="r" b="b"/>
            <a:pathLst>
              <a:path w="244" h="210">
                <a:moveTo>
                  <a:pt x="0" y="198"/>
                </a:moveTo>
                <a:lnTo>
                  <a:pt x="10" y="210"/>
                </a:lnTo>
                <a:lnTo>
                  <a:pt x="244" y="12"/>
                </a:lnTo>
                <a:lnTo>
                  <a:pt x="234" y="0"/>
                </a:lnTo>
                <a:lnTo>
                  <a:pt x="0" y="198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8" name="Line 70"/>
          <p:cNvSpPr>
            <a:spLocks noChangeShapeType="1"/>
          </p:cNvSpPr>
          <p:nvPr/>
        </p:nvSpPr>
        <p:spPr bwMode="auto">
          <a:xfrm flipH="1">
            <a:off x="6348413" y="5340350"/>
            <a:ext cx="314325" cy="2936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79" name="Line 71"/>
          <p:cNvSpPr>
            <a:spLocks noChangeShapeType="1"/>
          </p:cNvSpPr>
          <p:nvPr/>
        </p:nvSpPr>
        <p:spPr bwMode="auto">
          <a:xfrm>
            <a:off x="7146925" y="5308600"/>
            <a:ext cx="347663" cy="3254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0" name="Oval 72"/>
          <p:cNvSpPr>
            <a:spLocks noChangeArrowheads="1"/>
          </p:cNvSpPr>
          <p:nvPr/>
        </p:nvSpPr>
        <p:spPr bwMode="auto">
          <a:xfrm>
            <a:off x="3844925" y="4083050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1" name="Oval 73"/>
          <p:cNvSpPr>
            <a:spLocks noChangeArrowheads="1"/>
          </p:cNvSpPr>
          <p:nvPr/>
        </p:nvSpPr>
        <p:spPr bwMode="auto">
          <a:xfrm>
            <a:off x="2689225" y="5226050"/>
            <a:ext cx="106363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2" name="Oval 74"/>
          <p:cNvSpPr>
            <a:spLocks noChangeArrowheads="1"/>
          </p:cNvSpPr>
          <p:nvPr/>
        </p:nvSpPr>
        <p:spPr bwMode="auto">
          <a:xfrm>
            <a:off x="5080000" y="51419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3" name="Oval 75"/>
          <p:cNvSpPr>
            <a:spLocks noChangeArrowheads="1"/>
          </p:cNvSpPr>
          <p:nvPr/>
        </p:nvSpPr>
        <p:spPr bwMode="auto">
          <a:xfrm>
            <a:off x="3924300" y="6294438"/>
            <a:ext cx="106363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4" name="Oval 76"/>
          <p:cNvSpPr>
            <a:spLocks noChangeArrowheads="1"/>
          </p:cNvSpPr>
          <p:nvPr/>
        </p:nvSpPr>
        <p:spPr bwMode="auto">
          <a:xfrm>
            <a:off x="3271838" y="46593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5" name="Oval 77"/>
          <p:cNvSpPr>
            <a:spLocks noChangeArrowheads="1"/>
          </p:cNvSpPr>
          <p:nvPr/>
        </p:nvSpPr>
        <p:spPr bwMode="auto">
          <a:xfrm>
            <a:off x="4484688" y="4638675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6" name="Oval 78"/>
          <p:cNvSpPr>
            <a:spLocks noChangeArrowheads="1"/>
          </p:cNvSpPr>
          <p:nvPr/>
        </p:nvSpPr>
        <p:spPr bwMode="auto">
          <a:xfrm>
            <a:off x="4495800" y="57388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7" name="Oval 79"/>
          <p:cNvSpPr>
            <a:spLocks noChangeArrowheads="1"/>
          </p:cNvSpPr>
          <p:nvPr/>
        </p:nvSpPr>
        <p:spPr bwMode="auto">
          <a:xfrm>
            <a:off x="3282950" y="57388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8" name="Oval 80"/>
          <p:cNvSpPr>
            <a:spLocks noChangeArrowheads="1"/>
          </p:cNvSpPr>
          <p:nvPr/>
        </p:nvSpPr>
        <p:spPr bwMode="auto">
          <a:xfrm>
            <a:off x="3665538" y="50053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89" name="Oval 81"/>
          <p:cNvSpPr>
            <a:spLocks noChangeArrowheads="1"/>
          </p:cNvSpPr>
          <p:nvPr/>
        </p:nvSpPr>
        <p:spPr bwMode="auto">
          <a:xfrm>
            <a:off x="4081463" y="4994275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90" name="Oval 82"/>
          <p:cNvSpPr>
            <a:spLocks noChangeArrowheads="1"/>
          </p:cNvSpPr>
          <p:nvPr/>
        </p:nvSpPr>
        <p:spPr bwMode="auto">
          <a:xfrm>
            <a:off x="3665538" y="53832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91" name="Oval 83"/>
          <p:cNvSpPr>
            <a:spLocks noChangeArrowheads="1"/>
          </p:cNvSpPr>
          <p:nvPr/>
        </p:nvSpPr>
        <p:spPr bwMode="auto">
          <a:xfrm>
            <a:off x="4081463" y="5372100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292" name="Rectangle 84"/>
          <p:cNvSpPr>
            <a:spLocks noChangeArrowheads="1"/>
          </p:cNvSpPr>
          <p:nvPr/>
        </p:nvSpPr>
        <p:spPr bwMode="auto">
          <a:xfrm>
            <a:off x="3362325" y="4699000"/>
            <a:ext cx="1144588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4293" name="Group 85"/>
          <p:cNvGrpSpPr>
            <a:grpSpLocks/>
          </p:cNvGrpSpPr>
          <p:nvPr/>
        </p:nvGrpSpPr>
        <p:grpSpPr bwMode="auto">
          <a:xfrm>
            <a:off x="3378200" y="5784850"/>
            <a:ext cx="1117600" cy="12700"/>
            <a:chOff x="2128" y="3644"/>
            <a:chExt cx="704" cy="8"/>
          </a:xfrm>
        </p:grpSpPr>
        <p:sp>
          <p:nvSpPr>
            <p:cNvPr id="94294" name="Freeform 86"/>
            <p:cNvSpPr>
              <a:spLocks/>
            </p:cNvSpPr>
            <p:nvPr/>
          </p:nvSpPr>
          <p:spPr bwMode="auto">
            <a:xfrm>
              <a:off x="2128" y="3644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5" name="Freeform 87"/>
            <p:cNvSpPr>
              <a:spLocks/>
            </p:cNvSpPr>
            <p:nvPr/>
          </p:nvSpPr>
          <p:spPr bwMode="auto">
            <a:xfrm>
              <a:off x="2145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6" name="Freeform 88"/>
            <p:cNvSpPr>
              <a:spLocks/>
            </p:cNvSpPr>
            <p:nvPr/>
          </p:nvSpPr>
          <p:spPr bwMode="auto">
            <a:xfrm>
              <a:off x="2162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7" name="Freeform 89"/>
            <p:cNvSpPr>
              <a:spLocks/>
            </p:cNvSpPr>
            <p:nvPr/>
          </p:nvSpPr>
          <p:spPr bwMode="auto">
            <a:xfrm>
              <a:off x="2179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8" name="Freeform 90"/>
            <p:cNvSpPr>
              <a:spLocks/>
            </p:cNvSpPr>
            <p:nvPr/>
          </p:nvSpPr>
          <p:spPr bwMode="auto">
            <a:xfrm>
              <a:off x="2196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99" name="Freeform 91"/>
            <p:cNvSpPr>
              <a:spLocks/>
            </p:cNvSpPr>
            <p:nvPr/>
          </p:nvSpPr>
          <p:spPr bwMode="auto">
            <a:xfrm>
              <a:off x="2213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0" name="Freeform 92"/>
            <p:cNvSpPr>
              <a:spLocks/>
            </p:cNvSpPr>
            <p:nvPr/>
          </p:nvSpPr>
          <p:spPr bwMode="auto">
            <a:xfrm>
              <a:off x="2230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1" name="Freeform 93"/>
            <p:cNvSpPr>
              <a:spLocks/>
            </p:cNvSpPr>
            <p:nvPr/>
          </p:nvSpPr>
          <p:spPr bwMode="auto">
            <a:xfrm>
              <a:off x="2247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2" name="Freeform 94"/>
            <p:cNvSpPr>
              <a:spLocks/>
            </p:cNvSpPr>
            <p:nvPr/>
          </p:nvSpPr>
          <p:spPr bwMode="auto">
            <a:xfrm>
              <a:off x="2264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3" name="Freeform 95"/>
            <p:cNvSpPr>
              <a:spLocks/>
            </p:cNvSpPr>
            <p:nvPr/>
          </p:nvSpPr>
          <p:spPr bwMode="auto">
            <a:xfrm>
              <a:off x="2281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4" name="Freeform 96"/>
            <p:cNvSpPr>
              <a:spLocks/>
            </p:cNvSpPr>
            <p:nvPr/>
          </p:nvSpPr>
          <p:spPr bwMode="auto">
            <a:xfrm>
              <a:off x="2298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5" name="Freeform 97"/>
            <p:cNvSpPr>
              <a:spLocks/>
            </p:cNvSpPr>
            <p:nvPr/>
          </p:nvSpPr>
          <p:spPr bwMode="auto">
            <a:xfrm>
              <a:off x="2315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6" name="Freeform 98"/>
            <p:cNvSpPr>
              <a:spLocks/>
            </p:cNvSpPr>
            <p:nvPr/>
          </p:nvSpPr>
          <p:spPr bwMode="auto">
            <a:xfrm>
              <a:off x="2332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7" name="Freeform 99"/>
            <p:cNvSpPr>
              <a:spLocks/>
            </p:cNvSpPr>
            <p:nvPr/>
          </p:nvSpPr>
          <p:spPr bwMode="auto">
            <a:xfrm>
              <a:off x="2349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8" name="Freeform 100"/>
            <p:cNvSpPr>
              <a:spLocks/>
            </p:cNvSpPr>
            <p:nvPr/>
          </p:nvSpPr>
          <p:spPr bwMode="auto">
            <a:xfrm>
              <a:off x="2365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09" name="Freeform 101"/>
            <p:cNvSpPr>
              <a:spLocks/>
            </p:cNvSpPr>
            <p:nvPr/>
          </p:nvSpPr>
          <p:spPr bwMode="auto">
            <a:xfrm>
              <a:off x="2382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0" name="Freeform 102"/>
            <p:cNvSpPr>
              <a:spLocks/>
            </p:cNvSpPr>
            <p:nvPr/>
          </p:nvSpPr>
          <p:spPr bwMode="auto">
            <a:xfrm>
              <a:off x="2399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1" name="Freeform 103"/>
            <p:cNvSpPr>
              <a:spLocks/>
            </p:cNvSpPr>
            <p:nvPr/>
          </p:nvSpPr>
          <p:spPr bwMode="auto">
            <a:xfrm>
              <a:off x="2416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2" name="Freeform 104"/>
            <p:cNvSpPr>
              <a:spLocks/>
            </p:cNvSpPr>
            <p:nvPr/>
          </p:nvSpPr>
          <p:spPr bwMode="auto">
            <a:xfrm>
              <a:off x="2433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3" name="Freeform 105"/>
            <p:cNvSpPr>
              <a:spLocks/>
            </p:cNvSpPr>
            <p:nvPr/>
          </p:nvSpPr>
          <p:spPr bwMode="auto">
            <a:xfrm>
              <a:off x="2450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4" name="Freeform 106"/>
            <p:cNvSpPr>
              <a:spLocks/>
            </p:cNvSpPr>
            <p:nvPr/>
          </p:nvSpPr>
          <p:spPr bwMode="auto">
            <a:xfrm>
              <a:off x="2467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5" name="Freeform 107"/>
            <p:cNvSpPr>
              <a:spLocks/>
            </p:cNvSpPr>
            <p:nvPr/>
          </p:nvSpPr>
          <p:spPr bwMode="auto">
            <a:xfrm>
              <a:off x="2484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6" name="Freeform 108"/>
            <p:cNvSpPr>
              <a:spLocks/>
            </p:cNvSpPr>
            <p:nvPr/>
          </p:nvSpPr>
          <p:spPr bwMode="auto">
            <a:xfrm>
              <a:off x="2501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7" name="Freeform 109"/>
            <p:cNvSpPr>
              <a:spLocks/>
            </p:cNvSpPr>
            <p:nvPr/>
          </p:nvSpPr>
          <p:spPr bwMode="auto">
            <a:xfrm>
              <a:off x="2518" y="3644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8" name="Freeform 110"/>
            <p:cNvSpPr>
              <a:spLocks/>
            </p:cNvSpPr>
            <p:nvPr/>
          </p:nvSpPr>
          <p:spPr bwMode="auto">
            <a:xfrm>
              <a:off x="2535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19" name="Freeform 111"/>
            <p:cNvSpPr>
              <a:spLocks/>
            </p:cNvSpPr>
            <p:nvPr/>
          </p:nvSpPr>
          <p:spPr bwMode="auto">
            <a:xfrm>
              <a:off x="2552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0" name="Freeform 112"/>
            <p:cNvSpPr>
              <a:spLocks/>
            </p:cNvSpPr>
            <p:nvPr/>
          </p:nvSpPr>
          <p:spPr bwMode="auto">
            <a:xfrm>
              <a:off x="2569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1" name="Freeform 113"/>
            <p:cNvSpPr>
              <a:spLocks/>
            </p:cNvSpPr>
            <p:nvPr/>
          </p:nvSpPr>
          <p:spPr bwMode="auto">
            <a:xfrm>
              <a:off x="2586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2" name="Freeform 114"/>
            <p:cNvSpPr>
              <a:spLocks/>
            </p:cNvSpPr>
            <p:nvPr/>
          </p:nvSpPr>
          <p:spPr bwMode="auto">
            <a:xfrm>
              <a:off x="2603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3" name="Freeform 115"/>
            <p:cNvSpPr>
              <a:spLocks/>
            </p:cNvSpPr>
            <p:nvPr/>
          </p:nvSpPr>
          <p:spPr bwMode="auto">
            <a:xfrm>
              <a:off x="2620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4" name="Freeform 116"/>
            <p:cNvSpPr>
              <a:spLocks/>
            </p:cNvSpPr>
            <p:nvPr/>
          </p:nvSpPr>
          <p:spPr bwMode="auto">
            <a:xfrm>
              <a:off x="2637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5" name="Freeform 117"/>
            <p:cNvSpPr>
              <a:spLocks/>
            </p:cNvSpPr>
            <p:nvPr/>
          </p:nvSpPr>
          <p:spPr bwMode="auto">
            <a:xfrm>
              <a:off x="2654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6" name="Freeform 118"/>
            <p:cNvSpPr>
              <a:spLocks/>
            </p:cNvSpPr>
            <p:nvPr/>
          </p:nvSpPr>
          <p:spPr bwMode="auto">
            <a:xfrm>
              <a:off x="2671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7" name="Freeform 119"/>
            <p:cNvSpPr>
              <a:spLocks/>
            </p:cNvSpPr>
            <p:nvPr/>
          </p:nvSpPr>
          <p:spPr bwMode="auto">
            <a:xfrm>
              <a:off x="2688" y="3644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8" name="Freeform 120"/>
            <p:cNvSpPr>
              <a:spLocks/>
            </p:cNvSpPr>
            <p:nvPr/>
          </p:nvSpPr>
          <p:spPr bwMode="auto">
            <a:xfrm>
              <a:off x="2705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29" name="Freeform 121"/>
            <p:cNvSpPr>
              <a:spLocks/>
            </p:cNvSpPr>
            <p:nvPr/>
          </p:nvSpPr>
          <p:spPr bwMode="auto">
            <a:xfrm>
              <a:off x="2722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0" name="Freeform 122"/>
            <p:cNvSpPr>
              <a:spLocks/>
            </p:cNvSpPr>
            <p:nvPr/>
          </p:nvSpPr>
          <p:spPr bwMode="auto">
            <a:xfrm>
              <a:off x="2739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1" name="Freeform 123"/>
            <p:cNvSpPr>
              <a:spLocks/>
            </p:cNvSpPr>
            <p:nvPr/>
          </p:nvSpPr>
          <p:spPr bwMode="auto">
            <a:xfrm>
              <a:off x="2756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2" name="Freeform 124"/>
            <p:cNvSpPr>
              <a:spLocks/>
            </p:cNvSpPr>
            <p:nvPr/>
          </p:nvSpPr>
          <p:spPr bwMode="auto">
            <a:xfrm>
              <a:off x="2773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3" name="Freeform 125"/>
            <p:cNvSpPr>
              <a:spLocks/>
            </p:cNvSpPr>
            <p:nvPr/>
          </p:nvSpPr>
          <p:spPr bwMode="auto">
            <a:xfrm>
              <a:off x="2790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4" name="Freeform 126"/>
            <p:cNvSpPr>
              <a:spLocks/>
            </p:cNvSpPr>
            <p:nvPr/>
          </p:nvSpPr>
          <p:spPr bwMode="auto">
            <a:xfrm>
              <a:off x="2807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5" name="Freeform 127"/>
            <p:cNvSpPr>
              <a:spLocks/>
            </p:cNvSpPr>
            <p:nvPr/>
          </p:nvSpPr>
          <p:spPr bwMode="auto">
            <a:xfrm>
              <a:off x="2824" y="3644"/>
              <a:ext cx="8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0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336" name="Group 128"/>
          <p:cNvGrpSpPr>
            <a:grpSpLocks/>
          </p:cNvGrpSpPr>
          <p:nvPr/>
        </p:nvGrpSpPr>
        <p:grpSpPr bwMode="auto">
          <a:xfrm>
            <a:off x="3321050" y="4748213"/>
            <a:ext cx="14288" cy="992187"/>
            <a:chOff x="2092" y="2991"/>
            <a:chExt cx="9" cy="625"/>
          </a:xfrm>
        </p:grpSpPr>
        <p:sp>
          <p:nvSpPr>
            <p:cNvPr id="94337" name="Freeform 129"/>
            <p:cNvSpPr>
              <a:spLocks/>
            </p:cNvSpPr>
            <p:nvPr/>
          </p:nvSpPr>
          <p:spPr bwMode="auto">
            <a:xfrm>
              <a:off x="2092" y="2991"/>
              <a:ext cx="9" cy="7"/>
            </a:xfrm>
            <a:custGeom>
              <a:avLst/>
              <a:gdLst/>
              <a:ahLst/>
              <a:cxnLst>
                <a:cxn ang="0">
                  <a:pos x="9" y="5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7"/>
                </a:cxn>
                <a:cxn ang="0">
                  <a:pos x="5" y="7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</a:cxnLst>
              <a:rect l="0" t="0" r="r" b="b"/>
              <a:pathLst>
                <a:path w="9" h="7">
                  <a:moveTo>
                    <a:pt x="9" y="5"/>
                  </a:moveTo>
                  <a:lnTo>
                    <a:pt x="9" y="4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8" name="Freeform 130"/>
            <p:cNvSpPr>
              <a:spLocks/>
            </p:cNvSpPr>
            <p:nvPr/>
          </p:nvSpPr>
          <p:spPr bwMode="auto">
            <a:xfrm>
              <a:off x="2092" y="3006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39" name="Freeform 131"/>
            <p:cNvSpPr>
              <a:spLocks/>
            </p:cNvSpPr>
            <p:nvPr/>
          </p:nvSpPr>
          <p:spPr bwMode="auto">
            <a:xfrm>
              <a:off x="2092" y="3022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0" name="Freeform 132"/>
            <p:cNvSpPr>
              <a:spLocks/>
            </p:cNvSpPr>
            <p:nvPr/>
          </p:nvSpPr>
          <p:spPr bwMode="auto">
            <a:xfrm>
              <a:off x="2092" y="3038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1" name="Freeform 133"/>
            <p:cNvSpPr>
              <a:spLocks/>
            </p:cNvSpPr>
            <p:nvPr/>
          </p:nvSpPr>
          <p:spPr bwMode="auto">
            <a:xfrm>
              <a:off x="2092" y="3054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2" name="Freeform 134"/>
            <p:cNvSpPr>
              <a:spLocks/>
            </p:cNvSpPr>
            <p:nvPr/>
          </p:nvSpPr>
          <p:spPr bwMode="auto">
            <a:xfrm>
              <a:off x="2092" y="3070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3" name="Freeform 135"/>
            <p:cNvSpPr>
              <a:spLocks/>
            </p:cNvSpPr>
            <p:nvPr/>
          </p:nvSpPr>
          <p:spPr bwMode="auto">
            <a:xfrm>
              <a:off x="2092" y="3086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4" name="Freeform 136"/>
            <p:cNvSpPr>
              <a:spLocks/>
            </p:cNvSpPr>
            <p:nvPr/>
          </p:nvSpPr>
          <p:spPr bwMode="auto">
            <a:xfrm>
              <a:off x="2092" y="3101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5" name="Freeform 137"/>
            <p:cNvSpPr>
              <a:spLocks/>
            </p:cNvSpPr>
            <p:nvPr/>
          </p:nvSpPr>
          <p:spPr bwMode="auto">
            <a:xfrm>
              <a:off x="2092" y="3117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6" name="Freeform 138"/>
            <p:cNvSpPr>
              <a:spLocks/>
            </p:cNvSpPr>
            <p:nvPr/>
          </p:nvSpPr>
          <p:spPr bwMode="auto">
            <a:xfrm>
              <a:off x="2092" y="3133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7" name="Freeform 139"/>
            <p:cNvSpPr>
              <a:spLocks/>
            </p:cNvSpPr>
            <p:nvPr/>
          </p:nvSpPr>
          <p:spPr bwMode="auto">
            <a:xfrm>
              <a:off x="2092" y="3149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8" name="Freeform 140"/>
            <p:cNvSpPr>
              <a:spLocks/>
            </p:cNvSpPr>
            <p:nvPr/>
          </p:nvSpPr>
          <p:spPr bwMode="auto">
            <a:xfrm>
              <a:off x="2092" y="3165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49" name="Freeform 141"/>
            <p:cNvSpPr>
              <a:spLocks/>
            </p:cNvSpPr>
            <p:nvPr/>
          </p:nvSpPr>
          <p:spPr bwMode="auto">
            <a:xfrm>
              <a:off x="2092" y="3181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0" name="Freeform 142"/>
            <p:cNvSpPr>
              <a:spLocks/>
            </p:cNvSpPr>
            <p:nvPr/>
          </p:nvSpPr>
          <p:spPr bwMode="auto">
            <a:xfrm>
              <a:off x="2092" y="3196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1" name="Freeform 143"/>
            <p:cNvSpPr>
              <a:spLocks/>
            </p:cNvSpPr>
            <p:nvPr/>
          </p:nvSpPr>
          <p:spPr bwMode="auto">
            <a:xfrm>
              <a:off x="2092" y="3212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2" name="Freeform 144"/>
            <p:cNvSpPr>
              <a:spLocks/>
            </p:cNvSpPr>
            <p:nvPr/>
          </p:nvSpPr>
          <p:spPr bwMode="auto">
            <a:xfrm>
              <a:off x="2092" y="3228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3" name="Freeform 145"/>
            <p:cNvSpPr>
              <a:spLocks/>
            </p:cNvSpPr>
            <p:nvPr/>
          </p:nvSpPr>
          <p:spPr bwMode="auto">
            <a:xfrm>
              <a:off x="2092" y="3244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4" name="Freeform 146"/>
            <p:cNvSpPr>
              <a:spLocks/>
            </p:cNvSpPr>
            <p:nvPr/>
          </p:nvSpPr>
          <p:spPr bwMode="auto">
            <a:xfrm>
              <a:off x="2092" y="3260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5" name="Freeform 147"/>
            <p:cNvSpPr>
              <a:spLocks/>
            </p:cNvSpPr>
            <p:nvPr/>
          </p:nvSpPr>
          <p:spPr bwMode="auto">
            <a:xfrm>
              <a:off x="2092" y="3276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6" name="Freeform 148"/>
            <p:cNvSpPr>
              <a:spLocks/>
            </p:cNvSpPr>
            <p:nvPr/>
          </p:nvSpPr>
          <p:spPr bwMode="auto">
            <a:xfrm>
              <a:off x="2092" y="3292"/>
              <a:ext cx="9" cy="7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7"/>
                </a:cxn>
                <a:cxn ang="0">
                  <a:pos x="5" y="7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3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7" name="Freeform 149"/>
            <p:cNvSpPr>
              <a:spLocks/>
            </p:cNvSpPr>
            <p:nvPr/>
          </p:nvSpPr>
          <p:spPr bwMode="auto">
            <a:xfrm>
              <a:off x="2092" y="3307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8" name="Freeform 150"/>
            <p:cNvSpPr>
              <a:spLocks/>
            </p:cNvSpPr>
            <p:nvPr/>
          </p:nvSpPr>
          <p:spPr bwMode="auto">
            <a:xfrm>
              <a:off x="2092" y="3323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59" name="Freeform 151"/>
            <p:cNvSpPr>
              <a:spLocks/>
            </p:cNvSpPr>
            <p:nvPr/>
          </p:nvSpPr>
          <p:spPr bwMode="auto">
            <a:xfrm>
              <a:off x="2092" y="3339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0" name="Freeform 152"/>
            <p:cNvSpPr>
              <a:spLocks/>
            </p:cNvSpPr>
            <p:nvPr/>
          </p:nvSpPr>
          <p:spPr bwMode="auto">
            <a:xfrm>
              <a:off x="2092" y="3355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1" name="Freeform 153"/>
            <p:cNvSpPr>
              <a:spLocks/>
            </p:cNvSpPr>
            <p:nvPr/>
          </p:nvSpPr>
          <p:spPr bwMode="auto">
            <a:xfrm>
              <a:off x="2092" y="3371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2" name="Freeform 154"/>
            <p:cNvSpPr>
              <a:spLocks/>
            </p:cNvSpPr>
            <p:nvPr/>
          </p:nvSpPr>
          <p:spPr bwMode="auto">
            <a:xfrm>
              <a:off x="2092" y="3387"/>
              <a:ext cx="9" cy="7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7"/>
                </a:cxn>
                <a:cxn ang="0">
                  <a:pos x="5" y="7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3" name="Freeform 155"/>
            <p:cNvSpPr>
              <a:spLocks/>
            </p:cNvSpPr>
            <p:nvPr/>
          </p:nvSpPr>
          <p:spPr bwMode="auto">
            <a:xfrm>
              <a:off x="2092" y="3402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4" name="Freeform 156"/>
            <p:cNvSpPr>
              <a:spLocks/>
            </p:cNvSpPr>
            <p:nvPr/>
          </p:nvSpPr>
          <p:spPr bwMode="auto">
            <a:xfrm>
              <a:off x="2092" y="3418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5" name="Freeform 157"/>
            <p:cNvSpPr>
              <a:spLocks/>
            </p:cNvSpPr>
            <p:nvPr/>
          </p:nvSpPr>
          <p:spPr bwMode="auto">
            <a:xfrm>
              <a:off x="2092" y="3434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6" name="Freeform 158"/>
            <p:cNvSpPr>
              <a:spLocks/>
            </p:cNvSpPr>
            <p:nvPr/>
          </p:nvSpPr>
          <p:spPr bwMode="auto">
            <a:xfrm>
              <a:off x="2092" y="3450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7" name="Freeform 159"/>
            <p:cNvSpPr>
              <a:spLocks/>
            </p:cNvSpPr>
            <p:nvPr/>
          </p:nvSpPr>
          <p:spPr bwMode="auto">
            <a:xfrm>
              <a:off x="2092" y="3466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8" name="Freeform 160"/>
            <p:cNvSpPr>
              <a:spLocks/>
            </p:cNvSpPr>
            <p:nvPr/>
          </p:nvSpPr>
          <p:spPr bwMode="auto">
            <a:xfrm>
              <a:off x="2092" y="3482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69" name="Freeform 161"/>
            <p:cNvSpPr>
              <a:spLocks/>
            </p:cNvSpPr>
            <p:nvPr/>
          </p:nvSpPr>
          <p:spPr bwMode="auto">
            <a:xfrm>
              <a:off x="2092" y="3497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0" name="Freeform 162"/>
            <p:cNvSpPr>
              <a:spLocks/>
            </p:cNvSpPr>
            <p:nvPr/>
          </p:nvSpPr>
          <p:spPr bwMode="auto">
            <a:xfrm>
              <a:off x="2092" y="3513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1" name="Freeform 163"/>
            <p:cNvSpPr>
              <a:spLocks/>
            </p:cNvSpPr>
            <p:nvPr/>
          </p:nvSpPr>
          <p:spPr bwMode="auto">
            <a:xfrm>
              <a:off x="2092" y="3529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2" name="Freeform 164"/>
            <p:cNvSpPr>
              <a:spLocks/>
            </p:cNvSpPr>
            <p:nvPr/>
          </p:nvSpPr>
          <p:spPr bwMode="auto">
            <a:xfrm>
              <a:off x="2092" y="3545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3" name="Freeform 165"/>
            <p:cNvSpPr>
              <a:spLocks/>
            </p:cNvSpPr>
            <p:nvPr/>
          </p:nvSpPr>
          <p:spPr bwMode="auto">
            <a:xfrm>
              <a:off x="2092" y="3561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4" name="Freeform 166"/>
            <p:cNvSpPr>
              <a:spLocks/>
            </p:cNvSpPr>
            <p:nvPr/>
          </p:nvSpPr>
          <p:spPr bwMode="auto">
            <a:xfrm>
              <a:off x="2092" y="3577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9" y="5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5" name="Freeform 167"/>
            <p:cNvSpPr>
              <a:spLocks/>
            </p:cNvSpPr>
            <p:nvPr/>
          </p:nvSpPr>
          <p:spPr bwMode="auto">
            <a:xfrm>
              <a:off x="2092" y="3592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76" name="Freeform 168"/>
            <p:cNvSpPr>
              <a:spLocks/>
            </p:cNvSpPr>
            <p:nvPr/>
          </p:nvSpPr>
          <p:spPr bwMode="auto">
            <a:xfrm>
              <a:off x="2092" y="3608"/>
              <a:ext cx="9" cy="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6"/>
                </a:cxn>
                <a:cxn ang="0">
                  <a:pos x="9" y="4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377" name="Rectangle 169"/>
          <p:cNvSpPr>
            <a:spLocks noChangeArrowheads="1"/>
          </p:cNvSpPr>
          <p:nvPr/>
        </p:nvSpPr>
        <p:spPr bwMode="auto">
          <a:xfrm>
            <a:off x="4527550" y="4722813"/>
            <a:ext cx="26988" cy="10366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378" name="Freeform 170"/>
          <p:cNvSpPr>
            <a:spLocks/>
          </p:cNvSpPr>
          <p:nvPr/>
        </p:nvSpPr>
        <p:spPr bwMode="auto">
          <a:xfrm>
            <a:off x="3344863" y="4159250"/>
            <a:ext cx="520700" cy="520700"/>
          </a:xfrm>
          <a:custGeom>
            <a:avLst/>
            <a:gdLst/>
            <a:ahLst/>
            <a:cxnLst>
              <a:cxn ang="0">
                <a:pos x="328" y="12"/>
              </a:cxn>
              <a:cxn ang="0">
                <a:pos x="318" y="0"/>
              </a:cxn>
              <a:cxn ang="0">
                <a:pos x="0" y="316"/>
              </a:cxn>
              <a:cxn ang="0">
                <a:pos x="10" y="328"/>
              </a:cxn>
              <a:cxn ang="0">
                <a:pos x="328" y="12"/>
              </a:cxn>
            </a:cxnLst>
            <a:rect l="0" t="0" r="r" b="b"/>
            <a:pathLst>
              <a:path w="328" h="328">
                <a:moveTo>
                  <a:pt x="328" y="12"/>
                </a:moveTo>
                <a:lnTo>
                  <a:pt x="318" y="0"/>
                </a:lnTo>
                <a:lnTo>
                  <a:pt x="0" y="316"/>
                </a:lnTo>
                <a:lnTo>
                  <a:pt x="10" y="328"/>
                </a:lnTo>
                <a:lnTo>
                  <a:pt x="3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379" name="Freeform 171"/>
          <p:cNvSpPr>
            <a:spLocks/>
          </p:cNvSpPr>
          <p:nvPr/>
        </p:nvSpPr>
        <p:spPr bwMode="auto">
          <a:xfrm>
            <a:off x="2760663" y="4713288"/>
            <a:ext cx="542925" cy="533400"/>
          </a:xfrm>
          <a:custGeom>
            <a:avLst/>
            <a:gdLst/>
            <a:ahLst/>
            <a:cxnLst>
              <a:cxn ang="0">
                <a:pos x="0" y="324"/>
              </a:cxn>
              <a:cxn ang="0">
                <a:pos x="10" y="336"/>
              </a:cxn>
              <a:cxn ang="0">
                <a:pos x="342" y="12"/>
              </a:cxn>
              <a:cxn ang="0">
                <a:pos x="332" y="0"/>
              </a:cxn>
              <a:cxn ang="0">
                <a:pos x="0" y="324"/>
              </a:cxn>
            </a:cxnLst>
            <a:rect l="0" t="0" r="r" b="b"/>
            <a:pathLst>
              <a:path w="342" h="336">
                <a:moveTo>
                  <a:pt x="0" y="324"/>
                </a:moveTo>
                <a:lnTo>
                  <a:pt x="10" y="336"/>
                </a:lnTo>
                <a:lnTo>
                  <a:pt x="342" y="12"/>
                </a:lnTo>
                <a:lnTo>
                  <a:pt x="332" y="0"/>
                </a:lnTo>
                <a:lnTo>
                  <a:pt x="0" y="3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4380" name="Group 172"/>
          <p:cNvGrpSpPr>
            <a:grpSpLocks/>
          </p:cNvGrpSpPr>
          <p:nvPr/>
        </p:nvGrpSpPr>
        <p:grpSpPr bwMode="auto">
          <a:xfrm>
            <a:off x="2749550" y="5302250"/>
            <a:ext cx="554038" cy="465138"/>
            <a:chOff x="1732" y="3340"/>
            <a:chExt cx="349" cy="293"/>
          </a:xfrm>
        </p:grpSpPr>
        <p:sp>
          <p:nvSpPr>
            <p:cNvPr id="94381" name="Freeform 173"/>
            <p:cNvSpPr>
              <a:spLocks/>
            </p:cNvSpPr>
            <p:nvPr/>
          </p:nvSpPr>
          <p:spPr bwMode="auto">
            <a:xfrm>
              <a:off x="1732" y="3340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2" name="Freeform 174"/>
            <p:cNvSpPr>
              <a:spLocks/>
            </p:cNvSpPr>
            <p:nvPr/>
          </p:nvSpPr>
          <p:spPr bwMode="auto">
            <a:xfrm>
              <a:off x="1744" y="3351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3" name="Freeform 175"/>
            <p:cNvSpPr>
              <a:spLocks/>
            </p:cNvSpPr>
            <p:nvPr/>
          </p:nvSpPr>
          <p:spPr bwMode="auto">
            <a:xfrm>
              <a:off x="1757" y="3361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4" name="Freeform 176"/>
            <p:cNvSpPr>
              <a:spLocks/>
            </p:cNvSpPr>
            <p:nvPr/>
          </p:nvSpPr>
          <p:spPr bwMode="auto">
            <a:xfrm>
              <a:off x="1770" y="3372"/>
              <a:ext cx="8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5" name="Freeform 177"/>
            <p:cNvSpPr>
              <a:spLocks/>
            </p:cNvSpPr>
            <p:nvPr/>
          </p:nvSpPr>
          <p:spPr bwMode="auto">
            <a:xfrm>
              <a:off x="1783" y="3383"/>
              <a:ext cx="8" cy="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2"/>
                </a:cxn>
                <a:cxn ang="0">
                  <a:pos x="5" y="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2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6" name="Freeform 178"/>
            <p:cNvSpPr>
              <a:spLocks/>
            </p:cNvSpPr>
            <p:nvPr/>
          </p:nvSpPr>
          <p:spPr bwMode="auto">
            <a:xfrm>
              <a:off x="1795" y="3393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7" name="Freeform 179"/>
            <p:cNvSpPr>
              <a:spLocks/>
            </p:cNvSpPr>
            <p:nvPr/>
          </p:nvSpPr>
          <p:spPr bwMode="auto">
            <a:xfrm>
              <a:off x="1808" y="3404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8" name="Freeform 180"/>
            <p:cNvSpPr>
              <a:spLocks/>
            </p:cNvSpPr>
            <p:nvPr/>
          </p:nvSpPr>
          <p:spPr bwMode="auto">
            <a:xfrm>
              <a:off x="1821" y="3414"/>
              <a:ext cx="8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89" name="Freeform 181"/>
            <p:cNvSpPr>
              <a:spLocks/>
            </p:cNvSpPr>
            <p:nvPr/>
          </p:nvSpPr>
          <p:spPr bwMode="auto">
            <a:xfrm>
              <a:off x="1832" y="3425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0" name="Freeform 182"/>
            <p:cNvSpPr>
              <a:spLocks/>
            </p:cNvSpPr>
            <p:nvPr/>
          </p:nvSpPr>
          <p:spPr bwMode="auto">
            <a:xfrm>
              <a:off x="1845" y="3435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1" name="Freeform 183"/>
            <p:cNvSpPr>
              <a:spLocks/>
            </p:cNvSpPr>
            <p:nvPr/>
          </p:nvSpPr>
          <p:spPr bwMode="auto">
            <a:xfrm>
              <a:off x="1858" y="3446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2" name="Freeform 184"/>
            <p:cNvSpPr>
              <a:spLocks/>
            </p:cNvSpPr>
            <p:nvPr/>
          </p:nvSpPr>
          <p:spPr bwMode="auto">
            <a:xfrm>
              <a:off x="1870" y="3457"/>
              <a:ext cx="9" cy="7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1"/>
                </a:cxn>
              </a:cxnLst>
              <a:rect l="0" t="0" r="r" b="b"/>
              <a:pathLst>
                <a:path w="9" h="7">
                  <a:moveTo>
                    <a:pt x="7" y="1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3" name="Freeform 185"/>
            <p:cNvSpPr>
              <a:spLocks/>
            </p:cNvSpPr>
            <p:nvPr/>
          </p:nvSpPr>
          <p:spPr bwMode="auto">
            <a:xfrm>
              <a:off x="1883" y="3467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4" name="Freeform 186"/>
            <p:cNvSpPr>
              <a:spLocks/>
            </p:cNvSpPr>
            <p:nvPr/>
          </p:nvSpPr>
          <p:spPr bwMode="auto">
            <a:xfrm>
              <a:off x="1896" y="3478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5" name="Freeform 187"/>
            <p:cNvSpPr>
              <a:spLocks/>
            </p:cNvSpPr>
            <p:nvPr/>
          </p:nvSpPr>
          <p:spPr bwMode="auto">
            <a:xfrm>
              <a:off x="1909" y="3488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6" name="Freeform 188"/>
            <p:cNvSpPr>
              <a:spLocks/>
            </p:cNvSpPr>
            <p:nvPr/>
          </p:nvSpPr>
          <p:spPr bwMode="auto">
            <a:xfrm>
              <a:off x="1921" y="3499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7" name="Freeform 189"/>
            <p:cNvSpPr>
              <a:spLocks/>
            </p:cNvSpPr>
            <p:nvPr/>
          </p:nvSpPr>
          <p:spPr bwMode="auto">
            <a:xfrm>
              <a:off x="1934" y="3509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8" name="Freeform 190"/>
            <p:cNvSpPr>
              <a:spLocks/>
            </p:cNvSpPr>
            <p:nvPr/>
          </p:nvSpPr>
          <p:spPr bwMode="auto">
            <a:xfrm>
              <a:off x="1947" y="3520"/>
              <a:ext cx="8" cy="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399" name="Freeform 191"/>
            <p:cNvSpPr>
              <a:spLocks/>
            </p:cNvSpPr>
            <p:nvPr/>
          </p:nvSpPr>
          <p:spPr bwMode="auto">
            <a:xfrm>
              <a:off x="1959" y="3530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0" name="Freeform 192"/>
            <p:cNvSpPr>
              <a:spLocks/>
            </p:cNvSpPr>
            <p:nvPr/>
          </p:nvSpPr>
          <p:spPr bwMode="auto">
            <a:xfrm>
              <a:off x="1972" y="3541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1" name="Freeform 193"/>
            <p:cNvSpPr>
              <a:spLocks/>
            </p:cNvSpPr>
            <p:nvPr/>
          </p:nvSpPr>
          <p:spPr bwMode="auto">
            <a:xfrm>
              <a:off x="1985" y="3552"/>
              <a:ext cx="8" cy="7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7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2"/>
                </a:cxn>
                <a:cxn ang="0">
                  <a:pos x="6" y="1"/>
                </a:cxn>
              </a:cxnLst>
              <a:rect l="0" t="0" r="r" b="b"/>
              <a:pathLst>
                <a:path w="8" h="7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6" y="7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2" name="Freeform 194"/>
            <p:cNvSpPr>
              <a:spLocks/>
            </p:cNvSpPr>
            <p:nvPr/>
          </p:nvSpPr>
          <p:spPr bwMode="auto">
            <a:xfrm>
              <a:off x="1998" y="3562"/>
              <a:ext cx="8" cy="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3" name="Freeform 195"/>
            <p:cNvSpPr>
              <a:spLocks/>
            </p:cNvSpPr>
            <p:nvPr/>
          </p:nvSpPr>
          <p:spPr bwMode="auto">
            <a:xfrm>
              <a:off x="2009" y="3573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4" name="Freeform 196"/>
            <p:cNvSpPr>
              <a:spLocks/>
            </p:cNvSpPr>
            <p:nvPr/>
          </p:nvSpPr>
          <p:spPr bwMode="auto">
            <a:xfrm>
              <a:off x="2022" y="3583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5" name="Freeform 197"/>
            <p:cNvSpPr>
              <a:spLocks/>
            </p:cNvSpPr>
            <p:nvPr/>
          </p:nvSpPr>
          <p:spPr bwMode="auto">
            <a:xfrm>
              <a:off x="2034" y="3594"/>
              <a:ext cx="9" cy="8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8" y="1"/>
                </a:cxn>
              </a:cxnLst>
              <a:rect l="0" t="0" r="r" b="b"/>
              <a:pathLst>
                <a:path w="9" h="8">
                  <a:moveTo>
                    <a:pt x="8" y="1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6" name="Freeform 198"/>
            <p:cNvSpPr>
              <a:spLocks/>
            </p:cNvSpPr>
            <p:nvPr/>
          </p:nvSpPr>
          <p:spPr bwMode="auto">
            <a:xfrm>
              <a:off x="2047" y="3604"/>
              <a:ext cx="9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</a:cxnLst>
              <a:rect l="0" t="0" r="r" b="b"/>
              <a:pathLst>
                <a:path w="9" h="8">
                  <a:moveTo>
                    <a:pt x="7" y="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7" name="Freeform 199"/>
            <p:cNvSpPr>
              <a:spLocks/>
            </p:cNvSpPr>
            <p:nvPr/>
          </p:nvSpPr>
          <p:spPr bwMode="auto">
            <a:xfrm>
              <a:off x="2060" y="3615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08" name="Freeform 200"/>
            <p:cNvSpPr>
              <a:spLocks/>
            </p:cNvSpPr>
            <p:nvPr/>
          </p:nvSpPr>
          <p:spPr bwMode="auto">
            <a:xfrm>
              <a:off x="2073" y="3625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409" name="Group 201"/>
          <p:cNvGrpSpPr>
            <a:grpSpLocks/>
          </p:cNvGrpSpPr>
          <p:nvPr/>
        </p:nvGrpSpPr>
        <p:grpSpPr bwMode="auto">
          <a:xfrm>
            <a:off x="3355975" y="5818188"/>
            <a:ext cx="587375" cy="506412"/>
            <a:chOff x="2114" y="3665"/>
            <a:chExt cx="370" cy="319"/>
          </a:xfrm>
        </p:grpSpPr>
        <p:sp>
          <p:nvSpPr>
            <p:cNvPr id="94410" name="Freeform 202"/>
            <p:cNvSpPr>
              <a:spLocks/>
            </p:cNvSpPr>
            <p:nvPr/>
          </p:nvSpPr>
          <p:spPr bwMode="auto">
            <a:xfrm>
              <a:off x="2114" y="3665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1" name="Freeform 203"/>
            <p:cNvSpPr>
              <a:spLocks/>
            </p:cNvSpPr>
            <p:nvPr/>
          </p:nvSpPr>
          <p:spPr bwMode="auto">
            <a:xfrm>
              <a:off x="2126" y="3676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2" name="Freeform 204"/>
            <p:cNvSpPr>
              <a:spLocks/>
            </p:cNvSpPr>
            <p:nvPr/>
          </p:nvSpPr>
          <p:spPr bwMode="auto">
            <a:xfrm>
              <a:off x="2139" y="3686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3" name="Freeform 205"/>
            <p:cNvSpPr>
              <a:spLocks/>
            </p:cNvSpPr>
            <p:nvPr/>
          </p:nvSpPr>
          <p:spPr bwMode="auto">
            <a:xfrm>
              <a:off x="2150" y="3697"/>
              <a:ext cx="9" cy="8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8" y="1"/>
                </a:cxn>
              </a:cxnLst>
              <a:rect l="0" t="0" r="r" b="b"/>
              <a:pathLst>
                <a:path w="9" h="8">
                  <a:moveTo>
                    <a:pt x="8" y="1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4" name="Freeform 206"/>
            <p:cNvSpPr>
              <a:spLocks/>
            </p:cNvSpPr>
            <p:nvPr/>
          </p:nvSpPr>
          <p:spPr bwMode="auto">
            <a:xfrm>
              <a:off x="2163" y="3709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5" name="Freeform 207"/>
            <p:cNvSpPr>
              <a:spLocks/>
            </p:cNvSpPr>
            <p:nvPr/>
          </p:nvSpPr>
          <p:spPr bwMode="auto">
            <a:xfrm>
              <a:off x="2176" y="3719"/>
              <a:ext cx="8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6" name="Freeform 208"/>
            <p:cNvSpPr>
              <a:spLocks/>
            </p:cNvSpPr>
            <p:nvPr/>
          </p:nvSpPr>
          <p:spPr bwMode="auto">
            <a:xfrm>
              <a:off x="2189" y="3730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7" name="Freeform 209"/>
            <p:cNvSpPr>
              <a:spLocks/>
            </p:cNvSpPr>
            <p:nvPr/>
          </p:nvSpPr>
          <p:spPr bwMode="auto">
            <a:xfrm>
              <a:off x="2201" y="3740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8" name="Freeform 210"/>
            <p:cNvSpPr>
              <a:spLocks/>
            </p:cNvSpPr>
            <p:nvPr/>
          </p:nvSpPr>
          <p:spPr bwMode="auto">
            <a:xfrm>
              <a:off x="2214" y="3751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19" name="Freeform 211"/>
            <p:cNvSpPr>
              <a:spLocks/>
            </p:cNvSpPr>
            <p:nvPr/>
          </p:nvSpPr>
          <p:spPr bwMode="auto">
            <a:xfrm>
              <a:off x="2225" y="3761"/>
              <a:ext cx="9" cy="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2"/>
                </a:cxn>
              </a:cxnLst>
              <a:rect l="0" t="0" r="r" b="b"/>
              <a:pathLst>
                <a:path w="9" h="8">
                  <a:moveTo>
                    <a:pt x="8" y="2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0" name="Freeform 212"/>
            <p:cNvSpPr>
              <a:spLocks/>
            </p:cNvSpPr>
            <p:nvPr/>
          </p:nvSpPr>
          <p:spPr bwMode="auto">
            <a:xfrm>
              <a:off x="2238" y="3772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1" name="Freeform 213"/>
            <p:cNvSpPr>
              <a:spLocks/>
            </p:cNvSpPr>
            <p:nvPr/>
          </p:nvSpPr>
          <p:spPr bwMode="auto">
            <a:xfrm>
              <a:off x="2251" y="3784"/>
              <a:ext cx="8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2" name="Freeform 214"/>
            <p:cNvSpPr>
              <a:spLocks/>
            </p:cNvSpPr>
            <p:nvPr/>
          </p:nvSpPr>
          <p:spPr bwMode="auto">
            <a:xfrm>
              <a:off x="2264" y="3794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3" name="Freeform 215"/>
            <p:cNvSpPr>
              <a:spLocks/>
            </p:cNvSpPr>
            <p:nvPr/>
          </p:nvSpPr>
          <p:spPr bwMode="auto">
            <a:xfrm>
              <a:off x="2276" y="3805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4" name="Freeform 216"/>
            <p:cNvSpPr>
              <a:spLocks/>
            </p:cNvSpPr>
            <p:nvPr/>
          </p:nvSpPr>
          <p:spPr bwMode="auto">
            <a:xfrm>
              <a:off x="2288" y="3816"/>
              <a:ext cx="8" cy="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4" y="7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7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5" name="Freeform 217"/>
            <p:cNvSpPr>
              <a:spLocks/>
            </p:cNvSpPr>
            <p:nvPr/>
          </p:nvSpPr>
          <p:spPr bwMode="auto">
            <a:xfrm>
              <a:off x="2300" y="3826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6" name="Freeform 218"/>
            <p:cNvSpPr>
              <a:spLocks/>
            </p:cNvSpPr>
            <p:nvPr/>
          </p:nvSpPr>
          <p:spPr bwMode="auto">
            <a:xfrm>
              <a:off x="2313" y="3837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7" name="Freeform 219"/>
            <p:cNvSpPr>
              <a:spLocks/>
            </p:cNvSpPr>
            <p:nvPr/>
          </p:nvSpPr>
          <p:spPr bwMode="auto">
            <a:xfrm>
              <a:off x="2326" y="3847"/>
              <a:ext cx="8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8" name="Freeform 220"/>
            <p:cNvSpPr>
              <a:spLocks/>
            </p:cNvSpPr>
            <p:nvPr/>
          </p:nvSpPr>
          <p:spPr bwMode="auto">
            <a:xfrm>
              <a:off x="2339" y="3859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29" name="Freeform 221"/>
            <p:cNvSpPr>
              <a:spLocks/>
            </p:cNvSpPr>
            <p:nvPr/>
          </p:nvSpPr>
          <p:spPr bwMode="auto">
            <a:xfrm>
              <a:off x="2351" y="3870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0" name="Freeform 222"/>
            <p:cNvSpPr>
              <a:spLocks/>
            </p:cNvSpPr>
            <p:nvPr/>
          </p:nvSpPr>
          <p:spPr bwMode="auto">
            <a:xfrm>
              <a:off x="2363" y="3880"/>
              <a:ext cx="8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1" name="Freeform 223"/>
            <p:cNvSpPr>
              <a:spLocks/>
            </p:cNvSpPr>
            <p:nvPr/>
          </p:nvSpPr>
          <p:spPr bwMode="auto">
            <a:xfrm>
              <a:off x="2375" y="3891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9" y="1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2" name="Freeform 224"/>
            <p:cNvSpPr>
              <a:spLocks/>
            </p:cNvSpPr>
            <p:nvPr/>
          </p:nvSpPr>
          <p:spPr bwMode="auto">
            <a:xfrm>
              <a:off x="2388" y="3901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3" name="Freeform 225"/>
            <p:cNvSpPr>
              <a:spLocks/>
            </p:cNvSpPr>
            <p:nvPr/>
          </p:nvSpPr>
          <p:spPr bwMode="auto">
            <a:xfrm>
              <a:off x="2401" y="3912"/>
              <a:ext cx="8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4" name="Freeform 226"/>
            <p:cNvSpPr>
              <a:spLocks/>
            </p:cNvSpPr>
            <p:nvPr/>
          </p:nvSpPr>
          <p:spPr bwMode="auto">
            <a:xfrm>
              <a:off x="2414" y="3922"/>
              <a:ext cx="8" cy="8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2"/>
                </a:cxn>
              </a:cxnLst>
              <a:rect l="0" t="0" r="r" b="b"/>
              <a:pathLst>
                <a:path w="8" h="8">
                  <a:moveTo>
                    <a:pt x="5" y="2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5" name="Freeform 227"/>
            <p:cNvSpPr>
              <a:spLocks/>
            </p:cNvSpPr>
            <p:nvPr/>
          </p:nvSpPr>
          <p:spPr bwMode="auto">
            <a:xfrm>
              <a:off x="2425" y="3933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6" name="Freeform 228"/>
            <p:cNvSpPr>
              <a:spLocks/>
            </p:cNvSpPr>
            <p:nvPr/>
          </p:nvSpPr>
          <p:spPr bwMode="auto">
            <a:xfrm>
              <a:off x="2438" y="3945"/>
              <a:ext cx="8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7" name="Freeform 229"/>
            <p:cNvSpPr>
              <a:spLocks/>
            </p:cNvSpPr>
            <p:nvPr/>
          </p:nvSpPr>
          <p:spPr bwMode="auto">
            <a:xfrm>
              <a:off x="2450" y="3955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8" name="Freeform 230"/>
            <p:cNvSpPr>
              <a:spLocks/>
            </p:cNvSpPr>
            <p:nvPr/>
          </p:nvSpPr>
          <p:spPr bwMode="auto">
            <a:xfrm>
              <a:off x="2463" y="3966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39" name="Freeform 231"/>
            <p:cNvSpPr>
              <a:spLocks/>
            </p:cNvSpPr>
            <p:nvPr/>
          </p:nvSpPr>
          <p:spPr bwMode="auto">
            <a:xfrm>
              <a:off x="2476" y="3977"/>
              <a:ext cx="8" cy="7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1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2"/>
                </a:cxn>
                <a:cxn ang="0">
                  <a:pos x="5" y="1"/>
                </a:cxn>
              </a:cxnLst>
              <a:rect l="0" t="0" r="r" b="b"/>
              <a:pathLst>
                <a:path w="8" h="7">
                  <a:moveTo>
                    <a:pt x="5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2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440" name="Group 232"/>
          <p:cNvGrpSpPr>
            <a:grpSpLocks/>
          </p:cNvGrpSpPr>
          <p:nvPr/>
        </p:nvGrpSpPr>
        <p:grpSpPr bwMode="auto">
          <a:xfrm>
            <a:off x="3927475" y="4140200"/>
            <a:ext cx="577850" cy="517525"/>
            <a:chOff x="2474" y="2608"/>
            <a:chExt cx="364" cy="326"/>
          </a:xfrm>
        </p:grpSpPr>
        <p:sp>
          <p:nvSpPr>
            <p:cNvPr id="94441" name="Freeform 233"/>
            <p:cNvSpPr>
              <a:spLocks/>
            </p:cNvSpPr>
            <p:nvPr/>
          </p:nvSpPr>
          <p:spPr bwMode="auto">
            <a:xfrm>
              <a:off x="2474" y="2608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2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2" name="Freeform 234"/>
            <p:cNvSpPr>
              <a:spLocks/>
            </p:cNvSpPr>
            <p:nvPr/>
          </p:nvSpPr>
          <p:spPr bwMode="auto">
            <a:xfrm>
              <a:off x="2487" y="2618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3" name="Freeform 235"/>
            <p:cNvSpPr>
              <a:spLocks/>
            </p:cNvSpPr>
            <p:nvPr/>
          </p:nvSpPr>
          <p:spPr bwMode="auto">
            <a:xfrm>
              <a:off x="2498" y="2630"/>
              <a:ext cx="9" cy="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0"/>
                </a:cxn>
              </a:cxnLst>
              <a:rect l="0" t="0" r="r" b="b"/>
              <a:pathLst>
                <a:path w="9" h="8">
                  <a:moveTo>
                    <a:pt x="8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4" name="Freeform 236"/>
            <p:cNvSpPr>
              <a:spLocks/>
            </p:cNvSpPr>
            <p:nvPr/>
          </p:nvSpPr>
          <p:spPr bwMode="auto">
            <a:xfrm>
              <a:off x="2511" y="2641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5" name="Freeform 237"/>
            <p:cNvSpPr>
              <a:spLocks/>
            </p:cNvSpPr>
            <p:nvPr/>
          </p:nvSpPr>
          <p:spPr bwMode="auto">
            <a:xfrm>
              <a:off x="2524" y="2651"/>
              <a:ext cx="8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6" name="Freeform 238"/>
            <p:cNvSpPr>
              <a:spLocks/>
            </p:cNvSpPr>
            <p:nvPr/>
          </p:nvSpPr>
          <p:spPr bwMode="auto">
            <a:xfrm>
              <a:off x="2535" y="2663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7" name="Freeform 239"/>
            <p:cNvSpPr>
              <a:spLocks/>
            </p:cNvSpPr>
            <p:nvPr/>
          </p:nvSpPr>
          <p:spPr bwMode="auto">
            <a:xfrm>
              <a:off x="2548" y="2674"/>
              <a:ext cx="8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8" name="Freeform 240"/>
            <p:cNvSpPr>
              <a:spLocks/>
            </p:cNvSpPr>
            <p:nvPr/>
          </p:nvSpPr>
          <p:spPr bwMode="auto">
            <a:xfrm>
              <a:off x="2561" y="2684"/>
              <a:ext cx="8" cy="8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2"/>
                </a:cxn>
              </a:cxnLst>
              <a:rect l="0" t="0" r="r" b="b"/>
              <a:pathLst>
                <a:path w="8" h="8">
                  <a:moveTo>
                    <a:pt x="5" y="2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49" name="Freeform 241"/>
            <p:cNvSpPr>
              <a:spLocks/>
            </p:cNvSpPr>
            <p:nvPr/>
          </p:nvSpPr>
          <p:spPr bwMode="auto">
            <a:xfrm>
              <a:off x="2572" y="2696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0" name="Freeform 242"/>
            <p:cNvSpPr>
              <a:spLocks/>
            </p:cNvSpPr>
            <p:nvPr/>
          </p:nvSpPr>
          <p:spPr bwMode="auto">
            <a:xfrm>
              <a:off x="2585" y="2707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1" name="Freeform 243"/>
            <p:cNvSpPr>
              <a:spLocks/>
            </p:cNvSpPr>
            <p:nvPr/>
          </p:nvSpPr>
          <p:spPr bwMode="auto">
            <a:xfrm>
              <a:off x="2597" y="2717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2" name="Freeform 244"/>
            <p:cNvSpPr>
              <a:spLocks/>
            </p:cNvSpPr>
            <p:nvPr/>
          </p:nvSpPr>
          <p:spPr bwMode="auto">
            <a:xfrm>
              <a:off x="2609" y="2728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3" name="Freeform 245"/>
            <p:cNvSpPr>
              <a:spLocks/>
            </p:cNvSpPr>
            <p:nvPr/>
          </p:nvSpPr>
          <p:spPr bwMode="auto">
            <a:xfrm>
              <a:off x="2622" y="2740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4" name="Freeform 246"/>
            <p:cNvSpPr>
              <a:spLocks/>
            </p:cNvSpPr>
            <p:nvPr/>
          </p:nvSpPr>
          <p:spPr bwMode="auto">
            <a:xfrm>
              <a:off x="2633" y="2750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5" name="Freeform 247"/>
            <p:cNvSpPr>
              <a:spLocks/>
            </p:cNvSpPr>
            <p:nvPr/>
          </p:nvSpPr>
          <p:spPr bwMode="auto">
            <a:xfrm>
              <a:off x="2646" y="2761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6" name="Freeform 248"/>
            <p:cNvSpPr>
              <a:spLocks/>
            </p:cNvSpPr>
            <p:nvPr/>
          </p:nvSpPr>
          <p:spPr bwMode="auto">
            <a:xfrm>
              <a:off x="2658" y="2773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7" name="Freeform 249"/>
            <p:cNvSpPr>
              <a:spLocks/>
            </p:cNvSpPr>
            <p:nvPr/>
          </p:nvSpPr>
          <p:spPr bwMode="auto">
            <a:xfrm>
              <a:off x="2670" y="2783"/>
              <a:ext cx="8" cy="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</a:cxnLst>
              <a:rect l="0" t="0" r="r" b="b"/>
              <a:pathLst>
                <a:path w="8" h="8">
                  <a:moveTo>
                    <a:pt x="7" y="2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8" name="Freeform 250"/>
            <p:cNvSpPr>
              <a:spLocks/>
            </p:cNvSpPr>
            <p:nvPr/>
          </p:nvSpPr>
          <p:spPr bwMode="auto">
            <a:xfrm>
              <a:off x="2682" y="2794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59" name="Freeform 251"/>
            <p:cNvSpPr>
              <a:spLocks/>
            </p:cNvSpPr>
            <p:nvPr/>
          </p:nvSpPr>
          <p:spPr bwMode="auto">
            <a:xfrm>
              <a:off x="2695" y="2806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0" name="Freeform 252"/>
            <p:cNvSpPr>
              <a:spLocks/>
            </p:cNvSpPr>
            <p:nvPr/>
          </p:nvSpPr>
          <p:spPr bwMode="auto">
            <a:xfrm>
              <a:off x="2706" y="2816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1" name="Freeform 253"/>
            <p:cNvSpPr>
              <a:spLocks/>
            </p:cNvSpPr>
            <p:nvPr/>
          </p:nvSpPr>
          <p:spPr bwMode="auto">
            <a:xfrm>
              <a:off x="2719" y="2827"/>
              <a:ext cx="9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2" name="Freeform 254"/>
            <p:cNvSpPr>
              <a:spLocks/>
            </p:cNvSpPr>
            <p:nvPr/>
          </p:nvSpPr>
          <p:spPr bwMode="auto">
            <a:xfrm>
              <a:off x="2732" y="2839"/>
              <a:ext cx="8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3" name="Freeform 255"/>
            <p:cNvSpPr>
              <a:spLocks/>
            </p:cNvSpPr>
            <p:nvPr/>
          </p:nvSpPr>
          <p:spPr bwMode="auto">
            <a:xfrm>
              <a:off x="2743" y="2849"/>
              <a:ext cx="9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4" name="Freeform 256"/>
            <p:cNvSpPr>
              <a:spLocks/>
            </p:cNvSpPr>
            <p:nvPr/>
          </p:nvSpPr>
          <p:spPr bwMode="auto">
            <a:xfrm>
              <a:off x="2756" y="2860"/>
              <a:ext cx="8" cy="8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</a:cxnLst>
              <a:rect l="0" t="0" r="r" b="b"/>
              <a:pathLst>
                <a:path w="8" h="8">
                  <a:moveTo>
                    <a:pt x="7" y="1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5" name="Freeform 257"/>
            <p:cNvSpPr>
              <a:spLocks/>
            </p:cNvSpPr>
            <p:nvPr/>
          </p:nvSpPr>
          <p:spPr bwMode="auto">
            <a:xfrm>
              <a:off x="2769" y="2872"/>
              <a:ext cx="8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6" name="Freeform 258"/>
            <p:cNvSpPr>
              <a:spLocks/>
            </p:cNvSpPr>
            <p:nvPr/>
          </p:nvSpPr>
          <p:spPr bwMode="auto">
            <a:xfrm>
              <a:off x="2780" y="2882"/>
              <a:ext cx="8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7" name="Freeform 259"/>
            <p:cNvSpPr>
              <a:spLocks/>
            </p:cNvSpPr>
            <p:nvPr/>
          </p:nvSpPr>
          <p:spPr bwMode="auto">
            <a:xfrm>
              <a:off x="2793" y="2893"/>
              <a:ext cx="8" cy="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8" name="Freeform 260"/>
            <p:cNvSpPr>
              <a:spLocks/>
            </p:cNvSpPr>
            <p:nvPr/>
          </p:nvSpPr>
          <p:spPr bwMode="auto">
            <a:xfrm>
              <a:off x="2805" y="2903"/>
              <a:ext cx="9" cy="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2"/>
                </a:cxn>
              </a:cxnLst>
              <a:rect l="0" t="0" r="r" b="b"/>
              <a:pathLst>
                <a:path w="9" h="8">
                  <a:moveTo>
                    <a:pt x="6" y="2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69" name="Freeform 261"/>
            <p:cNvSpPr>
              <a:spLocks/>
            </p:cNvSpPr>
            <p:nvPr/>
          </p:nvSpPr>
          <p:spPr bwMode="auto">
            <a:xfrm>
              <a:off x="2817" y="2915"/>
              <a:ext cx="8" cy="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0" name="Freeform 262"/>
            <p:cNvSpPr>
              <a:spLocks/>
            </p:cNvSpPr>
            <p:nvPr/>
          </p:nvSpPr>
          <p:spPr bwMode="auto">
            <a:xfrm>
              <a:off x="2829" y="2926"/>
              <a:ext cx="9" cy="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8" y="3"/>
                </a:cxn>
                <a:cxn ang="0">
                  <a:pos x="6" y="1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8" y="3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471" name="Freeform 263"/>
          <p:cNvSpPr>
            <a:spLocks/>
          </p:cNvSpPr>
          <p:nvPr/>
        </p:nvSpPr>
        <p:spPr bwMode="auto">
          <a:xfrm>
            <a:off x="4557713" y="4692650"/>
            <a:ext cx="554037" cy="490538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12"/>
              </a:cxn>
              <a:cxn ang="0">
                <a:pos x="339" y="309"/>
              </a:cxn>
              <a:cxn ang="0">
                <a:pos x="349" y="297"/>
              </a:cxn>
              <a:cxn ang="0">
                <a:pos x="9" y="0"/>
              </a:cxn>
            </a:cxnLst>
            <a:rect l="0" t="0" r="r" b="b"/>
            <a:pathLst>
              <a:path w="349" h="309">
                <a:moveTo>
                  <a:pt x="9" y="0"/>
                </a:moveTo>
                <a:lnTo>
                  <a:pt x="0" y="12"/>
                </a:lnTo>
                <a:lnTo>
                  <a:pt x="339" y="309"/>
                </a:lnTo>
                <a:lnTo>
                  <a:pt x="349" y="297"/>
                </a:lnTo>
                <a:lnTo>
                  <a:pt x="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4472" name="Group 264"/>
          <p:cNvGrpSpPr>
            <a:grpSpLocks/>
          </p:cNvGrpSpPr>
          <p:nvPr/>
        </p:nvGrpSpPr>
        <p:grpSpPr bwMode="auto">
          <a:xfrm>
            <a:off x="4568825" y="5216525"/>
            <a:ext cx="542925" cy="549275"/>
            <a:chOff x="2878" y="3286"/>
            <a:chExt cx="342" cy="346"/>
          </a:xfrm>
        </p:grpSpPr>
        <p:sp>
          <p:nvSpPr>
            <p:cNvPr id="94473" name="Freeform 265"/>
            <p:cNvSpPr>
              <a:spLocks/>
            </p:cNvSpPr>
            <p:nvPr/>
          </p:nvSpPr>
          <p:spPr bwMode="auto">
            <a:xfrm>
              <a:off x="2878" y="3624"/>
              <a:ext cx="8" cy="8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1" y="3"/>
                </a:cxn>
              </a:cxnLst>
              <a:rect l="0" t="0" r="r" b="b"/>
              <a:pathLst>
                <a:path w="8" h="8">
                  <a:moveTo>
                    <a:pt x="1" y="3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4" name="Freeform 266"/>
            <p:cNvSpPr>
              <a:spLocks/>
            </p:cNvSpPr>
            <p:nvPr/>
          </p:nvSpPr>
          <p:spPr bwMode="auto">
            <a:xfrm>
              <a:off x="2889" y="3612"/>
              <a:ext cx="8" cy="8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1" y="3"/>
                </a:cxn>
              </a:cxnLst>
              <a:rect l="0" t="0" r="r" b="b"/>
              <a:pathLst>
                <a:path w="8" h="8">
                  <a:moveTo>
                    <a:pt x="1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5" name="Freeform 267"/>
            <p:cNvSpPr>
              <a:spLocks/>
            </p:cNvSpPr>
            <p:nvPr/>
          </p:nvSpPr>
          <p:spPr bwMode="auto">
            <a:xfrm>
              <a:off x="2900" y="3600"/>
              <a:ext cx="9" cy="8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2" y="3"/>
                </a:cxn>
              </a:cxnLst>
              <a:rect l="0" t="0" r="r" b="b"/>
              <a:pathLst>
                <a:path w="9" h="8">
                  <a:moveTo>
                    <a:pt x="2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6" name="Freeform 268"/>
            <p:cNvSpPr>
              <a:spLocks/>
            </p:cNvSpPr>
            <p:nvPr/>
          </p:nvSpPr>
          <p:spPr bwMode="auto">
            <a:xfrm>
              <a:off x="2912" y="3590"/>
              <a:ext cx="8" cy="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7" name="Freeform 269"/>
            <p:cNvSpPr>
              <a:spLocks/>
            </p:cNvSpPr>
            <p:nvPr/>
          </p:nvSpPr>
          <p:spPr bwMode="auto">
            <a:xfrm>
              <a:off x="2924" y="3578"/>
              <a:ext cx="9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8" name="Freeform 270"/>
            <p:cNvSpPr>
              <a:spLocks/>
            </p:cNvSpPr>
            <p:nvPr/>
          </p:nvSpPr>
          <p:spPr bwMode="auto">
            <a:xfrm>
              <a:off x="2936" y="3566"/>
              <a:ext cx="8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8" h="8">
                  <a:moveTo>
                    <a:pt x="0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79" name="Freeform 271"/>
            <p:cNvSpPr>
              <a:spLocks/>
            </p:cNvSpPr>
            <p:nvPr/>
          </p:nvSpPr>
          <p:spPr bwMode="auto">
            <a:xfrm>
              <a:off x="2947" y="3554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0" name="Freeform 272"/>
            <p:cNvSpPr>
              <a:spLocks/>
            </p:cNvSpPr>
            <p:nvPr/>
          </p:nvSpPr>
          <p:spPr bwMode="auto">
            <a:xfrm>
              <a:off x="2958" y="3542"/>
              <a:ext cx="9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</a:cxnLst>
              <a:rect l="0" t="0" r="r" b="b"/>
              <a:pathLst>
                <a:path w="9" h="8">
                  <a:moveTo>
                    <a:pt x="0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1" name="Freeform 273"/>
            <p:cNvSpPr>
              <a:spLocks/>
            </p:cNvSpPr>
            <p:nvPr/>
          </p:nvSpPr>
          <p:spPr bwMode="auto">
            <a:xfrm>
              <a:off x="2970" y="3530"/>
              <a:ext cx="8" cy="8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2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" y="3"/>
                </a:cxn>
              </a:cxnLst>
              <a:rect l="0" t="0" r="r" b="b"/>
              <a:pathLst>
                <a:path w="8" h="8">
                  <a:moveTo>
                    <a:pt x="1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2" name="Freeform 274"/>
            <p:cNvSpPr>
              <a:spLocks/>
            </p:cNvSpPr>
            <p:nvPr/>
          </p:nvSpPr>
          <p:spPr bwMode="auto">
            <a:xfrm>
              <a:off x="2981" y="3520"/>
              <a:ext cx="8" cy="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3" name="Freeform 275"/>
            <p:cNvSpPr>
              <a:spLocks/>
            </p:cNvSpPr>
            <p:nvPr/>
          </p:nvSpPr>
          <p:spPr bwMode="auto">
            <a:xfrm>
              <a:off x="2992" y="3508"/>
              <a:ext cx="9" cy="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</a:cxnLst>
              <a:rect l="0" t="0" r="r" b="b"/>
              <a:pathLst>
                <a:path w="9" h="8">
                  <a:moveTo>
                    <a:pt x="2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4" name="Freeform 276"/>
            <p:cNvSpPr>
              <a:spLocks/>
            </p:cNvSpPr>
            <p:nvPr/>
          </p:nvSpPr>
          <p:spPr bwMode="auto">
            <a:xfrm>
              <a:off x="3005" y="3496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5" name="Freeform 277"/>
            <p:cNvSpPr>
              <a:spLocks/>
            </p:cNvSpPr>
            <p:nvPr/>
          </p:nvSpPr>
          <p:spPr bwMode="auto">
            <a:xfrm>
              <a:off x="3016" y="3484"/>
              <a:ext cx="9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</a:cxnLst>
              <a:rect l="0" t="0" r="r" b="b"/>
              <a:pathLst>
                <a:path w="9" h="8">
                  <a:moveTo>
                    <a:pt x="0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6" name="Freeform 278"/>
            <p:cNvSpPr>
              <a:spLocks/>
            </p:cNvSpPr>
            <p:nvPr/>
          </p:nvSpPr>
          <p:spPr bwMode="auto">
            <a:xfrm>
              <a:off x="3028" y="3472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7" name="Freeform 279"/>
            <p:cNvSpPr>
              <a:spLocks/>
            </p:cNvSpPr>
            <p:nvPr/>
          </p:nvSpPr>
          <p:spPr bwMode="auto">
            <a:xfrm>
              <a:off x="3039" y="3462"/>
              <a:ext cx="8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8" h="8">
                  <a:moveTo>
                    <a:pt x="0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8" name="Freeform 280"/>
            <p:cNvSpPr>
              <a:spLocks/>
            </p:cNvSpPr>
            <p:nvPr/>
          </p:nvSpPr>
          <p:spPr bwMode="auto">
            <a:xfrm>
              <a:off x="3050" y="3450"/>
              <a:ext cx="9" cy="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</a:cxnLst>
              <a:rect l="0" t="0" r="r" b="b"/>
              <a:pathLst>
                <a:path w="9" h="8">
                  <a:moveTo>
                    <a:pt x="2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89" name="Freeform 281"/>
            <p:cNvSpPr>
              <a:spLocks/>
            </p:cNvSpPr>
            <p:nvPr/>
          </p:nvSpPr>
          <p:spPr bwMode="auto">
            <a:xfrm>
              <a:off x="3061" y="3438"/>
              <a:ext cx="9" cy="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</a:cxnLst>
              <a:rect l="0" t="0" r="r" b="b"/>
              <a:pathLst>
                <a:path w="9" h="8">
                  <a:moveTo>
                    <a:pt x="2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0" name="Freeform 282"/>
            <p:cNvSpPr>
              <a:spLocks/>
            </p:cNvSpPr>
            <p:nvPr/>
          </p:nvSpPr>
          <p:spPr bwMode="auto">
            <a:xfrm>
              <a:off x="3073" y="3426"/>
              <a:ext cx="8" cy="8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</a:cxnLst>
              <a:rect l="0" t="0" r="r" b="b"/>
              <a:pathLst>
                <a:path w="8" h="8">
                  <a:moveTo>
                    <a:pt x="1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1" name="Freeform 283"/>
            <p:cNvSpPr>
              <a:spLocks/>
            </p:cNvSpPr>
            <p:nvPr/>
          </p:nvSpPr>
          <p:spPr bwMode="auto">
            <a:xfrm>
              <a:off x="3086" y="3414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2" name="Freeform 284"/>
            <p:cNvSpPr>
              <a:spLocks/>
            </p:cNvSpPr>
            <p:nvPr/>
          </p:nvSpPr>
          <p:spPr bwMode="auto">
            <a:xfrm>
              <a:off x="3097" y="3402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</a:cxnLst>
              <a:rect l="0" t="0" r="r" b="b"/>
              <a:pathLst>
                <a:path w="8" h="8">
                  <a:moveTo>
                    <a:pt x="0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3" name="Freeform 285"/>
            <p:cNvSpPr>
              <a:spLocks/>
            </p:cNvSpPr>
            <p:nvPr/>
          </p:nvSpPr>
          <p:spPr bwMode="auto">
            <a:xfrm>
              <a:off x="3108" y="3392"/>
              <a:ext cx="9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4" name="Freeform 286"/>
            <p:cNvSpPr>
              <a:spLocks/>
            </p:cNvSpPr>
            <p:nvPr/>
          </p:nvSpPr>
          <p:spPr bwMode="auto">
            <a:xfrm>
              <a:off x="3119" y="3380"/>
              <a:ext cx="9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5" name="Freeform 287"/>
            <p:cNvSpPr>
              <a:spLocks/>
            </p:cNvSpPr>
            <p:nvPr/>
          </p:nvSpPr>
          <p:spPr bwMode="auto">
            <a:xfrm>
              <a:off x="3131" y="3368"/>
              <a:ext cx="8" cy="8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3"/>
                </a:cxn>
              </a:cxnLst>
              <a:rect l="0" t="0" r="r" b="b"/>
              <a:pathLst>
                <a:path w="8" h="8">
                  <a:moveTo>
                    <a:pt x="1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6" name="Freeform 288"/>
            <p:cNvSpPr>
              <a:spLocks/>
            </p:cNvSpPr>
            <p:nvPr/>
          </p:nvSpPr>
          <p:spPr bwMode="auto">
            <a:xfrm>
              <a:off x="3142" y="3356"/>
              <a:ext cx="9" cy="8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2"/>
                </a:cxn>
                <a:cxn ang="0">
                  <a:pos x="2" y="3"/>
                </a:cxn>
              </a:cxnLst>
              <a:rect l="0" t="0" r="r" b="b"/>
              <a:pathLst>
                <a:path w="9" h="8">
                  <a:moveTo>
                    <a:pt x="2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7" name="Freeform 289"/>
            <p:cNvSpPr>
              <a:spLocks/>
            </p:cNvSpPr>
            <p:nvPr/>
          </p:nvSpPr>
          <p:spPr bwMode="auto">
            <a:xfrm>
              <a:off x="3153" y="3344"/>
              <a:ext cx="9" cy="8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2" y="3"/>
                </a:cxn>
              </a:cxnLst>
              <a:rect l="0" t="0" r="r" b="b"/>
              <a:pathLst>
                <a:path w="9" h="8">
                  <a:moveTo>
                    <a:pt x="2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8" name="Freeform 290"/>
            <p:cNvSpPr>
              <a:spLocks/>
            </p:cNvSpPr>
            <p:nvPr/>
          </p:nvSpPr>
          <p:spPr bwMode="auto">
            <a:xfrm>
              <a:off x="3165" y="3334"/>
              <a:ext cx="8" cy="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499" name="Freeform 291"/>
            <p:cNvSpPr>
              <a:spLocks/>
            </p:cNvSpPr>
            <p:nvPr/>
          </p:nvSpPr>
          <p:spPr bwMode="auto">
            <a:xfrm>
              <a:off x="3177" y="3322"/>
              <a:ext cx="9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5"/>
                </a:cxn>
                <a:cxn ang="0">
                  <a:pos x="8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1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0" name="Freeform 292"/>
            <p:cNvSpPr>
              <a:spLocks/>
            </p:cNvSpPr>
            <p:nvPr/>
          </p:nvSpPr>
          <p:spPr bwMode="auto">
            <a:xfrm>
              <a:off x="3189" y="3310"/>
              <a:ext cx="8" cy="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8" h="8">
                  <a:moveTo>
                    <a:pt x="0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1" name="Freeform 293"/>
            <p:cNvSpPr>
              <a:spLocks/>
            </p:cNvSpPr>
            <p:nvPr/>
          </p:nvSpPr>
          <p:spPr bwMode="auto">
            <a:xfrm>
              <a:off x="3200" y="3298"/>
              <a:ext cx="9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</a:cxnLst>
              <a:rect l="0" t="0" r="r" b="b"/>
              <a:pathLst>
                <a:path w="9" h="8">
                  <a:moveTo>
                    <a:pt x="0" y="3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2" name="Freeform 294"/>
            <p:cNvSpPr>
              <a:spLocks/>
            </p:cNvSpPr>
            <p:nvPr/>
          </p:nvSpPr>
          <p:spPr bwMode="auto">
            <a:xfrm>
              <a:off x="3211" y="3286"/>
              <a:ext cx="9" cy="8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2" y="3"/>
                </a:cxn>
              </a:cxnLst>
              <a:rect l="0" t="0" r="r" b="b"/>
              <a:pathLst>
                <a:path w="9" h="8">
                  <a:moveTo>
                    <a:pt x="2" y="3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503" name="Freeform 295"/>
          <p:cNvSpPr>
            <a:spLocks/>
          </p:cNvSpPr>
          <p:nvPr/>
        </p:nvSpPr>
        <p:spPr bwMode="auto">
          <a:xfrm>
            <a:off x="4006850" y="5816600"/>
            <a:ext cx="531813" cy="500063"/>
          </a:xfrm>
          <a:custGeom>
            <a:avLst/>
            <a:gdLst/>
            <a:ahLst/>
            <a:cxnLst>
              <a:cxn ang="0">
                <a:pos x="0" y="303"/>
              </a:cxn>
              <a:cxn ang="0">
                <a:pos x="10" y="315"/>
              </a:cxn>
              <a:cxn ang="0">
                <a:pos x="335" y="12"/>
              </a:cxn>
              <a:cxn ang="0">
                <a:pos x="325" y="0"/>
              </a:cxn>
              <a:cxn ang="0">
                <a:pos x="0" y="303"/>
              </a:cxn>
            </a:cxnLst>
            <a:rect l="0" t="0" r="r" b="b"/>
            <a:pathLst>
              <a:path w="335" h="315">
                <a:moveTo>
                  <a:pt x="0" y="303"/>
                </a:moveTo>
                <a:lnTo>
                  <a:pt x="10" y="315"/>
                </a:lnTo>
                <a:lnTo>
                  <a:pt x="335" y="12"/>
                </a:lnTo>
                <a:lnTo>
                  <a:pt x="325" y="0"/>
                </a:lnTo>
                <a:lnTo>
                  <a:pt x="0" y="30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04" name="Rectangle 296"/>
          <p:cNvSpPr>
            <a:spLocks noChangeArrowheads="1"/>
          </p:cNvSpPr>
          <p:nvPr/>
        </p:nvSpPr>
        <p:spPr bwMode="auto">
          <a:xfrm>
            <a:off x="3697288" y="5089525"/>
            <a:ext cx="26987" cy="3143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05" name="Rectangle 297"/>
          <p:cNvSpPr>
            <a:spLocks noChangeArrowheads="1"/>
          </p:cNvSpPr>
          <p:nvPr/>
        </p:nvSpPr>
        <p:spPr bwMode="auto">
          <a:xfrm>
            <a:off x="3767138" y="5033963"/>
            <a:ext cx="325437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4506" name="Group 298"/>
          <p:cNvGrpSpPr>
            <a:grpSpLocks/>
          </p:cNvGrpSpPr>
          <p:nvPr/>
        </p:nvGrpSpPr>
        <p:grpSpPr bwMode="auto">
          <a:xfrm>
            <a:off x="4119563" y="5083175"/>
            <a:ext cx="12700" cy="314325"/>
            <a:chOff x="2595" y="3202"/>
            <a:chExt cx="8" cy="198"/>
          </a:xfrm>
        </p:grpSpPr>
        <p:sp>
          <p:nvSpPr>
            <p:cNvPr id="94507" name="Freeform 299"/>
            <p:cNvSpPr>
              <a:spLocks/>
            </p:cNvSpPr>
            <p:nvPr/>
          </p:nvSpPr>
          <p:spPr bwMode="auto">
            <a:xfrm>
              <a:off x="2595" y="3202"/>
              <a:ext cx="8" cy="8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4"/>
                </a:cxn>
                <a:cxn ang="0">
                  <a:pos x="7" y="2"/>
                </a:cxn>
                <a:cxn ang="0">
                  <a:pos x="5" y="1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5"/>
                </a:cxn>
              </a:cxnLst>
              <a:rect l="0" t="0" r="r" b="b"/>
              <a:pathLst>
                <a:path w="8" h="8">
                  <a:moveTo>
                    <a:pt x="8" y="5"/>
                  </a:moveTo>
                  <a:lnTo>
                    <a:pt x="8" y="4"/>
                  </a:lnTo>
                  <a:lnTo>
                    <a:pt x="7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8" name="Freeform 300"/>
            <p:cNvSpPr>
              <a:spLocks/>
            </p:cNvSpPr>
            <p:nvPr/>
          </p:nvSpPr>
          <p:spPr bwMode="auto">
            <a:xfrm>
              <a:off x="2595" y="3218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09" name="Freeform 301"/>
            <p:cNvSpPr>
              <a:spLocks/>
            </p:cNvSpPr>
            <p:nvPr/>
          </p:nvSpPr>
          <p:spPr bwMode="auto">
            <a:xfrm>
              <a:off x="2595" y="3233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0" name="Freeform 302"/>
            <p:cNvSpPr>
              <a:spLocks/>
            </p:cNvSpPr>
            <p:nvPr/>
          </p:nvSpPr>
          <p:spPr bwMode="auto">
            <a:xfrm>
              <a:off x="2595" y="3249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1" name="Freeform 303"/>
            <p:cNvSpPr>
              <a:spLocks/>
            </p:cNvSpPr>
            <p:nvPr/>
          </p:nvSpPr>
          <p:spPr bwMode="auto">
            <a:xfrm>
              <a:off x="2595" y="3265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2" name="Freeform 304"/>
            <p:cNvSpPr>
              <a:spLocks/>
            </p:cNvSpPr>
            <p:nvPr/>
          </p:nvSpPr>
          <p:spPr bwMode="auto">
            <a:xfrm>
              <a:off x="2595" y="3281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3" name="Freeform 305"/>
            <p:cNvSpPr>
              <a:spLocks/>
            </p:cNvSpPr>
            <p:nvPr/>
          </p:nvSpPr>
          <p:spPr bwMode="auto">
            <a:xfrm>
              <a:off x="2595" y="3297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4" name="Freeform 306"/>
            <p:cNvSpPr>
              <a:spLocks/>
            </p:cNvSpPr>
            <p:nvPr/>
          </p:nvSpPr>
          <p:spPr bwMode="auto">
            <a:xfrm>
              <a:off x="2595" y="3313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5" name="Freeform 307"/>
            <p:cNvSpPr>
              <a:spLocks/>
            </p:cNvSpPr>
            <p:nvPr/>
          </p:nvSpPr>
          <p:spPr bwMode="auto">
            <a:xfrm>
              <a:off x="2595" y="3328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6" name="Freeform 308"/>
            <p:cNvSpPr>
              <a:spLocks/>
            </p:cNvSpPr>
            <p:nvPr/>
          </p:nvSpPr>
          <p:spPr bwMode="auto">
            <a:xfrm>
              <a:off x="2595" y="3344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2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7" name="Freeform 309"/>
            <p:cNvSpPr>
              <a:spLocks/>
            </p:cNvSpPr>
            <p:nvPr/>
          </p:nvSpPr>
          <p:spPr bwMode="auto">
            <a:xfrm>
              <a:off x="2595" y="3360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8" name="Freeform 310"/>
            <p:cNvSpPr>
              <a:spLocks/>
            </p:cNvSpPr>
            <p:nvPr/>
          </p:nvSpPr>
          <p:spPr bwMode="auto">
            <a:xfrm>
              <a:off x="2595" y="3376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19" name="Freeform 311"/>
            <p:cNvSpPr>
              <a:spLocks/>
            </p:cNvSpPr>
            <p:nvPr/>
          </p:nvSpPr>
          <p:spPr bwMode="auto">
            <a:xfrm>
              <a:off x="2595" y="3392"/>
              <a:ext cx="8" cy="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5"/>
                </a:cxn>
                <a:cxn ang="0">
                  <a:pos x="8" y="4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520" name="Group 312"/>
          <p:cNvGrpSpPr>
            <a:grpSpLocks/>
          </p:cNvGrpSpPr>
          <p:nvPr/>
        </p:nvGrpSpPr>
        <p:grpSpPr bwMode="auto">
          <a:xfrm>
            <a:off x="3759200" y="5418138"/>
            <a:ext cx="338138" cy="12700"/>
            <a:chOff x="2368" y="3413"/>
            <a:chExt cx="213" cy="8"/>
          </a:xfrm>
        </p:grpSpPr>
        <p:sp>
          <p:nvSpPr>
            <p:cNvPr id="94521" name="Freeform 313"/>
            <p:cNvSpPr>
              <a:spLocks/>
            </p:cNvSpPr>
            <p:nvPr/>
          </p:nvSpPr>
          <p:spPr bwMode="auto">
            <a:xfrm>
              <a:off x="2368" y="3413"/>
              <a:ext cx="9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</a:cxnLst>
              <a:rect l="0" t="0" r="r" b="b"/>
              <a:pathLst>
                <a:path w="9" h="8">
                  <a:moveTo>
                    <a:pt x="6" y="0"/>
                  </a:move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2" name="Freeform 314"/>
            <p:cNvSpPr>
              <a:spLocks/>
            </p:cNvSpPr>
            <p:nvPr/>
          </p:nvSpPr>
          <p:spPr bwMode="auto">
            <a:xfrm>
              <a:off x="2385" y="3413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3" name="Freeform 315"/>
            <p:cNvSpPr>
              <a:spLocks/>
            </p:cNvSpPr>
            <p:nvPr/>
          </p:nvSpPr>
          <p:spPr bwMode="auto">
            <a:xfrm>
              <a:off x="2402" y="3413"/>
              <a:ext cx="9" cy="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4" name="Freeform 316"/>
            <p:cNvSpPr>
              <a:spLocks/>
            </p:cNvSpPr>
            <p:nvPr/>
          </p:nvSpPr>
          <p:spPr bwMode="auto">
            <a:xfrm>
              <a:off x="2419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5" name="Freeform 317"/>
            <p:cNvSpPr>
              <a:spLocks/>
            </p:cNvSpPr>
            <p:nvPr/>
          </p:nvSpPr>
          <p:spPr bwMode="auto">
            <a:xfrm>
              <a:off x="2436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6" name="Freeform 318"/>
            <p:cNvSpPr>
              <a:spLocks/>
            </p:cNvSpPr>
            <p:nvPr/>
          </p:nvSpPr>
          <p:spPr bwMode="auto">
            <a:xfrm>
              <a:off x="2453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7" name="Freeform 319"/>
            <p:cNvSpPr>
              <a:spLocks/>
            </p:cNvSpPr>
            <p:nvPr/>
          </p:nvSpPr>
          <p:spPr bwMode="auto">
            <a:xfrm>
              <a:off x="2470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8" name="Freeform 320"/>
            <p:cNvSpPr>
              <a:spLocks/>
            </p:cNvSpPr>
            <p:nvPr/>
          </p:nvSpPr>
          <p:spPr bwMode="auto">
            <a:xfrm>
              <a:off x="2487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29" name="Freeform 321"/>
            <p:cNvSpPr>
              <a:spLocks/>
            </p:cNvSpPr>
            <p:nvPr/>
          </p:nvSpPr>
          <p:spPr bwMode="auto">
            <a:xfrm>
              <a:off x="2504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0" name="Freeform 322"/>
            <p:cNvSpPr>
              <a:spLocks/>
            </p:cNvSpPr>
            <p:nvPr/>
          </p:nvSpPr>
          <p:spPr bwMode="auto">
            <a:xfrm>
              <a:off x="2521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1" name="Freeform 323"/>
            <p:cNvSpPr>
              <a:spLocks/>
            </p:cNvSpPr>
            <p:nvPr/>
          </p:nvSpPr>
          <p:spPr bwMode="auto">
            <a:xfrm>
              <a:off x="2538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2" name="Freeform 324"/>
            <p:cNvSpPr>
              <a:spLocks/>
            </p:cNvSpPr>
            <p:nvPr/>
          </p:nvSpPr>
          <p:spPr bwMode="auto">
            <a:xfrm>
              <a:off x="2555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3" name="Freeform 325"/>
            <p:cNvSpPr>
              <a:spLocks/>
            </p:cNvSpPr>
            <p:nvPr/>
          </p:nvSpPr>
          <p:spPr bwMode="auto">
            <a:xfrm>
              <a:off x="2572" y="3413"/>
              <a:ext cx="9" cy="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4" y="0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534" name="Freeform 326"/>
          <p:cNvSpPr>
            <a:spLocks/>
          </p:cNvSpPr>
          <p:nvPr/>
        </p:nvSpPr>
        <p:spPr bwMode="auto">
          <a:xfrm>
            <a:off x="3344863" y="4737100"/>
            <a:ext cx="352425" cy="31273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212" y="197"/>
              </a:cxn>
              <a:cxn ang="0">
                <a:pos x="222" y="185"/>
              </a:cxn>
              <a:cxn ang="0">
                <a:pos x="10" y="0"/>
              </a:cxn>
            </a:cxnLst>
            <a:rect l="0" t="0" r="r" b="b"/>
            <a:pathLst>
              <a:path w="222" h="197">
                <a:moveTo>
                  <a:pt x="10" y="0"/>
                </a:moveTo>
                <a:lnTo>
                  <a:pt x="0" y="12"/>
                </a:lnTo>
                <a:lnTo>
                  <a:pt x="212" y="197"/>
                </a:lnTo>
                <a:lnTo>
                  <a:pt x="222" y="185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4535" name="Group 327"/>
          <p:cNvGrpSpPr>
            <a:grpSpLocks/>
          </p:cNvGrpSpPr>
          <p:nvPr/>
        </p:nvGrpSpPr>
        <p:grpSpPr bwMode="auto">
          <a:xfrm>
            <a:off x="4152900" y="4716463"/>
            <a:ext cx="373063" cy="315912"/>
            <a:chOff x="2616" y="2971"/>
            <a:chExt cx="235" cy="199"/>
          </a:xfrm>
        </p:grpSpPr>
        <p:sp>
          <p:nvSpPr>
            <p:cNvPr id="94536" name="Freeform 328"/>
            <p:cNvSpPr>
              <a:spLocks/>
            </p:cNvSpPr>
            <p:nvPr/>
          </p:nvSpPr>
          <p:spPr bwMode="auto">
            <a:xfrm>
              <a:off x="2616" y="3162"/>
              <a:ext cx="8" cy="8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3" y="1"/>
                </a:cxn>
              </a:cxnLst>
              <a:rect l="0" t="0" r="r" b="b"/>
              <a:pathLst>
                <a:path w="8" h="8">
                  <a:moveTo>
                    <a:pt x="3" y="1"/>
                  </a:move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7" name="Freeform 329"/>
            <p:cNvSpPr>
              <a:spLocks/>
            </p:cNvSpPr>
            <p:nvPr/>
          </p:nvSpPr>
          <p:spPr bwMode="auto">
            <a:xfrm>
              <a:off x="2629" y="3152"/>
              <a:ext cx="8" cy="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8" h="8">
                  <a:moveTo>
                    <a:pt x="1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5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8" name="Freeform 330"/>
            <p:cNvSpPr>
              <a:spLocks/>
            </p:cNvSpPr>
            <p:nvPr/>
          </p:nvSpPr>
          <p:spPr bwMode="auto">
            <a:xfrm>
              <a:off x="2641" y="3141"/>
              <a:ext cx="9" cy="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39" name="Freeform 331"/>
            <p:cNvSpPr>
              <a:spLocks/>
            </p:cNvSpPr>
            <p:nvPr/>
          </p:nvSpPr>
          <p:spPr bwMode="auto">
            <a:xfrm>
              <a:off x="2654" y="3130"/>
              <a:ext cx="9" cy="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7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</a:cxnLst>
              <a:rect l="0" t="0" r="r" b="b"/>
              <a:pathLst>
                <a:path w="9" h="8">
                  <a:moveTo>
                    <a:pt x="1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0" name="Freeform 332"/>
            <p:cNvSpPr>
              <a:spLocks/>
            </p:cNvSpPr>
            <p:nvPr/>
          </p:nvSpPr>
          <p:spPr bwMode="auto">
            <a:xfrm>
              <a:off x="2667" y="3120"/>
              <a:ext cx="8" cy="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7"/>
                </a:cxn>
                <a:cxn ang="0">
                  <a:pos x="5" y="7"/>
                </a:cxn>
                <a:cxn ang="0">
                  <a:pos x="7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0"/>
                </a:cxn>
              </a:cxnLst>
              <a:rect l="0" t="0" r="r" b="b"/>
              <a:pathLst>
                <a:path w="8" h="8">
                  <a:moveTo>
                    <a:pt x="1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1" name="Freeform 333"/>
            <p:cNvSpPr>
              <a:spLocks/>
            </p:cNvSpPr>
            <p:nvPr/>
          </p:nvSpPr>
          <p:spPr bwMode="auto">
            <a:xfrm>
              <a:off x="2678" y="3109"/>
              <a:ext cx="9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2" name="Freeform 334"/>
            <p:cNvSpPr>
              <a:spLocks/>
            </p:cNvSpPr>
            <p:nvPr/>
          </p:nvSpPr>
          <p:spPr bwMode="auto">
            <a:xfrm>
              <a:off x="2691" y="3099"/>
              <a:ext cx="8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3" name="Freeform 335"/>
            <p:cNvSpPr>
              <a:spLocks/>
            </p:cNvSpPr>
            <p:nvPr/>
          </p:nvSpPr>
          <p:spPr bwMode="auto">
            <a:xfrm>
              <a:off x="2704" y="3087"/>
              <a:ext cx="8" cy="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8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1"/>
                </a:cxn>
              </a:cxnLst>
              <a:rect l="0" t="0" r="r" b="b"/>
              <a:pathLst>
                <a:path w="8" h="8">
                  <a:moveTo>
                    <a:pt x="2" y="1"/>
                  </a:move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4" name="Freeform 336"/>
            <p:cNvSpPr>
              <a:spLocks/>
            </p:cNvSpPr>
            <p:nvPr/>
          </p:nvSpPr>
          <p:spPr bwMode="auto">
            <a:xfrm>
              <a:off x="2716" y="3076"/>
              <a:ext cx="9" cy="8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2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8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2"/>
                </a:cxn>
              </a:cxnLst>
              <a:rect l="0" t="0" r="r" b="b"/>
              <a:pathLst>
                <a:path w="9" h="8">
                  <a:moveTo>
                    <a:pt x="3" y="2"/>
                  </a:moveTo>
                  <a:lnTo>
                    <a:pt x="2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5" name="Freeform 337"/>
            <p:cNvSpPr>
              <a:spLocks/>
            </p:cNvSpPr>
            <p:nvPr/>
          </p:nvSpPr>
          <p:spPr bwMode="auto">
            <a:xfrm>
              <a:off x="2729" y="3066"/>
              <a:ext cx="9" cy="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</a:cxnLst>
              <a:rect l="0" t="0" r="r" b="b"/>
              <a:pathLst>
                <a:path w="9" h="8">
                  <a:moveTo>
                    <a:pt x="1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6" name="Freeform 338"/>
            <p:cNvSpPr>
              <a:spLocks/>
            </p:cNvSpPr>
            <p:nvPr/>
          </p:nvSpPr>
          <p:spPr bwMode="auto">
            <a:xfrm>
              <a:off x="2742" y="3055"/>
              <a:ext cx="8" cy="8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2"/>
                </a:cxn>
              </a:cxnLst>
              <a:rect l="0" t="0" r="r" b="b"/>
              <a:pathLst>
                <a:path w="8" h="8">
                  <a:moveTo>
                    <a:pt x="1" y="2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7" y="3"/>
                  </a:lnTo>
                  <a:lnTo>
                    <a:pt x="5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7" name="Freeform 339"/>
            <p:cNvSpPr>
              <a:spLocks/>
            </p:cNvSpPr>
            <p:nvPr/>
          </p:nvSpPr>
          <p:spPr bwMode="auto">
            <a:xfrm>
              <a:off x="2755" y="3045"/>
              <a:ext cx="8" cy="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7" y="2"/>
                </a:cxn>
                <a:cxn ang="0">
                  <a:pos x="5" y="1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8" name="Freeform 340"/>
            <p:cNvSpPr>
              <a:spLocks/>
            </p:cNvSpPr>
            <p:nvPr/>
          </p:nvSpPr>
          <p:spPr bwMode="auto">
            <a:xfrm>
              <a:off x="2767" y="3034"/>
              <a:ext cx="9" cy="8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2" y="8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1"/>
                </a:cxn>
              </a:cxnLst>
              <a:rect l="0" t="0" r="r" b="b"/>
              <a:pathLst>
                <a:path w="9" h="8">
                  <a:moveTo>
                    <a:pt x="2" y="1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49" name="Freeform 341"/>
            <p:cNvSpPr>
              <a:spLocks/>
            </p:cNvSpPr>
            <p:nvPr/>
          </p:nvSpPr>
          <p:spPr bwMode="auto">
            <a:xfrm>
              <a:off x="2779" y="3024"/>
              <a:ext cx="8" cy="7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6"/>
                </a:cxn>
                <a:cxn ang="0">
                  <a:pos x="2" y="7"/>
                </a:cxn>
                <a:cxn ang="0">
                  <a:pos x="4" y="7"/>
                </a:cxn>
                <a:cxn ang="0">
                  <a:pos x="5" y="7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2" y="1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lnTo>
                    <a:pt x="1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0" name="Freeform 342"/>
            <p:cNvSpPr>
              <a:spLocks/>
            </p:cNvSpPr>
            <p:nvPr/>
          </p:nvSpPr>
          <p:spPr bwMode="auto">
            <a:xfrm>
              <a:off x="2791" y="3013"/>
              <a:ext cx="9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1" name="Freeform 343"/>
            <p:cNvSpPr>
              <a:spLocks/>
            </p:cNvSpPr>
            <p:nvPr/>
          </p:nvSpPr>
          <p:spPr bwMode="auto">
            <a:xfrm>
              <a:off x="2804" y="3002"/>
              <a:ext cx="9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6"/>
                </a:cxn>
                <a:cxn ang="0">
                  <a:pos x="3" y="7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7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2" name="Freeform 344"/>
            <p:cNvSpPr>
              <a:spLocks/>
            </p:cNvSpPr>
            <p:nvPr/>
          </p:nvSpPr>
          <p:spPr bwMode="auto">
            <a:xfrm>
              <a:off x="2817" y="2992"/>
              <a:ext cx="8" cy="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4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3" name="Freeform 345"/>
            <p:cNvSpPr>
              <a:spLocks/>
            </p:cNvSpPr>
            <p:nvPr/>
          </p:nvSpPr>
          <p:spPr bwMode="auto">
            <a:xfrm>
              <a:off x="2829" y="2981"/>
              <a:ext cx="9" cy="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8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0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3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8" y="6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554" name="Freeform 346"/>
            <p:cNvSpPr>
              <a:spLocks/>
            </p:cNvSpPr>
            <p:nvPr/>
          </p:nvSpPr>
          <p:spPr bwMode="auto">
            <a:xfrm>
              <a:off x="2842" y="2971"/>
              <a:ext cx="9" cy="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7" y="5"/>
                </a:cxn>
                <a:cxn ang="0">
                  <a:pos x="9" y="4"/>
                </a:cxn>
                <a:cxn ang="0">
                  <a:pos x="9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0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555" name="Freeform 347"/>
          <p:cNvSpPr>
            <a:spLocks/>
          </p:cNvSpPr>
          <p:nvPr/>
        </p:nvSpPr>
        <p:spPr bwMode="auto">
          <a:xfrm>
            <a:off x="3363913" y="5457825"/>
            <a:ext cx="330200" cy="312738"/>
          </a:xfrm>
          <a:custGeom>
            <a:avLst/>
            <a:gdLst/>
            <a:ahLst/>
            <a:cxnLst>
              <a:cxn ang="0">
                <a:pos x="208" y="12"/>
              </a:cxn>
              <a:cxn ang="0">
                <a:pos x="198" y="0"/>
              </a:cxn>
              <a:cxn ang="0">
                <a:pos x="0" y="185"/>
              </a:cxn>
              <a:cxn ang="0">
                <a:pos x="10" y="197"/>
              </a:cxn>
              <a:cxn ang="0">
                <a:pos x="208" y="12"/>
              </a:cxn>
            </a:cxnLst>
            <a:rect l="0" t="0" r="r" b="b"/>
            <a:pathLst>
              <a:path w="208" h="197">
                <a:moveTo>
                  <a:pt x="208" y="12"/>
                </a:moveTo>
                <a:lnTo>
                  <a:pt x="198" y="0"/>
                </a:lnTo>
                <a:lnTo>
                  <a:pt x="0" y="185"/>
                </a:lnTo>
                <a:lnTo>
                  <a:pt x="10" y="197"/>
                </a:lnTo>
                <a:lnTo>
                  <a:pt x="20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56" name="Freeform 348"/>
          <p:cNvSpPr>
            <a:spLocks/>
          </p:cNvSpPr>
          <p:nvPr/>
        </p:nvSpPr>
        <p:spPr bwMode="auto">
          <a:xfrm>
            <a:off x="4164013" y="5426075"/>
            <a:ext cx="363537" cy="34448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219" y="217"/>
              </a:cxn>
              <a:cxn ang="0">
                <a:pos x="229" y="205"/>
              </a:cxn>
              <a:cxn ang="0">
                <a:pos x="10" y="0"/>
              </a:cxn>
            </a:cxnLst>
            <a:rect l="0" t="0" r="r" b="b"/>
            <a:pathLst>
              <a:path w="229" h="217">
                <a:moveTo>
                  <a:pt x="10" y="0"/>
                </a:moveTo>
                <a:lnTo>
                  <a:pt x="0" y="12"/>
                </a:lnTo>
                <a:lnTo>
                  <a:pt x="219" y="217"/>
                </a:lnTo>
                <a:lnTo>
                  <a:pt x="229" y="205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57" name="Oval 349"/>
          <p:cNvSpPr>
            <a:spLocks noChangeArrowheads="1"/>
          </p:cNvSpPr>
          <p:nvPr/>
        </p:nvSpPr>
        <p:spPr bwMode="auto">
          <a:xfrm>
            <a:off x="5338763" y="2689225"/>
            <a:ext cx="107950" cy="101600"/>
          </a:xfrm>
          <a:prstGeom prst="ellipse">
            <a:avLst/>
          </a:prstGeom>
          <a:solidFill>
            <a:srgbClr val="FFFF00"/>
          </a:solidFill>
          <a:ln w="222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58" name="Oval 350"/>
          <p:cNvSpPr>
            <a:spLocks noChangeArrowheads="1"/>
          </p:cNvSpPr>
          <p:nvPr/>
        </p:nvSpPr>
        <p:spPr bwMode="auto">
          <a:xfrm>
            <a:off x="4181475" y="3832225"/>
            <a:ext cx="107950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59" name="Oval 351"/>
          <p:cNvSpPr>
            <a:spLocks noChangeArrowheads="1"/>
          </p:cNvSpPr>
          <p:nvPr/>
        </p:nvSpPr>
        <p:spPr bwMode="auto">
          <a:xfrm>
            <a:off x="6573838" y="37480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0" name="Oval 352"/>
          <p:cNvSpPr>
            <a:spLocks noChangeArrowheads="1"/>
          </p:cNvSpPr>
          <p:nvPr/>
        </p:nvSpPr>
        <p:spPr bwMode="auto">
          <a:xfrm>
            <a:off x="5416550" y="4900613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1" name="Oval 353"/>
          <p:cNvSpPr>
            <a:spLocks noChangeArrowheads="1"/>
          </p:cNvSpPr>
          <p:nvPr/>
        </p:nvSpPr>
        <p:spPr bwMode="auto">
          <a:xfrm>
            <a:off x="4765675" y="3265488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2" name="Oval 354"/>
          <p:cNvSpPr>
            <a:spLocks noChangeArrowheads="1"/>
          </p:cNvSpPr>
          <p:nvPr/>
        </p:nvSpPr>
        <p:spPr bwMode="auto">
          <a:xfrm>
            <a:off x="5978525" y="3244850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3" name="Oval 355"/>
          <p:cNvSpPr>
            <a:spLocks noChangeArrowheads="1"/>
          </p:cNvSpPr>
          <p:nvPr/>
        </p:nvSpPr>
        <p:spPr bwMode="auto">
          <a:xfrm>
            <a:off x="5989638" y="43449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4" name="Oval 356"/>
          <p:cNvSpPr>
            <a:spLocks noChangeArrowheads="1"/>
          </p:cNvSpPr>
          <p:nvPr/>
        </p:nvSpPr>
        <p:spPr bwMode="auto">
          <a:xfrm>
            <a:off x="4776788" y="43449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5" name="Oval 357"/>
          <p:cNvSpPr>
            <a:spLocks noChangeArrowheads="1"/>
          </p:cNvSpPr>
          <p:nvPr/>
        </p:nvSpPr>
        <p:spPr bwMode="auto">
          <a:xfrm>
            <a:off x="5159375" y="3611563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6" name="Oval 358"/>
          <p:cNvSpPr>
            <a:spLocks noChangeArrowheads="1"/>
          </p:cNvSpPr>
          <p:nvPr/>
        </p:nvSpPr>
        <p:spPr bwMode="auto">
          <a:xfrm>
            <a:off x="5573713" y="360203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7" name="Oval 359"/>
          <p:cNvSpPr>
            <a:spLocks noChangeArrowheads="1"/>
          </p:cNvSpPr>
          <p:nvPr/>
        </p:nvSpPr>
        <p:spPr bwMode="auto">
          <a:xfrm>
            <a:off x="5159375" y="3989388"/>
            <a:ext cx="107950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8" name="Oval 360"/>
          <p:cNvSpPr>
            <a:spLocks noChangeArrowheads="1"/>
          </p:cNvSpPr>
          <p:nvPr/>
        </p:nvSpPr>
        <p:spPr bwMode="auto">
          <a:xfrm>
            <a:off x="5573713" y="3978275"/>
            <a:ext cx="1079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69" name="Line 361"/>
          <p:cNvSpPr>
            <a:spLocks noChangeShapeType="1"/>
          </p:cNvSpPr>
          <p:nvPr/>
        </p:nvSpPr>
        <p:spPr bwMode="auto">
          <a:xfrm>
            <a:off x="4856163" y="3317875"/>
            <a:ext cx="1144587" cy="1588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0" name="Line 362"/>
          <p:cNvSpPr>
            <a:spLocks noChangeShapeType="1"/>
          </p:cNvSpPr>
          <p:nvPr/>
        </p:nvSpPr>
        <p:spPr bwMode="auto">
          <a:xfrm>
            <a:off x="4878388" y="4397375"/>
            <a:ext cx="1122362" cy="1588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1" name="Rectangle 363"/>
          <p:cNvSpPr>
            <a:spLocks noChangeArrowheads="1"/>
          </p:cNvSpPr>
          <p:nvPr/>
        </p:nvSpPr>
        <p:spPr bwMode="auto">
          <a:xfrm>
            <a:off x="4808538" y="3360738"/>
            <a:ext cx="26987" cy="100488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2" name="Rectangle 364"/>
          <p:cNvSpPr>
            <a:spLocks noChangeArrowheads="1"/>
          </p:cNvSpPr>
          <p:nvPr/>
        </p:nvSpPr>
        <p:spPr bwMode="auto">
          <a:xfrm>
            <a:off x="6021388" y="3328988"/>
            <a:ext cx="26987" cy="103663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3" name="Freeform 365"/>
          <p:cNvSpPr>
            <a:spLocks/>
          </p:cNvSpPr>
          <p:nvPr/>
        </p:nvSpPr>
        <p:spPr bwMode="auto">
          <a:xfrm>
            <a:off x="4837113" y="2765425"/>
            <a:ext cx="522287" cy="522288"/>
          </a:xfrm>
          <a:custGeom>
            <a:avLst/>
            <a:gdLst/>
            <a:ahLst/>
            <a:cxnLst>
              <a:cxn ang="0">
                <a:pos x="329" y="12"/>
              </a:cxn>
              <a:cxn ang="0">
                <a:pos x="319" y="0"/>
              </a:cxn>
              <a:cxn ang="0">
                <a:pos x="0" y="317"/>
              </a:cxn>
              <a:cxn ang="0">
                <a:pos x="10" y="329"/>
              </a:cxn>
              <a:cxn ang="0">
                <a:pos x="329" y="12"/>
              </a:cxn>
            </a:cxnLst>
            <a:rect l="0" t="0" r="r" b="b"/>
            <a:pathLst>
              <a:path w="329" h="329">
                <a:moveTo>
                  <a:pt x="329" y="12"/>
                </a:moveTo>
                <a:lnTo>
                  <a:pt x="319" y="0"/>
                </a:lnTo>
                <a:lnTo>
                  <a:pt x="0" y="317"/>
                </a:lnTo>
                <a:lnTo>
                  <a:pt x="10" y="329"/>
                </a:lnTo>
                <a:lnTo>
                  <a:pt x="329" y="12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4" name="Freeform 366"/>
          <p:cNvSpPr>
            <a:spLocks/>
          </p:cNvSpPr>
          <p:nvPr/>
        </p:nvSpPr>
        <p:spPr bwMode="auto">
          <a:xfrm>
            <a:off x="4254500" y="3321050"/>
            <a:ext cx="542925" cy="531813"/>
          </a:xfrm>
          <a:custGeom>
            <a:avLst/>
            <a:gdLst/>
            <a:ahLst/>
            <a:cxnLst>
              <a:cxn ang="0">
                <a:pos x="0" y="323"/>
              </a:cxn>
              <a:cxn ang="0">
                <a:pos x="9" y="335"/>
              </a:cxn>
              <a:cxn ang="0">
                <a:pos x="342" y="12"/>
              </a:cxn>
              <a:cxn ang="0">
                <a:pos x="332" y="0"/>
              </a:cxn>
              <a:cxn ang="0">
                <a:pos x="0" y="323"/>
              </a:cxn>
            </a:cxnLst>
            <a:rect l="0" t="0" r="r" b="b"/>
            <a:pathLst>
              <a:path w="342" h="335">
                <a:moveTo>
                  <a:pt x="0" y="323"/>
                </a:moveTo>
                <a:lnTo>
                  <a:pt x="9" y="335"/>
                </a:lnTo>
                <a:lnTo>
                  <a:pt x="342" y="12"/>
                </a:lnTo>
                <a:lnTo>
                  <a:pt x="332" y="0"/>
                </a:lnTo>
                <a:lnTo>
                  <a:pt x="0" y="323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5" name="Line 367"/>
          <p:cNvSpPr>
            <a:spLocks noChangeShapeType="1"/>
          </p:cNvSpPr>
          <p:nvPr/>
        </p:nvSpPr>
        <p:spPr bwMode="auto">
          <a:xfrm>
            <a:off x="4249738" y="3916363"/>
            <a:ext cx="549275" cy="460375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6" name="Freeform 368"/>
          <p:cNvSpPr>
            <a:spLocks/>
          </p:cNvSpPr>
          <p:nvPr/>
        </p:nvSpPr>
        <p:spPr bwMode="auto">
          <a:xfrm>
            <a:off x="4848225" y="4421188"/>
            <a:ext cx="600075" cy="5207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68" y="328"/>
              </a:cxn>
              <a:cxn ang="0">
                <a:pos x="378" y="316"/>
              </a:cxn>
              <a:cxn ang="0">
                <a:pos x="10" y="0"/>
              </a:cxn>
            </a:cxnLst>
            <a:rect l="0" t="0" r="r" b="b"/>
            <a:pathLst>
              <a:path w="378" h="328">
                <a:moveTo>
                  <a:pt x="10" y="0"/>
                </a:moveTo>
                <a:lnTo>
                  <a:pt x="0" y="12"/>
                </a:lnTo>
                <a:lnTo>
                  <a:pt x="368" y="328"/>
                </a:lnTo>
                <a:lnTo>
                  <a:pt x="378" y="316"/>
                </a:lnTo>
                <a:lnTo>
                  <a:pt x="10" y="0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7" name="Freeform 369"/>
          <p:cNvSpPr>
            <a:spLocks/>
          </p:cNvSpPr>
          <p:nvPr/>
        </p:nvSpPr>
        <p:spPr bwMode="auto">
          <a:xfrm>
            <a:off x="5421313" y="2741613"/>
            <a:ext cx="588962" cy="5334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61" y="336"/>
              </a:cxn>
              <a:cxn ang="0">
                <a:pos x="371" y="324"/>
              </a:cxn>
              <a:cxn ang="0">
                <a:pos x="10" y="0"/>
              </a:cxn>
            </a:cxnLst>
            <a:rect l="0" t="0" r="r" b="b"/>
            <a:pathLst>
              <a:path w="371" h="336">
                <a:moveTo>
                  <a:pt x="10" y="0"/>
                </a:moveTo>
                <a:lnTo>
                  <a:pt x="0" y="12"/>
                </a:lnTo>
                <a:lnTo>
                  <a:pt x="361" y="336"/>
                </a:lnTo>
                <a:lnTo>
                  <a:pt x="371" y="324"/>
                </a:lnTo>
                <a:lnTo>
                  <a:pt x="10" y="0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8" name="Freeform 370"/>
          <p:cNvSpPr>
            <a:spLocks/>
          </p:cNvSpPr>
          <p:nvPr/>
        </p:nvSpPr>
        <p:spPr bwMode="auto">
          <a:xfrm>
            <a:off x="6049963" y="3298825"/>
            <a:ext cx="555625" cy="49053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340" y="309"/>
              </a:cxn>
              <a:cxn ang="0">
                <a:pos x="350" y="297"/>
              </a:cxn>
              <a:cxn ang="0">
                <a:pos x="10" y="0"/>
              </a:cxn>
            </a:cxnLst>
            <a:rect l="0" t="0" r="r" b="b"/>
            <a:pathLst>
              <a:path w="350" h="309">
                <a:moveTo>
                  <a:pt x="10" y="0"/>
                </a:moveTo>
                <a:lnTo>
                  <a:pt x="0" y="12"/>
                </a:lnTo>
                <a:lnTo>
                  <a:pt x="340" y="309"/>
                </a:lnTo>
                <a:lnTo>
                  <a:pt x="350" y="297"/>
                </a:lnTo>
                <a:lnTo>
                  <a:pt x="10" y="0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79" name="Line 371"/>
          <p:cNvSpPr>
            <a:spLocks noChangeShapeType="1"/>
          </p:cNvSpPr>
          <p:nvPr/>
        </p:nvSpPr>
        <p:spPr bwMode="auto">
          <a:xfrm flipV="1">
            <a:off x="6069013" y="3821113"/>
            <a:ext cx="538162" cy="544512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0" name="Line 372"/>
          <p:cNvSpPr>
            <a:spLocks noChangeShapeType="1"/>
          </p:cNvSpPr>
          <p:nvPr/>
        </p:nvSpPr>
        <p:spPr bwMode="auto">
          <a:xfrm flipV="1">
            <a:off x="5507038" y="4429125"/>
            <a:ext cx="515937" cy="48260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1" name="Rectangle 373"/>
          <p:cNvSpPr>
            <a:spLocks noChangeArrowheads="1"/>
          </p:cNvSpPr>
          <p:nvPr/>
        </p:nvSpPr>
        <p:spPr bwMode="auto">
          <a:xfrm>
            <a:off x="5189538" y="3695700"/>
            <a:ext cx="26987" cy="3143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2" name="Line 374"/>
          <p:cNvSpPr>
            <a:spLocks noChangeShapeType="1"/>
          </p:cNvSpPr>
          <p:nvPr/>
        </p:nvSpPr>
        <p:spPr bwMode="auto">
          <a:xfrm>
            <a:off x="5259388" y="3654425"/>
            <a:ext cx="325437" cy="1588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3" name="Rectangle 375"/>
          <p:cNvSpPr>
            <a:spLocks noChangeArrowheads="1"/>
          </p:cNvSpPr>
          <p:nvPr/>
        </p:nvSpPr>
        <p:spPr bwMode="auto">
          <a:xfrm>
            <a:off x="5605463" y="3695700"/>
            <a:ext cx="26987" cy="30321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4" name="Line 376"/>
          <p:cNvSpPr>
            <a:spLocks noChangeShapeType="1"/>
          </p:cNvSpPr>
          <p:nvPr/>
        </p:nvSpPr>
        <p:spPr bwMode="auto">
          <a:xfrm>
            <a:off x="5259388" y="4030663"/>
            <a:ext cx="325437" cy="1587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5" name="Freeform 377"/>
          <p:cNvSpPr>
            <a:spLocks/>
          </p:cNvSpPr>
          <p:nvPr/>
        </p:nvSpPr>
        <p:spPr bwMode="auto">
          <a:xfrm>
            <a:off x="4837113" y="3341688"/>
            <a:ext cx="352425" cy="31273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2"/>
              </a:cxn>
              <a:cxn ang="0">
                <a:pos x="213" y="197"/>
              </a:cxn>
              <a:cxn ang="0">
                <a:pos x="222" y="185"/>
              </a:cxn>
              <a:cxn ang="0">
                <a:pos x="10" y="0"/>
              </a:cxn>
            </a:cxnLst>
            <a:rect l="0" t="0" r="r" b="b"/>
            <a:pathLst>
              <a:path w="222" h="197">
                <a:moveTo>
                  <a:pt x="10" y="0"/>
                </a:moveTo>
                <a:lnTo>
                  <a:pt x="0" y="12"/>
                </a:lnTo>
                <a:lnTo>
                  <a:pt x="213" y="197"/>
                </a:lnTo>
                <a:lnTo>
                  <a:pt x="222" y="185"/>
                </a:lnTo>
                <a:lnTo>
                  <a:pt x="10" y="0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6" name="Freeform 378"/>
          <p:cNvSpPr>
            <a:spLocks/>
          </p:cNvSpPr>
          <p:nvPr/>
        </p:nvSpPr>
        <p:spPr bwMode="auto">
          <a:xfrm>
            <a:off x="5646738" y="3309938"/>
            <a:ext cx="385762" cy="333375"/>
          </a:xfrm>
          <a:custGeom>
            <a:avLst/>
            <a:gdLst/>
            <a:ahLst/>
            <a:cxnLst>
              <a:cxn ang="0">
                <a:pos x="0" y="198"/>
              </a:cxn>
              <a:cxn ang="0">
                <a:pos x="10" y="210"/>
              </a:cxn>
              <a:cxn ang="0">
                <a:pos x="243" y="12"/>
              </a:cxn>
              <a:cxn ang="0">
                <a:pos x="233" y="0"/>
              </a:cxn>
              <a:cxn ang="0">
                <a:pos x="0" y="198"/>
              </a:cxn>
            </a:cxnLst>
            <a:rect l="0" t="0" r="r" b="b"/>
            <a:pathLst>
              <a:path w="243" h="210">
                <a:moveTo>
                  <a:pt x="0" y="198"/>
                </a:moveTo>
                <a:lnTo>
                  <a:pt x="10" y="210"/>
                </a:lnTo>
                <a:lnTo>
                  <a:pt x="243" y="12"/>
                </a:lnTo>
                <a:lnTo>
                  <a:pt x="233" y="0"/>
                </a:lnTo>
                <a:lnTo>
                  <a:pt x="0" y="198"/>
                </a:lnTo>
                <a:close/>
              </a:path>
            </a:pathLst>
          </a:cu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7" name="Line 379"/>
          <p:cNvSpPr>
            <a:spLocks noChangeShapeType="1"/>
          </p:cNvSpPr>
          <p:nvPr/>
        </p:nvSpPr>
        <p:spPr bwMode="auto">
          <a:xfrm flipH="1">
            <a:off x="4867275" y="4073525"/>
            <a:ext cx="314325" cy="29210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8" name="Line 380"/>
          <p:cNvSpPr>
            <a:spLocks noChangeShapeType="1"/>
          </p:cNvSpPr>
          <p:nvPr/>
        </p:nvSpPr>
        <p:spPr bwMode="auto">
          <a:xfrm>
            <a:off x="5664200" y="4041775"/>
            <a:ext cx="347663" cy="32385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89" name="Rectangle 381"/>
          <p:cNvSpPr>
            <a:spLocks noChangeArrowheads="1"/>
          </p:cNvSpPr>
          <p:nvPr/>
        </p:nvSpPr>
        <p:spPr bwMode="auto">
          <a:xfrm>
            <a:off x="2058988" y="5697538"/>
            <a:ext cx="105886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90" name="Rectangle 382"/>
          <p:cNvSpPr>
            <a:spLocks noChangeArrowheads="1"/>
          </p:cNvSpPr>
          <p:nvPr/>
        </p:nvSpPr>
        <p:spPr bwMode="auto">
          <a:xfrm>
            <a:off x="2979738" y="5795963"/>
            <a:ext cx="1317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591" name="Rectangle 383"/>
          <p:cNvSpPr>
            <a:spLocks noChangeArrowheads="1"/>
          </p:cNvSpPr>
          <p:nvPr/>
        </p:nvSpPr>
        <p:spPr bwMode="auto">
          <a:xfrm>
            <a:off x="3935413" y="2909888"/>
            <a:ext cx="1057275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92" name="Rectangle 384"/>
          <p:cNvSpPr>
            <a:spLocks noChangeArrowheads="1"/>
          </p:cNvSpPr>
          <p:nvPr/>
        </p:nvSpPr>
        <p:spPr bwMode="auto">
          <a:xfrm>
            <a:off x="4856163" y="3008313"/>
            <a:ext cx="1317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593" name="Rectangle 385"/>
          <p:cNvSpPr>
            <a:spLocks noChangeArrowheads="1"/>
          </p:cNvSpPr>
          <p:nvPr/>
        </p:nvSpPr>
        <p:spPr bwMode="auto">
          <a:xfrm>
            <a:off x="5327650" y="5622925"/>
            <a:ext cx="105727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594" name="Rectangle 386"/>
          <p:cNvSpPr>
            <a:spLocks noChangeArrowheads="1"/>
          </p:cNvSpPr>
          <p:nvPr/>
        </p:nvSpPr>
        <p:spPr bwMode="auto">
          <a:xfrm>
            <a:off x="6248400" y="5721350"/>
            <a:ext cx="1317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15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zh-CN" altLang="en-US" sz="2400"/>
          </a:p>
        </p:txBody>
      </p:sp>
      <p:sp>
        <p:nvSpPr>
          <p:cNvPr id="94595" name="Text Box 387"/>
          <p:cNvSpPr txBox="1">
            <a:spLocks noChangeArrowheads="1"/>
          </p:cNvSpPr>
          <p:nvPr/>
        </p:nvSpPr>
        <p:spPr bwMode="auto">
          <a:xfrm>
            <a:off x="1371600" y="5638800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Breaking cycles</a:t>
            </a:r>
          </a:p>
        </p:txBody>
      </p:sp>
      <p:sp>
        <p:nvSpPr>
          <p:cNvPr id="94596" name="Text Box 388"/>
          <p:cNvSpPr txBox="1">
            <a:spLocks noChangeArrowheads="1"/>
          </p:cNvSpPr>
          <p:nvPr/>
        </p:nvSpPr>
        <p:spPr bwMode="auto">
          <a:xfrm>
            <a:off x="5791200" y="2743200"/>
            <a:ext cx="228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Breadth first</a:t>
            </a:r>
          </a:p>
        </p:txBody>
      </p:sp>
      <p:sp>
        <p:nvSpPr>
          <p:cNvPr id="94597" name="Text Box 389"/>
          <p:cNvSpPr txBox="1">
            <a:spLocks noChangeArrowheads="1"/>
          </p:cNvSpPr>
          <p:nvPr/>
        </p:nvSpPr>
        <p:spPr bwMode="auto">
          <a:xfrm>
            <a:off x="5105400" y="5791200"/>
            <a:ext cx="2743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Depth first</a:t>
            </a:r>
          </a:p>
        </p:txBody>
      </p:sp>
    </p:spTree>
    <p:extLst>
      <p:ext uri="{BB962C8B-B14F-4D97-AF65-F5344CB8AC3E}">
        <p14:creationId xmlns:p14="http://schemas.microsoft.com/office/powerpoint/2010/main" val="3381302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840" y="1628800"/>
            <a:ext cx="8135207" cy="4752528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zh-CN" altLang="en-US" sz="2600" dirty="0"/>
              <a:t>内容</a:t>
            </a:r>
            <a:r>
              <a:rPr lang="en-US" altLang="zh-CN" sz="2600" dirty="0"/>
              <a:t>1</a:t>
            </a:r>
            <a:r>
              <a:rPr lang="zh-CN" altLang="en-US" sz="2600" dirty="0"/>
              <a:t>：生成树及其构造方法</a:t>
            </a:r>
            <a:endParaRPr lang="en-US" altLang="zh-CN" sz="2600" dirty="0"/>
          </a:p>
          <a:p>
            <a:pPr>
              <a:spcBef>
                <a:spcPct val="40000"/>
              </a:spcBef>
            </a:pPr>
            <a:r>
              <a:rPr lang="zh-CN" altLang="en-US" sz="2600" dirty="0">
                <a:solidFill>
                  <a:srgbClr val="FF0000"/>
                </a:solidFill>
              </a:rPr>
              <a:t>内容</a:t>
            </a:r>
            <a:r>
              <a:rPr lang="en-US" altLang="zh-CN" sz="2600" dirty="0">
                <a:solidFill>
                  <a:srgbClr val="FF0000"/>
                </a:solidFill>
              </a:rPr>
              <a:t>2</a:t>
            </a:r>
            <a:r>
              <a:rPr lang="zh-CN" altLang="en-US" sz="2600" dirty="0">
                <a:solidFill>
                  <a:srgbClr val="FF0000"/>
                </a:solidFill>
              </a:rPr>
              <a:t>：最小生成树算法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907297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最小生成树 </a:t>
            </a:r>
            <a:r>
              <a:rPr lang="en-US" altLang="zh-CN" dirty="0"/>
              <a:t>Minimum Spanning Tree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考虑边有权重的连通无向图。其生成树可能不唯一。定义生成树的权重为其所含各边之和。一个带权连通图的最小生成树是其权重最小的生成树。</a:t>
            </a:r>
            <a:endParaRPr lang="en-US" altLang="zh-CN" dirty="0"/>
          </a:p>
          <a:p>
            <a:pPr lvl="1"/>
            <a:r>
              <a:rPr lang="zh-CN" altLang="en-US" dirty="0"/>
              <a:t>注意，这里的最小</a:t>
            </a:r>
            <a:r>
              <a:rPr lang="en-US" altLang="zh-CN" dirty="0"/>
              <a:t>(Minimum)</a:t>
            </a:r>
            <a:r>
              <a:rPr lang="zh-CN" altLang="en-US" dirty="0"/>
              <a:t>并不意味着唯一。</a:t>
            </a:r>
            <a:endParaRPr lang="en-US" altLang="zh-CN" dirty="0"/>
          </a:p>
          <a:p>
            <a:endParaRPr lang="en-US" dirty="0"/>
          </a:p>
          <a:p>
            <a:r>
              <a:rPr lang="zh-CN" altLang="en-US" dirty="0"/>
              <a:t>最小生成树有广泛的应用。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079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Box 59" descr="白色大理石"/>
          <p:cNvSpPr txBox="1">
            <a:spLocks noChangeArrowheads="1"/>
          </p:cNvSpPr>
          <p:nvPr/>
        </p:nvSpPr>
        <p:spPr bwMode="auto">
          <a:xfrm>
            <a:off x="2268538" y="2205038"/>
            <a:ext cx="4391025" cy="32321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 cmpd="thinThick" algn="ctr">
            <a:solidFill>
              <a:srgbClr val="C0C0C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1: E={e}, 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是权最小的边</a:t>
            </a:r>
            <a:endParaRPr kumimoji="1" lang="en-US" altLang="zh-CN" sz="24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2: 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从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以外选择与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里顶点关联，又不会与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中的边构成回路的权最小的边加入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3: 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重复第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2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步，直到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中包含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n-1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条边</a:t>
            </a: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算法结束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算法（求最小生成树）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865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00213"/>
            <a:ext cx="8591550" cy="57626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zh-CN" altLang="en-US" sz="2400" b="1">
                <a:latin typeface="Times New Roman" panose="02020603050405020304" pitchFamily="18" charset="0"/>
              </a:rPr>
              <a:t>铺设一个连接各个城市的光纤通信网络（单位：万元）。</a:t>
            </a:r>
          </a:p>
        </p:txBody>
      </p:sp>
      <p:sp>
        <p:nvSpPr>
          <p:cNvPr id="16388" name="Text Box 25"/>
          <p:cNvSpPr txBox="1">
            <a:spLocks noChangeArrowheads="1"/>
          </p:cNvSpPr>
          <p:nvPr/>
        </p:nvSpPr>
        <p:spPr bwMode="auto">
          <a:xfrm>
            <a:off x="2895600" y="2286000"/>
            <a:ext cx="3365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f</a:t>
            </a:r>
            <a:endParaRPr kumimoji="1" lang="en-US" altLang="zh-CN" sz="3600" baseline="-250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9" name="Text Box 26"/>
          <p:cNvSpPr txBox="1">
            <a:spLocks noChangeArrowheads="1"/>
          </p:cNvSpPr>
          <p:nvPr/>
        </p:nvSpPr>
        <p:spPr bwMode="auto">
          <a:xfrm>
            <a:off x="5519738" y="2286000"/>
            <a:ext cx="385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e</a:t>
            </a:r>
            <a:endParaRPr kumimoji="1" lang="en-US" altLang="zh-CN" sz="3600" baseline="-250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6390" name="Group 61"/>
          <p:cNvGrpSpPr>
            <a:grpSpLocks/>
          </p:cNvGrpSpPr>
          <p:nvPr/>
        </p:nvGrpSpPr>
        <p:grpSpPr bwMode="auto">
          <a:xfrm>
            <a:off x="914400" y="2514600"/>
            <a:ext cx="7031038" cy="3810000"/>
            <a:chOff x="576" y="1584"/>
            <a:chExt cx="4429" cy="2400"/>
          </a:xfrm>
        </p:grpSpPr>
        <p:sp>
          <p:nvSpPr>
            <p:cNvPr id="16407" name="Text Box 5"/>
            <p:cNvSpPr txBox="1">
              <a:spLocks noChangeArrowheads="1"/>
            </p:cNvSpPr>
            <p:nvPr/>
          </p:nvSpPr>
          <p:spPr bwMode="auto">
            <a:xfrm>
              <a:off x="1728" y="3580"/>
              <a:ext cx="2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b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08" name="Line 6"/>
            <p:cNvSpPr>
              <a:spLocks noChangeShapeType="1"/>
            </p:cNvSpPr>
            <p:nvPr/>
          </p:nvSpPr>
          <p:spPr bwMode="auto">
            <a:xfrm flipV="1">
              <a:off x="1870" y="2667"/>
              <a:ext cx="1670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09" name="Line 7"/>
            <p:cNvSpPr>
              <a:spLocks noChangeShapeType="1"/>
            </p:cNvSpPr>
            <p:nvPr/>
          </p:nvSpPr>
          <p:spPr bwMode="auto">
            <a:xfrm flipV="1">
              <a:off x="1870" y="1831"/>
              <a:ext cx="1670" cy="90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0" name="Line 8"/>
            <p:cNvSpPr>
              <a:spLocks noChangeShapeType="1"/>
            </p:cNvSpPr>
            <p:nvPr/>
          </p:nvSpPr>
          <p:spPr bwMode="auto">
            <a:xfrm flipH="1" flipV="1">
              <a:off x="939" y="2670"/>
              <a:ext cx="2563" cy="90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1" name="Line 9"/>
            <p:cNvSpPr>
              <a:spLocks noChangeShapeType="1"/>
            </p:cNvSpPr>
            <p:nvPr/>
          </p:nvSpPr>
          <p:spPr bwMode="auto">
            <a:xfrm flipH="1" flipV="1">
              <a:off x="1931" y="1875"/>
              <a:ext cx="2719" cy="79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2" name="Line 10"/>
            <p:cNvSpPr>
              <a:spLocks noChangeShapeType="1"/>
            </p:cNvSpPr>
            <p:nvPr/>
          </p:nvSpPr>
          <p:spPr bwMode="auto">
            <a:xfrm flipV="1">
              <a:off x="1905" y="1901"/>
              <a:ext cx="0" cy="167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3" name="Line 11"/>
            <p:cNvSpPr>
              <a:spLocks noChangeShapeType="1"/>
            </p:cNvSpPr>
            <p:nvPr/>
          </p:nvSpPr>
          <p:spPr bwMode="auto">
            <a:xfrm flipV="1">
              <a:off x="3514" y="1901"/>
              <a:ext cx="0" cy="167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14" name="Text Box 12"/>
            <p:cNvSpPr txBox="1">
              <a:spLocks noChangeArrowheads="1"/>
            </p:cNvSpPr>
            <p:nvPr/>
          </p:nvSpPr>
          <p:spPr bwMode="auto">
            <a:xfrm>
              <a:off x="576" y="2360"/>
              <a:ext cx="24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a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15" name="Text Box 13"/>
            <p:cNvSpPr txBox="1">
              <a:spLocks noChangeArrowheads="1"/>
            </p:cNvSpPr>
            <p:nvPr/>
          </p:nvSpPr>
          <p:spPr bwMode="auto">
            <a:xfrm>
              <a:off x="3408" y="3581"/>
              <a:ext cx="244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c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16" name="Text Box 14"/>
            <p:cNvSpPr txBox="1">
              <a:spLocks noChangeArrowheads="1"/>
            </p:cNvSpPr>
            <p:nvPr/>
          </p:nvSpPr>
          <p:spPr bwMode="auto">
            <a:xfrm>
              <a:off x="4746" y="2475"/>
              <a:ext cx="259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d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17" name="Text Box 15"/>
            <p:cNvSpPr txBox="1">
              <a:spLocks noChangeArrowheads="1"/>
            </p:cNvSpPr>
            <p:nvPr/>
          </p:nvSpPr>
          <p:spPr bwMode="auto">
            <a:xfrm>
              <a:off x="1104" y="2073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54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18" name="Text Box 16"/>
            <p:cNvSpPr txBox="1">
              <a:spLocks noChangeArrowheads="1"/>
            </p:cNvSpPr>
            <p:nvPr/>
          </p:nvSpPr>
          <p:spPr bwMode="auto">
            <a:xfrm>
              <a:off x="2700" y="350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60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19" name="Text Box 17"/>
            <p:cNvSpPr txBox="1">
              <a:spLocks noChangeArrowheads="1"/>
            </p:cNvSpPr>
            <p:nvPr/>
          </p:nvSpPr>
          <p:spPr bwMode="auto">
            <a:xfrm>
              <a:off x="1008" y="301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36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20" name="Line 18"/>
            <p:cNvSpPr>
              <a:spLocks noChangeShapeType="1"/>
            </p:cNvSpPr>
            <p:nvPr/>
          </p:nvSpPr>
          <p:spPr bwMode="auto">
            <a:xfrm>
              <a:off x="939" y="2708"/>
              <a:ext cx="966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1" name="Line 19"/>
            <p:cNvSpPr>
              <a:spLocks noChangeShapeType="1"/>
            </p:cNvSpPr>
            <p:nvPr/>
          </p:nvSpPr>
          <p:spPr bwMode="auto">
            <a:xfrm>
              <a:off x="1905" y="3572"/>
              <a:ext cx="16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2" name="Line 20"/>
            <p:cNvSpPr>
              <a:spLocks noChangeShapeType="1"/>
            </p:cNvSpPr>
            <p:nvPr/>
          </p:nvSpPr>
          <p:spPr bwMode="auto">
            <a:xfrm flipV="1">
              <a:off x="3537" y="2693"/>
              <a:ext cx="1148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3" name="Line 21"/>
            <p:cNvSpPr>
              <a:spLocks noChangeShapeType="1"/>
            </p:cNvSpPr>
            <p:nvPr/>
          </p:nvSpPr>
          <p:spPr bwMode="auto">
            <a:xfrm>
              <a:off x="939" y="2708"/>
              <a:ext cx="374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4" name="Line 22"/>
            <p:cNvSpPr>
              <a:spLocks noChangeShapeType="1"/>
            </p:cNvSpPr>
            <p:nvPr/>
          </p:nvSpPr>
          <p:spPr bwMode="auto">
            <a:xfrm flipV="1">
              <a:off x="939" y="1872"/>
              <a:ext cx="966" cy="83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5" name="Line 23"/>
            <p:cNvSpPr>
              <a:spLocks noChangeShapeType="1"/>
            </p:cNvSpPr>
            <p:nvPr/>
          </p:nvSpPr>
          <p:spPr bwMode="auto">
            <a:xfrm>
              <a:off x="1905" y="1872"/>
              <a:ext cx="16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6" name="Line 24"/>
            <p:cNvSpPr>
              <a:spLocks noChangeShapeType="1"/>
            </p:cNvSpPr>
            <p:nvPr/>
          </p:nvSpPr>
          <p:spPr bwMode="auto">
            <a:xfrm>
              <a:off x="3537" y="1872"/>
              <a:ext cx="1148" cy="83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27" name="Text Box 27"/>
            <p:cNvSpPr txBox="1">
              <a:spLocks noChangeArrowheads="1"/>
            </p:cNvSpPr>
            <p:nvPr/>
          </p:nvSpPr>
          <p:spPr bwMode="auto">
            <a:xfrm>
              <a:off x="1414" y="2417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28" name="Text Box 28"/>
            <p:cNvSpPr txBox="1">
              <a:spLocks noChangeArrowheads="1"/>
            </p:cNvSpPr>
            <p:nvPr/>
          </p:nvSpPr>
          <p:spPr bwMode="auto">
            <a:xfrm>
              <a:off x="1692" y="2160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29" name="Text Box 29"/>
            <p:cNvSpPr txBox="1">
              <a:spLocks noChangeArrowheads="1"/>
            </p:cNvSpPr>
            <p:nvPr/>
          </p:nvSpPr>
          <p:spPr bwMode="auto">
            <a:xfrm>
              <a:off x="1584" y="2985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0" name="Text Box 30"/>
            <p:cNvSpPr txBox="1">
              <a:spLocks noChangeArrowheads="1"/>
            </p:cNvSpPr>
            <p:nvPr/>
          </p:nvSpPr>
          <p:spPr bwMode="auto">
            <a:xfrm>
              <a:off x="2220" y="2880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1" name="Text Box 31"/>
            <p:cNvSpPr txBox="1">
              <a:spLocks noChangeArrowheads="1"/>
            </p:cNvSpPr>
            <p:nvPr/>
          </p:nvSpPr>
          <p:spPr bwMode="auto">
            <a:xfrm>
              <a:off x="2832" y="2928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2" name="Text Box 32"/>
            <p:cNvSpPr txBox="1">
              <a:spLocks noChangeArrowheads="1"/>
            </p:cNvSpPr>
            <p:nvPr/>
          </p:nvSpPr>
          <p:spPr bwMode="auto">
            <a:xfrm>
              <a:off x="3506" y="297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3" name="Text Box 33"/>
            <p:cNvSpPr txBox="1">
              <a:spLocks noChangeArrowheads="1"/>
            </p:cNvSpPr>
            <p:nvPr/>
          </p:nvSpPr>
          <p:spPr bwMode="auto">
            <a:xfrm>
              <a:off x="2688" y="2428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4" name="Text Box 34"/>
            <p:cNvSpPr txBox="1">
              <a:spLocks noChangeArrowheads="1"/>
            </p:cNvSpPr>
            <p:nvPr/>
          </p:nvSpPr>
          <p:spPr bwMode="auto">
            <a:xfrm>
              <a:off x="2256" y="2112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5" name="Text Box 35"/>
            <p:cNvSpPr txBox="1">
              <a:spLocks noChangeArrowheads="1"/>
            </p:cNvSpPr>
            <p:nvPr/>
          </p:nvSpPr>
          <p:spPr bwMode="auto">
            <a:xfrm>
              <a:off x="3072" y="2217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6" name="Text Box 36"/>
            <p:cNvSpPr txBox="1">
              <a:spLocks noChangeArrowheads="1"/>
            </p:cNvSpPr>
            <p:nvPr/>
          </p:nvSpPr>
          <p:spPr bwMode="auto">
            <a:xfrm>
              <a:off x="3504" y="206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7" name="Text Box 37"/>
            <p:cNvSpPr txBox="1">
              <a:spLocks noChangeArrowheads="1"/>
            </p:cNvSpPr>
            <p:nvPr/>
          </p:nvSpPr>
          <p:spPr bwMode="auto">
            <a:xfrm>
              <a:off x="4044" y="3072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62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8" name="Text Box 38"/>
            <p:cNvSpPr txBox="1">
              <a:spLocks noChangeArrowheads="1"/>
            </p:cNvSpPr>
            <p:nvPr/>
          </p:nvSpPr>
          <p:spPr bwMode="auto">
            <a:xfrm>
              <a:off x="3948" y="2640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39" name="Text Box 39"/>
            <p:cNvSpPr txBox="1">
              <a:spLocks noChangeArrowheads="1"/>
            </p:cNvSpPr>
            <p:nvPr/>
          </p:nvSpPr>
          <p:spPr bwMode="auto">
            <a:xfrm>
              <a:off x="2640" y="158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12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40" name="Text Box 40"/>
            <p:cNvSpPr txBox="1">
              <a:spLocks noChangeArrowheads="1"/>
            </p:cNvSpPr>
            <p:nvPr/>
          </p:nvSpPr>
          <p:spPr bwMode="auto">
            <a:xfrm>
              <a:off x="4032" y="201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6441" name="Text Box 41"/>
            <p:cNvSpPr txBox="1">
              <a:spLocks noChangeArrowheads="1"/>
            </p:cNvSpPr>
            <p:nvPr/>
          </p:nvSpPr>
          <p:spPr bwMode="auto">
            <a:xfrm>
              <a:off x="1900" y="2620"/>
              <a:ext cx="2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h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42" name="Text Box 42"/>
            <p:cNvSpPr txBox="1">
              <a:spLocks noChangeArrowheads="1"/>
            </p:cNvSpPr>
            <p:nvPr/>
          </p:nvSpPr>
          <p:spPr bwMode="auto">
            <a:xfrm>
              <a:off x="3504" y="2571"/>
              <a:ext cx="259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g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14750" name="Line 62"/>
          <p:cNvSpPr>
            <a:spLocks noChangeShapeType="1"/>
          </p:cNvSpPr>
          <p:nvPr/>
        </p:nvSpPr>
        <p:spPr bwMode="auto">
          <a:xfrm>
            <a:off x="3022600" y="3048000"/>
            <a:ext cx="0" cy="12192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1" name="Line 63"/>
          <p:cNvSpPr>
            <a:spLocks noChangeShapeType="1"/>
          </p:cNvSpPr>
          <p:nvPr/>
        </p:nvSpPr>
        <p:spPr bwMode="auto">
          <a:xfrm>
            <a:off x="5638800" y="2971800"/>
            <a:ext cx="1752600" cy="12954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2" name="Line 64"/>
          <p:cNvSpPr>
            <a:spLocks noChangeShapeType="1"/>
          </p:cNvSpPr>
          <p:nvPr/>
        </p:nvSpPr>
        <p:spPr bwMode="auto">
          <a:xfrm>
            <a:off x="3048000" y="2971800"/>
            <a:ext cx="2514600" cy="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3" name="Line 65"/>
          <p:cNvSpPr>
            <a:spLocks noChangeShapeType="1"/>
          </p:cNvSpPr>
          <p:nvPr/>
        </p:nvSpPr>
        <p:spPr bwMode="auto">
          <a:xfrm flipH="1">
            <a:off x="3048000" y="4267200"/>
            <a:ext cx="2514600" cy="13716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4" name="Line 66"/>
          <p:cNvSpPr>
            <a:spLocks noChangeShapeType="1"/>
          </p:cNvSpPr>
          <p:nvPr/>
        </p:nvSpPr>
        <p:spPr bwMode="auto">
          <a:xfrm>
            <a:off x="5613400" y="4292600"/>
            <a:ext cx="1828800" cy="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5" name="Line 67"/>
          <p:cNvSpPr>
            <a:spLocks noChangeShapeType="1"/>
          </p:cNvSpPr>
          <p:nvPr/>
        </p:nvSpPr>
        <p:spPr bwMode="auto">
          <a:xfrm>
            <a:off x="1447800" y="4267200"/>
            <a:ext cx="1587500" cy="14605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6" name="Line 68"/>
          <p:cNvSpPr>
            <a:spLocks noChangeShapeType="1"/>
          </p:cNvSpPr>
          <p:nvPr/>
        </p:nvSpPr>
        <p:spPr bwMode="auto">
          <a:xfrm>
            <a:off x="5600700" y="4394200"/>
            <a:ext cx="0" cy="12192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16398" name="Group 50"/>
          <p:cNvGrpSpPr>
            <a:grpSpLocks/>
          </p:cNvGrpSpPr>
          <p:nvPr/>
        </p:nvGrpSpPr>
        <p:grpSpPr bwMode="auto">
          <a:xfrm>
            <a:off x="1393825" y="2860675"/>
            <a:ext cx="6140450" cy="2940050"/>
            <a:chOff x="878" y="1658"/>
            <a:chExt cx="3868" cy="1852"/>
          </a:xfrm>
        </p:grpSpPr>
        <p:sp>
          <p:nvSpPr>
            <p:cNvPr id="16399" name="Oval 51"/>
            <p:cNvSpPr>
              <a:spLocks noChangeArrowheads="1"/>
            </p:cNvSpPr>
            <p:nvPr/>
          </p:nvSpPr>
          <p:spPr bwMode="auto">
            <a:xfrm>
              <a:off x="3472" y="3370"/>
              <a:ext cx="120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0" name="Oval 52"/>
            <p:cNvSpPr>
              <a:spLocks noChangeArrowheads="1"/>
            </p:cNvSpPr>
            <p:nvPr/>
          </p:nvSpPr>
          <p:spPr bwMode="auto">
            <a:xfrm>
              <a:off x="1845" y="1658"/>
              <a:ext cx="121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1" name="Oval 53"/>
            <p:cNvSpPr>
              <a:spLocks noChangeArrowheads="1"/>
            </p:cNvSpPr>
            <p:nvPr/>
          </p:nvSpPr>
          <p:spPr bwMode="auto">
            <a:xfrm>
              <a:off x="1845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2" name="Oval 54"/>
            <p:cNvSpPr>
              <a:spLocks noChangeArrowheads="1"/>
            </p:cNvSpPr>
            <p:nvPr/>
          </p:nvSpPr>
          <p:spPr bwMode="auto">
            <a:xfrm>
              <a:off x="3451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3" name="Oval 55"/>
            <p:cNvSpPr>
              <a:spLocks noChangeArrowheads="1"/>
            </p:cNvSpPr>
            <p:nvPr/>
          </p:nvSpPr>
          <p:spPr bwMode="auto">
            <a:xfrm>
              <a:off x="4625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4" name="Oval 56"/>
            <p:cNvSpPr>
              <a:spLocks noChangeArrowheads="1"/>
            </p:cNvSpPr>
            <p:nvPr/>
          </p:nvSpPr>
          <p:spPr bwMode="auto">
            <a:xfrm>
              <a:off x="1845" y="3359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5" name="Oval 57"/>
            <p:cNvSpPr>
              <a:spLocks noChangeArrowheads="1"/>
            </p:cNvSpPr>
            <p:nvPr/>
          </p:nvSpPr>
          <p:spPr bwMode="auto">
            <a:xfrm>
              <a:off x="3472" y="1658"/>
              <a:ext cx="120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6" name="Oval 58"/>
            <p:cNvSpPr>
              <a:spLocks noChangeArrowheads="1"/>
            </p:cNvSpPr>
            <p:nvPr/>
          </p:nvSpPr>
          <p:spPr bwMode="auto">
            <a:xfrm>
              <a:off x="878" y="2482"/>
              <a:ext cx="121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kumimoji="1" lang="zh-CN" altLang="en-US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算法（举例）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055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4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4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50" grpId="0" animBg="1"/>
      <p:bldP spid="114751" grpId="0" animBg="1"/>
      <p:bldP spid="114752" grpId="0" animBg="1"/>
      <p:bldP spid="114753" grpId="0" animBg="1"/>
      <p:bldP spid="114754" grpId="0" animBg="1"/>
      <p:bldP spid="114755" grpId="0" animBg="1"/>
      <p:bldP spid="11475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Prim </a:t>
            </a:r>
            <a:r>
              <a:rPr lang="zh-CN" altLang="en-US" dirty="0"/>
              <a:t>算法的正确性</a:t>
            </a:r>
            <a:endParaRPr lang="en-US" altLang="zh-CN" dirty="0"/>
          </a:p>
        </p:txBody>
      </p:sp>
      <p:sp>
        <p:nvSpPr>
          <p:cNvPr id="3" name="文本框 2"/>
          <p:cNvSpPr txBox="1"/>
          <p:nvPr/>
        </p:nvSpPr>
        <p:spPr>
          <a:xfrm>
            <a:off x="330284" y="1740876"/>
            <a:ext cx="8562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令</a:t>
            </a:r>
            <a:r>
              <a:rPr lang="en-US" altLang="zh-CN" sz="2400" b="1" dirty="0"/>
              <a:t>T</a:t>
            </a:r>
            <a:r>
              <a:rPr lang="zh-CN" altLang="en-US" sz="2400" b="1" dirty="0"/>
              <a:t>为</a:t>
            </a:r>
            <a:r>
              <a:rPr lang="en-US" altLang="zh-CN" sz="2400" b="1" dirty="0"/>
              <a:t>Prim</a:t>
            </a:r>
            <a:r>
              <a:rPr lang="zh-CN" altLang="en-US" sz="2400" b="1" dirty="0"/>
              <a:t>算法的输出，并假设</a:t>
            </a:r>
            <a:r>
              <a:rPr lang="en-US" altLang="zh-CN" sz="2400" b="1" dirty="0"/>
              <a:t>T</a:t>
            </a:r>
            <a:r>
              <a:rPr lang="zh-CN" altLang="en-US" sz="2400" b="1" dirty="0"/>
              <a:t>按照边被选择的顺序包含了边</a:t>
            </a:r>
            <a:r>
              <a:rPr lang="en-US" altLang="zh-CN" sz="2400" b="1" dirty="0"/>
              <a:t>{t</a:t>
            </a:r>
            <a:r>
              <a:rPr lang="en-US" altLang="zh-CN" sz="2400" b="1" baseline="-25000" dirty="0"/>
              <a:t>1</a:t>
            </a:r>
            <a:r>
              <a:rPr lang="en-US" altLang="zh-CN" sz="2400" b="1" dirty="0"/>
              <a:t>,t</a:t>
            </a:r>
            <a:r>
              <a:rPr lang="en-US" altLang="zh-CN" sz="2400" b="1" baseline="-25000" dirty="0"/>
              <a:t>2</a:t>
            </a:r>
            <a:r>
              <a:rPr lang="en-US" altLang="zh-CN" sz="2400" b="1" dirty="0"/>
              <a:t>,…,t</a:t>
            </a:r>
            <a:r>
              <a:rPr lang="en-US" altLang="zh-CN" sz="2400" b="1" baseline="-25000" dirty="0"/>
              <a:t>n-1</a:t>
            </a:r>
            <a:r>
              <a:rPr lang="en-US" altLang="zh-CN" sz="2400" b="1" dirty="0"/>
              <a:t>}</a:t>
            </a:r>
            <a:r>
              <a:rPr lang="zh-CN" altLang="en-US" sz="2400" b="1" dirty="0"/>
              <a:t>。定义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i</a:t>
            </a:r>
            <a:r>
              <a:rPr lang="en-US" altLang="zh-CN" sz="2400" b="1" dirty="0"/>
              <a:t>={t</a:t>
            </a:r>
            <a:r>
              <a:rPr lang="en-US" altLang="zh-CN" sz="2400" b="1" baseline="-25000" dirty="0"/>
              <a:t>1</a:t>
            </a:r>
            <a:r>
              <a:rPr lang="en-US" altLang="zh-CN" sz="2400" b="1" dirty="0"/>
              <a:t>,t</a:t>
            </a:r>
            <a:r>
              <a:rPr lang="en-US" altLang="zh-CN" sz="2400" b="1" baseline="-25000" dirty="0"/>
              <a:t>2</a:t>
            </a:r>
            <a:r>
              <a:rPr lang="en-US" altLang="zh-CN" sz="2400" b="1" dirty="0"/>
              <a:t>,…,</a:t>
            </a:r>
            <a:r>
              <a:rPr lang="en-US" altLang="zh-CN" sz="2400" b="1" dirty="0" err="1"/>
              <a:t>t</a:t>
            </a:r>
            <a:r>
              <a:rPr lang="en-US" altLang="zh-CN" sz="2400" b="1" baseline="-25000" dirty="0" err="1"/>
              <a:t>i</a:t>
            </a:r>
            <a:r>
              <a:rPr lang="en-US" altLang="zh-CN" sz="2400" b="1" dirty="0"/>
              <a:t>}</a:t>
            </a:r>
            <a:r>
              <a:rPr lang="zh-CN" altLang="en-US" sz="2400" b="1" dirty="0"/>
              <a:t>。只需证明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i</a:t>
            </a:r>
            <a:r>
              <a:rPr lang="zh-CN" altLang="en-US" sz="2400" b="1" dirty="0"/>
              <a:t>在一个</a:t>
            </a:r>
            <a:r>
              <a:rPr lang="en-US" altLang="zh-CN" sz="2400" b="1" dirty="0"/>
              <a:t>MST</a:t>
            </a:r>
            <a:r>
              <a:rPr lang="zh-CN" altLang="en-US" sz="2400" b="1" dirty="0"/>
              <a:t>中。</a:t>
            </a:r>
            <a:endParaRPr lang="en-US" altLang="zh-CN" sz="2400" b="1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5941E937-95DC-4800-99A2-A24E61672AF6}"/>
              </a:ext>
            </a:extLst>
          </p:cNvPr>
          <p:cNvSpPr txBox="1"/>
          <p:nvPr/>
        </p:nvSpPr>
        <p:spPr>
          <a:xfrm>
            <a:off x="380999" y="2924944"/>
            <a:ext cx="44688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假设</a:t>
            </a:r>
            <a:r>
              <a:rPr lang="en-US" altLang="zh-CN" sz="2400" b="1" dirty="0" err="1"/>
              <a:t>T</a:t>
            </a:r>
            <a:r>
              <a:rPr lang="en-US" altLang="zh-CN" sz="2400" b="1" baseline="-25000" dirty="0" err="1"/>
              <a:t>k</a:t>
            </a:r>
            <a:r>
              <a:rPr lang="zh-CN" altLang="en-US" sz="2400" b="1" dirty="0"/>
              <a:t>在一个</a:t>
            </a:r>
            <a:r>
              <a:rPr lang="en-US" altLang="zh-CN" sz="2400" b="1" dirty="0"/>
              <a:t>MST T</a:t>
            </a:r>
            <a:r>
              <a:rPr lang="en-US" altLang="zh-CN" sz="2400" b="1" dirty="0">
                <a:latin typeface="Times New Roman" panose="02020603050405020304" pitchFamily="18" charset="0"/>
              </a:rPr>
              <a:t>'</a:t>
            </a:r>
            <a:r>
              <a:rPr lang="zh-CN" altLang="en-US" sz="2400" b="1" dirty="0"/>
              <a:t>中，如果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不属于</a:t>
            </a:r>
            <a:r>
              <a:rPr lang="en-US" altLang="zh-CN" sz="2400" b="1" dirty="0"/>
              <a:t>T</a:t>
            </a:r>
            <a:r>
              <a:rPr lang="en-US" altLang="zh-CN" sz="2400" b="1" dirty="0">
                <a:latin typeface="Times New Roman" panose="02020603050405020304" pitchFamily="18" charset="0"/>
              </a:rPr>
              <a:t>'</a:t>
            </a:r>
            <a:r>
              <a:rPr lang="zh-CN" altLang="en-US" sz="2400" b="1" dirty="0"/>
              <a:t>，则</a:t>
            </a:r>
            <a:r>
              <a:rPr lang="en-US" altLang="zh-CN" sz="2400" b="1" dirty="0"/>
              <a:t>T</a:t>
            </a:r>
            <a:r>
              <a:rPr lang="en-US" altLang="zh-CN" sz="2400" b="1" dirty="0">
                <a:latin typeface="Times New Roman" panose="02020603050405020304" pitchFamily="18" charset="0"/>
              </a:rPr>
              <a:t>' </a:t>
            </a:r>
            <a:r>
              <a:rPr lang="en-US" altLang="zh-CN" sz="2400" b="1" dirty="0"/>
              <a:t>+ 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存在回路。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令</a:t>
            </a:r>
            <a:r>
              <a:rPr lang="en-US" altLang="zh-CN" sz="2400" b="1" dirty="0" err="1"/>
              <a:t>s</a:t>
            </a:r>
            <a:r>
              <a:rPr lang="en-US" altLang="zh-CN" sz="2400" b="1" baseline="-25000" dirty="0" err="1"/>
              <a:t>i</a:t>
            </a:r>
            <a:r>
              <a:rPr lang="zh-CN" altLang="en-US" sz="2400" b="1" dirty="0"/>
              <a:t>为回路上不在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</a:t>
            </a:r>
            <a:r>
              <a:rPr lang="zh-CN" altLang="en-US" sz="2400" b="1" dirty="0"/>
              <a:t>的、且</a:t>
            </a:r>
            <a:r>
              <a:rPr lang="en-US" altLang="zh-CN" sz="2400" b="1" dirty="0" err="1"/>
              <a:t>s</a:t>
            </a:r>
            <a:r>
              <a:rPr lang="en-US" altLang="zh-CN" sz="2400" b="1" baseline="-25000" dirty="0" err="1"/>
              <a:t>i</a:t>
            </a:r>
            <a:r>
              <a:rPr lang="zh-CN" altLang="en-US" sz="2400" b="1" dirty="0"/>
              <a:t>的一个端点在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</a:t>
            </a:r>
            <a:r>
              <a:rPr lang="zh-CN" altLang="en-US" sz="2400" b="1" dirty="0"/>
              <a:t>中的边。这也就意味着，当选择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时</a:t>
            </a:r>
            <a:r>
              <a:rPr lang="en-US" altLang="zh-CN" sz="2400" b="1" dirty="0" err="1"/>
              <a:t>s</a:t>
            </a:r>
            <a:r>
              <a:rPr lang="en-US" altLang="zh-CN" sz="2400" b="1" baseline="-25000" dirty="0" err="1"/>
              <a:t>i</a:t>
            </a:r>
            <a:r>
              <a:rPr lang="zh-CN" altLang="en-US" sz="2400" b="1" dirty="0"/>
              <a:t>也可选而没有被选，即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的权重不大于</a:t>
            </a:r>
            <a:r>
              <a:rPr lang="en-US" altLang="zh-CN" sz="2400" b="1" dirty="0" err="1"/>
              <a:t>s</a:t>
            </a:r>
            <a:r>
              <a:rPr lang="en-US" altLang="zh-CN" sz="2400" b="1" baseline="-25000" dirty="0" err="1"/>
              <a:t>i</a:t>
            </a:r>
            <a:r>
              <a:rPr lang="zh-CN" altLang="en-US" sz="2400" b="1" dirty="0"/>
              <a:t>的权重。那么</a:t>
            </a:r>
            <a:r>
              <a:rPr lang="en-US" altLang="zh-CN" sz="2400" b="1" dirty="0"/>
              <a:t>T</a:t>
            </a:r>
            <a:r>
              <a:rPr lang="en-US" altLang="zh-CN" sz="2400" b="1" dirty="0">
                <a:latin typeface="Times New Roman" panose="02020603050405020304" pitchFamily="18" charset="0"/>
              </a:rPr>
              <a:t>' </a:t>
            </a:r>
            <a:r>
              <a:rPr lang="en-US" altLang="zh-CN" sz="2400" b="1" dirty="0"/>
              <a:t>- </a:t>
            </a:r>
            <a:r>
              <a:rPr lang="en-US" altLang="zh-CN" sz="2400" b="1" dirty="0" err="1"/>
              <a:t>s</a:t>
            </a:r>
            <a:r>
              <a:rPr lang="en-US" altLang="zh-CN" sz="2400" b="1" baseline="-25000" dirty="0" err="1"/>
              <a:t>i</a:t>
            </a:r>
            <a:r>
              <a:rPr lang="en-US" altLang="zh-CN" sz="2400" b="1" baseline="-25000" dirty="0"/>
              <a:t> </a:t>
            </a:r>
            <a:r>
              <a:rPr lang="en-US" altLang="zh-CN" sz="2400" b="1" dirty="0"/>
              <a:t>+ 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为包含</a:t>
            </a:r>
            <a:r>
              <a:rPr lang="en-US" altLang="zh-CN" sz="2400" b="1" dirty="0"/>
              <a:t>T</a:t>
            </a:r>
            <a:r>
              <a:rPr lang="en-US" altLang="zh-CN" sz="2400" b="1" baseline="-25000" dirty="0"/>
              <a:t>k+1</a:t>
            </a:r>
            <a:r>
              <a:rPr lang="zh-CN" altLang="en-US" sz="2400" b="1" dirty="0"/>
              <a:t>的</a:t>
            </a:r>
            <a:r>
              <a:rPr lang="en-US" altLang="zh-CN" sz="2400" b="1" dirty="0"/>
              <a:t>MST</a:t>
            </a:r>
            <a:r>
              <a:rPr lang="zh-CN" altLang="en-US" sz="2400" b="1" dirty="0"/>
              <a:t>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3910585-C33A-4427-A506-45266CE4D0E9}"/>
              </a:ext>
            </a:extLst>
          </p:cNvPr>
          <p:cNvGrpSpPr/>
          <p:nvPr/>
        </p:nvGrpSpPr>
        <p:grpSpPr>
          <a:xfrm>
            <a:off x="4847447" y="3573016"/>
            <a:ext cx="3932807" cy="2219895"/>
            <a:chOff x="4847447" y="3573016"/>
            <a:chExt cx="3932807" cy="2219895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77B5150C-4A92-4078-9593-CC318CDF50E4}"/>
                </a:ext>
              </a:extLst>
            </p:cNvPr>
            <p:cNvGrpSpPr/>
            <p:nvPr/>
          </p:nvGrpSpPr>
          <p:grpSpPr>
            <a:xfrm>
              <a:off x="4847447" y="3573016"/>
              <a:ext cx="3932807" cy="2219895"/>
              <a:chOff x="4847447" y="3573016"/>
              <a:chExt cx="3932807" cy="2219895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62E1193D-4A32-4AD6-9825-FA94F0EF8F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47447" y="3573016"/>
                <a:ext cx="3932807" cy="2219895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DD657C50-41CB-4967-B124-ABDDC9D330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2120" y="4461654"/>
                <a:ext cx="971550" cy="342900"/>
              </a:xfrm>
              <a:prstGeom prst="rect">
                <a:avLst/>
              </a:prstGeom>
            </p:spPr>
          </p:pic>
        </p:grp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106321FE-A637-49C3-A2A1-692B7D711897}"/>
                </a:ext>
              </a:extLst>
            </p:cNvPr>
            <p:cNvSpPr/>
            <p:nvPr/>
          </p:nvSpPr>
          <p:spPr>
            <a:xfrm>
              <a:off x="7777486" y="5301208"/>
              <a:ext cx="53893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/>
                <a:t>t</a:t>
              </a:r>
              <a:r>
                <a:rPr lang="en-US" altLang="zh-CN" sz="2000" b="1" baseline="-25000" dirty="0"/>
                <a:t>k+1</a:t>
              </a:r>
              <a:endParaRPr lang="zh-CN" altLang="en-US" sz="2000" dirty="0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6825F0BC-ADAA-4812-B971-EAD4E4A3A5BF}"/>
                </a:ext>
              </a:extLst>
            </p:cNvPr>
            <p:cNvSpPr/>
            <p:nvPr/>
          </p:nvSpPr>
          <p:spPr>
            <a:xfrm>
              <a:off x="7777486" y="3645024"/>
              <a:ext cx="33855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 err="1"/>
                <a:t>s</a:t>
              </a:r>
              <a:r>
                <a:rPr lang="en-US" altLang="zh-CN" sz="2000" b="1" baseline="-25000" dirty="0" err="1"/>
                <a:t>i</a:t>
              </a:r>
              <a:endParaRPr lang="zh-CN" altLang="en-US" sz="2000" dirty="0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4E4DA4AC-96D4-46C2-83B8-AFAAA03942E9}"/>
              </a:ext>
            </a:extLst>
          </p:cNvPr>
          <p:cNvSpPr/>
          <p:nvPr/>
        </p:nvSpPr>
        <p:spPr>
          <a:xfrm>
            <a:off x="6074568" y="4424592"/>
            <a:ext cx="429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/>
              <a:t>T</a:t>
            </a:r>
            <a:r>
              <a:rPr lang="en-US" altLang="zh-CN" sz="2400" b="1" baseline="-25000" dirty="0"/>
              <a:t>k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95004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35" name="Text Box 59" descr="白色大理石"/>
          <p:cNvSpPr txBox="1">
            <a:spLocks noChangeArrowheads="1"/>
          </p:cNvSpPr>
          <p:nvPr/>
        </p:nvSpPr>
        <p:spPr bwMode="auto">
          <a:xfrm>
            <a:off x="2411413" y="2276475"/>
            <a:ext cx="4176712" cy="32321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 cmpd="thinThick" algn="ctr">
            <a:solidFill>
              <a:srgbClr val="C0C0C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1: E={ }</a:t>
            </a: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2: 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从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以外选择不会与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中的边构成回路的权最小的边加入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3: 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重复第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2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步，直到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E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中包含</a:t>
            </a:r>
            <a:r>
              <a:rPr kumimoji="1" lang="en-US" altLang="zh-CN" sz="2400" b="1" dirty="0">
                <a:solidFill>
                  <a:srgbClr val="990000"/>
                </a:solidFill>
                <a:latin typeface="Times New Roman" pitchFamily="18" charset="0"/>
              </a:rPr>
              <a:t>n-1</a:t>
            </a: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条边</a:t>
            </a:r>
          </a:p>
          <a:p>
            <a:pPr marL="265113" indent="-265113">
              <a:spcBef>
                <a:spcPct val="50000"/>
              </a:spcBef>
              <a:defRPr/>
            </a:pPr>
            <a:r>
              <a:rPr kumimoji="1" lang="zh-CN" altLang="en-US" sz="2400" b="1" dirty="0">
                <a:solidFill>
                  <a:srgbClr val="990000"/>
                </a:solidFill>
                <a:latin typeface="Times New Roman" pitchFamily="18" charset="0"/>
              </a:rPr>
              <a:t>算法结束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算法（求最小生成树）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5289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00213"/>
            <a:ext cx="8591550" cy="57626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zh-CN" altLang="en-US" sz="2400" b="1">
                <a:latin typeface="Times New Roman" panose="02020603050405020304" pitchFamily="18" charset="0"/>
              </a:rPr>
              <a:t>铺设一个连接各个城市的光纤通信网络（单位：万元）。</a:t>
            </a:r>
          </a:p>
        </p:txBody>
      </p:sp>
      <p:sp>
        <p:nvSpPr>
          <p:cNvPr id="18436" name="Text Box 25"/>
          <p:cNvSpPr txBox="1">
            <a:spLocks noChangeArrowheads="1"/>
          </p:cNvSpPr>
          <p:nvPr/>
        </p:nvSpPr>
        <p:spPr bwMode="auto">
          <a:xfrm>
            <a:off x="2895600" y="2286000"/>
            <a:ext cx="3365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f</a:t>
            </a:r>
            <a:endParaRPr kumimoji="1" lang="en-US" altLang="zh-CN" sz="3600" baseline="-250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7" name="Text Box 26"/>
          <p:cNvSpPr txBox="1">
            <a:spLocks noChangeArrowheads="1"/>
          </p:cNvSpPr>
          <p:nvPr/>
        </p:nvSpPr>
        <p:spPr bwMode="auto">
          <a:xfrm>
            <a:off x="5519738" y="2286000"/>
            <a:ext cx="385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e</a:t>
            </a:r>
            <a:endParaRPr kumimoji="1" lang="en-US" altLang="zh-CN" sz="3600" baseline="-250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8438" name="Group 61"/>
          <p:cNvGrpSpPr>
            <a:grpSpLocks/>
          </p:cNvGrpSpPr>
          <p:nvPr/>
        </p:nvGrpSpPr>
        <p:grpSpPr bwMode="auto">
          <a:xfrm>
            <a:off x="914400" y="2514600"/>
            <a:ext cx="7031038" cy="3810000"/>
            <a:chOff x="576" y="1584"/>
            <a:chExt cx="4429" cy="2400"/>
          </a:xfrm>
        </p:grpSpPr>
        <p:sp>
          <p:nvSpPr>
            <p:cNvPr id="18455" name="Text Box 5"/>
            <p:cNvSpPr txBox="1">
              <a:spLocks noChangeArrowheads="1"/>
            </p:cNvSpPr>
            <p:nvPr/>
          </p:nvSpPr>
          <p:spPr bwMode="auto">
            <a:xfrm>
              <a:off x="1728" y="3580"/>
              <a:ext cx="2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b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56" name="Line 6"/>
            <p:cNvSpPr>
              <a:spLocks noChangeShapeType="1"/>
            </p:cNvSpPr>
            <p:nvPr/>
          </p:nvSpPr>
          <p:spPr bwMode="auto">
            <a:xfrm flipV="1">
              <a:off x="1870" y="2667"/>
              <a:ext cx="1670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7" name="Line 7"/>
            <p:cNvSpPr>
              <a:spLocks noChangeShapeType="1"/>
            </p:cNvSpPr>
            <p:nvPr/>
          </p:nvSpPr>
          <p:spPr bwMode="auto">
            <a:xfrm flipV="1">
              <a:off x="1870" y="1831"/>
              <a:ext cx="1670" cy="90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8" name="Line 8"/>
            <p:cNvSpPr>
              <a:spLocks noChangeShapeType="1"/>
            </p:cNvSpPr>
            <p:nvPr/>
          </p:nvSpPr>
          <p:spPr bwMode="auto">
            <a:xfrm flipH="1" flipV="1">
              <a:off x="939" y="2670"/>
              <a:ext cx="2563" cy="90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9" name="Line 9"/>
            <p:cNvSpPr>
              <a:spLocks noChangeShapeType="1"/>
            </p:cNvSpPr>
            <p:nvPr/>
          </p:nvSpPr>
          <p:spPr bwMode="auto">
            <a:xfrm flipH="1" flipV="1">
              <a:off x="1931" y="1875"/>
              <a:ext cx="2719" cy="79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60" name="Line 10"/>
            <p:cNvSpPr>
              <a:spLocks noChangeShapeType="1"/>
            </p:cNvSpPr>
            <p:nvPr/>
          </p:nvSpPr>
          <p:spPr bwMode="auto">
            <a:xfrm flipV="1">
              <a:off x="1905" y="1901"/>
              <a:ext cx="0" cy="167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61" name="Line 11"/>
            <p:cNvSpPr>
              <a:spLocks noChangeShapeType="1"/>
            </p:cNvSpPr>
            <p:nvPr/>
          </p:nvSpPr>
          <p:spPr bwMode="auto">
            <a:xfrm flipV="1">
              <a:off x="3514" y="1901"/>
              <a:ext cx="0" cy="167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62" name="Text Box 12"/>
            <p:cNvSpPr txBox="1">
              <a:spLocks noChangeArrowheads="1"/>
            </p:cNvSpPr>
            <p:nvPr/>
          </p:nvSpPr>
          <p:spPr bwMode="auto">
            <a:xfrm>
              <a:off x="576" y="2360"/>
              <a:ext cx="24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a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63" name="Text Box 13"/>
            <p:cNvSpPr txBox="1">
              <a:spLocks noChangeArrowheads="1"/>
            </p:cNvSpPr>
            <p:nvPr/>
          </p:nvSpPr>
          <p:spPr bwMode="auto">
            <a:xfrm>
              <a:off x="3408" y="3581"/>
              <a:ext cx="244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c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64" name="Text Box 14"/>
            <p:cNvSpPr txBox="1">
              <a:spLocks noChangeArrowheads="1"/>
            </p:cNvSpPr>
            <p:nvPr/>
          </p:nvSpPr>
          <p:spPr bwMode="auto">
            <a:xfrm>
              <a:off x="4746" y="2475"/>
              <a:ext cx="259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d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65" name="Text Box 15"/>
            <p:cNvSpPr txBox="1">
              <a:spLocks noChangeArrowheads="1"/>
            </p:cNvSpPr>
            <p:nvPr/>
          </p:nvSpPr>
          <p:spPr bwMode="auto">
            <a:xfrm>
              <a:off x="1104" y="2073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54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66" name="Text Box 16"/>
            <p:cNvSpPr txBox="1">
              <a:spLocks noChangeArrowheads="1"/>
            </p:cNvSpPr>
            <p:nvPr/>
          </p:nvSpPr>
          <p:spPr bwMode="auto">
            <a:xfrm>
              <a:off x="2700" y="350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60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67" name="Text Box 17"/>
            <p:cNvSpPr txBox="1">
              <a:spLocks noChangeArrowheads="1"/>
            </p:cNvSpPr>
            <p:nvPr/>
          </p:nvSpPr>
          <p:spPr bwMode="auto">
            <a:xfrm>
              <a:off x="1008" y="301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36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68" name="Line 18"/>
            <p:cNvSpPr>
              <a:spLocks noChangeShapeType="1"/>
            </p:cNvSpPr>
            <p:nvPr/>
          </p:nvSpPr>
          <p:spPr bwMode="auto">
            <a:xfrm>
              <a:off x="939" y="2708"/>
              <a:ext cx="966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69" name="Line 19"/>
            <p:cNvSpPr>
              <a:spLocks noChangeShapeType="1"/>
            </p:cNvSpPr>
            <p:nvPr/>
          </p:nvSpPr>
          <p:spPr bwMode="auto">
            <a:xfrm>
              <a:off x="1905" y="3572"/>
              <a:ext cx="16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0" name="Line 20"/>
            <p:cNvSpPr>
              <a:spLocks noChangeShapeType="1"/>
            </p:cNvSpPr>
            <p:nvPr/>
          </p:nvSpPr>
          <p:spPr bwMode="auto">
            <a:xfrm flipV="1">
              <a:off x="3537" y="2693"/>
              <a:ext cx="1148" cy="90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1" name="Line 21"/>
            <p:cNvSpPr>
              <a:spLocks noChangeShapeType="1"/>
            </p:cNvSpPr>
            <p:nvPr/>
          </p:nvSpPr>
          <p:spPr bwMode="auto">
            <a:xfrm>
              <a:off x="939" y="2708"/>
              <a:ext cx="374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2" name="Line 22"/>
            <p:cNvSpPr>
              <a:spLocks noChangeShapeType="1"/>
            </p:cNvSpPr>
            <p:nvPr/>
          </p:nvSpPr>
          <p:spPr bwMode="auto">
            <a:xfrm flipV="1">
              <a:off x="939" y="1872"/>
              <a:ext cx="966" cy="83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3" name="Line 23"/>
            <p:cNvSpPr>
              <a:spLocks noChangeShapeType="1"/>
            </p:cNvSpPr>
            <p:nvPr/>
          </p:nvSpPr>
          <p:spPr bwMode="auto">
            <a:xfrm>
              <a:off x="1905" y="1872"/>
              <a:ext cx="16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4" name="Line 24"/>
            <p:cNvSpPr>
              <a:spLocks noChangeShapeType="1"/>
            </p:cNvSpPr>
            <p:nvPr/>
          </p:nvSpPr>
          <p:spPr bwMode="auto">
            <a:xfrm>
              <a:off x="3537" y="1872"/>
              <a:ext cx="1148" cy="83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75" name="Text Box 27"/>
            <p:cNvSpPr txBox="1">
              <a:spLocks noChangeArrowheads="1"/>
            </p:cNvSpPr>
            <p:nvPr/>
          </p:nvSpPr>
          <p:spPr bwMode="auto">
            <a:xfrm>
              <a:off x="1414" y="2417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76" name="Text Box 28"/>
            <p:cNvSpPr txBox="1">
              <a:spLocks noChangeArrowheads="1"/>
            </p:cNvSpPr>
            <p:nvPr/>
          </p:nvSpPr>
          <p:spPr bwMode="auto">
            <a:xfrm>
              <a:off x="1692" y="2160"/>
              <a:ext cx="22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77" name="Text Box 29"/>
            <p:cNvSpPr txBox="1">
              <a:spLocks noChangeArrowheads="1"/>
            </p:cNvSpPr>
            <p:nvPr/>
          </p:nvSpPr>
          <p:spPr bwMode="auto">
            <a:xfrm>
              <a:off x="1584" y="2985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78" name="Text Box 30"/>
            <p:cNvSpPr txBox="1">
              <a:spLocks noChangeArrowheads="1"/>
            </p:cNvSpPr>
            <p:nvPr/>
          </p:nvSpPr>
          <p:spPr bwMode="auto">
            <a:xfrm>
              <a:off x="2220" y="2880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79" name="Text Box 31"/>
            <p:cNvSpPr txBox="1">
              <a:spLocks noChangeArrowheads="1"/>
            </p:cNvSpPr>
            <p:nvPr/>
          </p:nvSpPr>
          <p:spPr bwMode="auto">
            <a:xfrm>
              <a:off x="2832" y="2928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0" name="Text Box 32"/>
            <p:cNvSpPr txBox="1">
              <a:spLocks noChangeArrowheads="1"/>
            </p:cNvSpPr>
            <p:nvPr/>
          </p:nvSpPr>
          <p:spPr bwMode="auto">
            <a:xfrm>
              <a:off x="3506" y="297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45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1" name="Text Box 33"/>
            <p:cNvSpPr txBox="1">
              <a:spLocks noChangeArrowheads="1"/>
            </p:cNvSpPr>
            <p:nvPr/>
          </p:nvSpPr>
          <p:spPr bwMode="auto">
            <a:xfrm>
              <a:off x="2688" y="2428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2" name="Text Box 34"/>
            <p:cNvSpPr txBox="1">
              <a:spLocks noChangeArrowheads="1"/>
            </p:cNvSpPr>
            <p:nvPr/>
          </p:nvSpPr>
          <p:spPr bwMode="auto">
            <a:xfrm>
              <a:off x="2256" y="2112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3" name="Text Box 35"/>
            <p:cNvSpPr txBox="1">
              <a:spLocks noChangeArrowheads="1"/>
            </p:cNvSpPr>
            <p:nvPr/>
          </p:nvSpPr>
          <p:spPr bwMode="auto">
            <a:xfrm>
              <a:off x="3072" y="2217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38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4" name="Text Box 36"/>
            <p:cNvSpPr txBox="1">
              <a:spLocks noChangeArrowheads="1"/>
            </p:cNvSpPr>
            <p:nvPr/>
          </p:nvSpPr>
          <p:spPr bwMode="auto">
            <a:xfrm>
              <a:off x="3504" y="206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30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5" name="Text Box 37"/>
            <p:cNvSpPr txBox="1">
              <a:spLocks noChangeArrowheads="1"/>
            </p:cNvSpPr>
            <p:nvPr/>
          </p:nvSpPr>
          <p:spPr bwMode="auto">
            <a:xfrm>
              <a:off x="4044" y="3072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62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6" name="Text Box 38"/>
            <p:cNvSpPr txBox="1">
              <a:spLocks noChangeArrowheads="1"/>
            </p:cNvSpPr>
            <p:nvPr/>
          </p:nvSpPr>
          <p:spPr bwMode="auto">
            <a:xfrm>
              <a:off x="3948" y="2640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25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7" name="Text Box 39"/>
            <p:cNvSpPr txBox="1">
              <a:spLocks noChangeArrowheads="1"/>
            </p:cNvSpPr>
            <p:nvPr/>
          </p:nvSpPr>
          <p:spPr bwMode="auto">
            <a:xfrm>
              <a:off x="2640" y="1584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12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8" name="Text Box 40"/>
            <p:cNvSpPr txBox="1">
              <a:spLocks noChangeArrowheads="1"/>
            </p:cNvSpPr>
            <p:nvPr/>
          </p:nvSpPr>
          <p:spPr bwMode="auto">
            <a:xfrm>
              <a:off x="4032" y="2016"/>
              <a:ext cx="3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800">
                  <a:latin typeface="Times New Roman" panose="02020603050405020304" pitchFamily="18" charset="0"/>
                </a:rPr>
                <a:t>10</a:t>
              </a:r>
              <a:endParaRPr kumimoji="1" lang="en-US" altLang="zh-CN" sz="2800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18489" name="Text Box 41"/>
            <p:cNvSpPr txBox="1">
              <a:spLocks noChangeArrowheads="1"/>
            </p:cNvSpPr>
            <p:nvPr/>
          </p:nvSpPr>
          <p:spPr bwMode="auto">
            <a:xfrm>
              <a:off x="1900" y="2620"/>
              <a:ext cx="26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h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490" name="Text Box 42"/>
            <p:cNvSpPr txBox="1">
              <a:spLocks noChangeArrowheads="1"/>
            </p:cNvSpPr>
            <p:nvPr/>
          </p:nvSpPr>
          <p:spPr bwMode="auto">
            <a:xfrm>
              <a:off x="3504" y="2571"/>
              <a:ext cx="259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3600">
                  <a:solidFill>
                    <a:schemeClr val="tx2"/>
                  </a:solidFill>
                  <a:latin typeface="Times New Roman" panose="02020603050405020304" pitchFamily="18" charset="0"/>
                </a:rPr>
                <a:t>g</a:t>
              </a:r>
              <a:endParaRPr kumimoji="1" lang="en-US" altLang="zh-CN" sz="3600" baseline="-2500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14750" name="Line 62"/>
          <p:cNvSpPr>
            <a:spLocks noChangeShapeType="1"/>
          </p:cNvSpPr>
          <p:nvPr/>
        </p:nvSpPr>
        <p:spPr bwMode="auto">
          <a:xfrm>
            <a:off x="3022600" y="3048000"/>
            <a:ext cx="0" cy="12192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1" name="Line 63"/>
          <p:cNvSpPr>
            <a:spLocks noChangeShapeType="1"/>
          </p:cNvSpPr>
          <p:nvPr/>
        </p:nvSpPr>
        <p:spPr bwMode="auto">
          <a:xfrm>
            <a:off x="5638800" y="2971800"/>
            <a:ext cx="1752600" cy="12954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2" name="Line 64"/>
          <p:cNvSpPr>
            <a:spLocks noChangeShapeType="1"/>
          </p:cNvSpPr>
          <p:nvPr/>
        </p:nvSpPr>
        <p:spPr bwMode="auto">
          <a:xfrm>
            <a:off x="3048000" y="2971800"/>
            <a:ext cx="2514600" cy="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3" name="Line 65"/>
          <p:cNvSpPr>
            <a:spLocks noChangeShapeType="1"/>
          </p:cNvSpPr>
          <p:nvPr/>
        </p:nvSpPr>
        <p:spPr bwMode="auto">
          <a:xfrm flipH="1">
            <a:off x="3048000" y="4267200"/>
            <a:ext cx="2514600" cy="13716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4" name="Line 66"/>
          <p:cNvSpPr>
            <a:spLocks noChangeShapeType="1"/>
          </p:cNvSpPr>
          <p:nvPr/>
        </p:nvSpPr>
        <p:spPr bwMode="auto">
          <a:xfrm>
            <a:off x="5613400" y="4292600"/>
            <a:ext cx="1828800" cy="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5" name="Line 67"/>
          <p:cNvSpPr>
            <a:spLocks noChangeShapeType="1"/>
          </p:cNvSpPr>
          <p:nvPr/>
        </p:nvSpPr>
        <p:spPr bwMode="auto">
          <a:xfrm>
            <a:off x="1447800" y="4267200"/>
            <a:ext cx="1587500" cy="14605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4756" name="Line 68"/>
          <p:cNvSpPr>
            <a:spLocks noChangeShapeType="1"/>
          </p:cNvSpPr>
          <p:nvPr/>
        </p:nvSpPr>
        <p:spPr bwMode="auto">
          <a:xfrm>
            <a:off x="5600700" y="4394200"/>
            <a:ext cx="0" cy="1219200"/>
          </a:xfrm>
          <a:prstGeom prst="line">
            <a:avLst/>
          </a:prstGeom>
          <a:noFill/>
          <a:ln w="76200">
            <a:solidFill>
              <a:srgbClr val="FB4D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18446" name="Group 50"/>
          <p:cNvGrpSpPr>
            <a:grpSpLocks/>
          </p:cNvGrpSpPr>
          <p:nvPr/>
        </p:nvGrpSpPr>
        <p:grpSpPr bwMode="auto">
          <a:xfrm>
            <a:off x="1393825" y="2860675"/>
            <a:ext cx="6140450" cy="2940050"/>
            <a:chOff x="878" y="1658"/>
            <a:chExt cx="3868" cy="1852"/>
          </a:xfrm>
        </p:grpSpPr>
        <p:sp>
          <p:nvSpPr>
            <p:cNvPr id="18447" name="Oval 51"/>
            <p:cNvSpPr>
              <a:spLocks noChangeArrowheads="1"/>
            </p:cNvSpPr>
            <p:nvPr/>
          </p:nvSpPr>
          <p:spPr bwMode="auto">
            <a:xfrm>
              <a:off x="3472" y="3370"/>
              <a:ext cx="120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48" name="Oval 52"/>
            <p:cNvSpPr>
              <a:spLocks noChangeArrowheads="1"/>
            </p:cNvSpPr>
            <p:nvPr/>
          </p:nvSpPr>
          <p:spPr bwMode="auto">
            <a:xfrm>
              <a:off x="1845" y="1658"/>
              <a:ext cx="121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49" name="Oval 53"/>
            <p:cNvSpPr>
              <a:spLocks noChangeArrowheads="1"/>
            </p:cNvSpPr>
            <p:nvPr/>
          </p:nvSpPr>
          <p:spPr bwMode="auto">
            <a:xfrm>
              <a:off x="1845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50" name="Oval 54"/>
            <p:cNvSpPr>
              <a:spLocks noChangeArrowheads="1"/>
            </p:cNvSpPr>
            <p:nvPr/>
          </p:nvSpPr>
          <p:spPr bwMode="auto">
            <a:xfrm>
              <a:off x="3451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51" name="Oval 55"/>
            <p:cNvSpPr>
              <a:spLocks noChangeArrowheads="1"/>
            </p:cNvSpPr>
            <p:nvPr/>
          </p:nvSpPr>
          <p:spPr bwMode="auto">
            <a:xfrm>
              <a:off x="4625" y="2494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52" name="Oval 56"/>
            <p:cNvSpPr>
              <a:spLocks noChangeArrowheads="1"/>
            </p:cNvSpPr>
            <p:nvPr/>
          </p:nvSpPr>
          <p:spPr bwMode="auto">
            <a:xfrm>
              <a:off x="1845" y="3359"/>
              <a:ext cx="121" cy="1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53" name="Oval 57"/>
            <p:cNvSpPr>
              <a:spLocks noChangeArrowheads="1"/>
            </p:cNvSpPr>
            <p:nvPr/>
          </p:nvSpPr>
          <p:spPr bwMode="auto">
            <a:xfrm>
              <a:off x="3472" y="1658"/>
              <a:ext cx="120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454" name="Oval 58"/>
            <p:cNvSpPr>
              <a:spLocks noChangeArrowheads="1"/>
            </p:cNvSpPr>
            <p:nvPr/>
          </p:nvSpPr>
          <p:spPr bwMode="auto">
            <a:xfrm>
              <a:off x="878" y="2482"/>
              <a:ext cx="121" cy="1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kumimoji="1" lang="zh-CN" altLang="en-US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算法（举例）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552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4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4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4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50" grpId="0" animBg="1"/>
      <p:bldP spid="114751" grpId="0" animBg="1"/>
      <p:bldP spid="114752" grpId="0" animBg="1"/>
      <p:bldP spid="114753" grpId="0" animBg="1"/>
      <p:bldP spid="114754" grpId="0" animBg="1"/>
      <p:bldP spid="114755" grpId="0" animBg="1"/>
      <p:bldP spid="1147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081835" cy="432107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/>
              <a:t>内容</a:t>
            </a:r>
            <a:r>
              <a:rPr lang="en-US" altLang="zh-CN" sz="2800" dirty="0"/>
              <a:t>1</a:t>
            </a:r>
            <a:r>
              <a:rPr lang="zh-CN" altLang="en-US" sz="2800" dirty="0"/>
              <a:t>：表达式的（逆）波兰记法</a:t>
            </a:r>
            <a:endParaRPr lang="en-US" altLang="zh-CN" sz="2800" dirty="0"/>
          </a:p>
          <a:p>
            <a:pPr>
              <a:lnSpc>
                <a:spcPct val="120000"/>
              </a:lnSpc>
            </a:pPr>
            <a:r>
              <a:rPr lang="zh-CN" altLang="en-US" sz="2800" dirty="0"/>
              <a:t>内容</a:t>
            </a:r>
            <a:r>
              <a:rPr lang="en-US" altLang="zh-CN" sz="2800" dirty="0"/>
              <a:t>2</a:t>
            </a:r>
            <a:r>
              <a:rPr lang="zh-CN" altLang="en-US" sz="2800" dirty="0"/>
              <a:t>：二叉搜索树</a:t>
            </a:r>
            <a:endParaRPr lang="en-US" altLang="zh-CN" sz="2800" dirty="0"/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Times New Roman" charset="0"/>
              </a:rPr>
              <a:t>内容</a:t>
            </a:r>
            <a:r>
              <a:rPr lang="en-US" altLang="zh-CN" sz="2800" dirty="0"/>
              <a:t>3</a:t>
            </a:r>
            <a:r>
              <a:rPr lang="zh-CN" altLang="en-US" sz="2800" dirty="0">
                <a:latin typeface="Times New Roman" charset="0"/>
              </a:rPr>
              <a:t>：前缀码与</a:t>
            </a:r>
            <a:r>
              <a:rPr lang="en-US" altLang="zh-CN" sz="2800" dirty="0">
                <a:latin typeface="Times New Roman" charset="0"/>
              </a:rPr>
              <a:t>Huffman</a:t>
            </a:r>
            <a:r>
              <a:rPr lang="zh-CN" altLang="en-US" sz="2800" dirty="0">
                <a:latin typeface="Times New Roman" charset="0"/>
              </a:rPr>
              <a:t>编码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</p:spTree>
    <p:extLst>
      <p:ext uri="{BB962C8B-B14F-4D97-AF65-F5344CB8AC3E}">
        <p14:creationId xmlns:p14="http://schemas.microsoft.com/office/powerpoint/2010/main" val="3922971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3587750" y="2011363"/>
            <a:ext cx="149225" cy="182562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2493963" y="3130550"/>
            <a:ext cx="146050" cy="185738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1" name="Oval 8"/>
          <p:cNvSpPr>
            <a:spLocks noChangeArrowheads="1"/>
          </p:cNvSpPr>
          <p:nvPr/>
        </p:nvSpPr>
        <p:spPr bwMode="auto">
          <a:xfrm>
            <a:off x="3587750" y="5375275"/>
            <a:ext cx="149225" cy="182563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2" name="Oval 10"/>
          <p:cNvSpPr>
            <a:spLocks noChangeArrowheads="1"/>
          </p:cNvSpPr>
          <p:nvPr/>
        </p:nvSpPr>
        <p:spPr bwMode="auto">
          <a:xfrm>
            <a:off x="6719888" y="3130550"/>
            <a:ext cx="147637" cy="185738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3" name="Oval 12"/>
          <p:cNvSpPr>
            <a:spLocks noChangeArrowheads="1"/>
          </p:cNvSpPr>
          <p:nvPr/>
        </p:nvSpPr>
        <p:spPr bwMode="auto">
          <a:xfrm>
            <a:off x="5626100" y="3727450"/>
            <a:ext cx="146050" cy="182563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64" name="Line 13"/>
          <p:cNvSpPr>
            <a:spLocks noChangeShapeType="1"/>
          </p:cNvSpPr>
          <p:nvPr/>
        </p:nvSpPr>
        <p:spPr bwMode="auto">
          <a:xfrm flipV="1">
            <a:off x="2608263" y="2174875"/>
            <a:ext cx="996950" cy="1004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5" name="Line 14"/>
          <p:cNvSpPr>
            <a:spLocks noChangeShapeType="1"/>
          </p:cNvSpPr>
          <p:nvPr/>
        </p:nvSpPr>
        <p:spPr bwMode="auto">
          <a:xfrm flipH="1">
            <a:off x="2565400" y="3328988"/>
            <a:ext cx="1588" cy="996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6" name="Line 15"/>
          <p:cNvSpPr>
            <a:spLocks noChangeShapeType="1"/>
          </p:cNvSpPr>
          <p:nvPr/>
        </p:nvSpPr>
        <p:spPr bwMode="auto">
          <a:xfrm>
            <a:off x="3724275" y="2174875"/>
            <a:ext cx="1003300" cy="10191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7" name="Line 16"/>
          <p:cNvSpPr>
            <a:spLocks noChangeShapeType="1"/>
          </p:cNvSpPr>
          <p:nvPr/>
        </p:nvSpPr>
        <p:spPr bwMode="auto">
          <a:xfrm>
            <a:off x="2619375" y="4398963"/>
            <a:ext cx="1006475" cy="9890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8" name="Line 17"/>
          <p:cNvSpPr>
            <a:spLocks noChangeShapeType="1"/>
          </p:cNvSpPr>
          <p:nvPr/>
        </p:nvSpPr>
        <p:spPr bwMode="auto">
          <a:xfrm flipV="1">
            <a:off x="3724275" y="4411663"/>
            <a:ext cx="1017588" cy="944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9" name="Line 18"/>
          <p:cNvSpPr>
            <a:spLocks noChangeShapeType="1"/>
          </p:cNvSpPr>
          <p:nvPr/>
        </p:nvSpPr>
        <p:spPr bwMode="auto">
          <a:xfrm flipH="1" flipV="1">
            <a:off x="4762500" y="3305175"/>
            <a:ext cx="1588" cy="1030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0" name="Line 19"/>
          <p:cNvSpPr>
            <a:spLocks noChangeShapeType="1"/>
          </p:cNvSpPr>
          <p:nvPr/>
        </p:nvSpPr>
        <p:spPr bwMode="auto">
          <a:xfrm>
            <a:off x="2647950" y="3281363"/>
            <a:ext cx="977900" cy="4175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1" name="Line 20"/>
          <p:cNvSpPr>
            <a:spLocks noChangeShapeType="1"/>
          </p:cNvSpPr>
          <p:nvPr/>
        </p:nvSpPr>
        <p:spPr bwMode="auto">
          <a:xfrm flipV="1">
            <a:off x="2619375" y="3821113"/>
            <a:ext cx="1006475" cy="4778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2" name="Line 21"/>
          <p:cNvSpPr>
            <a:spLocks noChangeShapeType="1"/>
          </p:cNvSpPr>
          <p:nvPr/>
        </p:nvSpPr>
        <p:spPr bwMode="auto">
          <a:xfrm flipV="1">
            <a:off x="3724275" y="3281363"/>
            <a:ext cx="1017588" cy="441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3" name="Line 22"/>
          <p:cNvSpPr>
            <a:spLocks noChangeShapeType="1"/>
          </p:cNvSpPr>
          <p:nvPr/>
        </p:nvSpPr>
        <p:spPr bwMode="auto">
          <a:xfrm>
            <a:off x="3724275" y="3821113"/>
            <a:ext cx="996950" cy="4857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4" name="Line 23"/>
          <p:cNvSpPr>
            <a:spLocks noChangeShapeType="1"/>
          </p:cNvSpPr>
          <p:nvPr/>
        </p:nvSpPr>
        <p:spPr bwMode="auto">
          <a:xfrm>
            <a:off x="3663950" y="2198688"/>
            <a:ext cx="1588" cy="1504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5" name="Line 24"/>
          <p:cNvSpPr>
            <a:spLocks noChangeShapeType="1"/>
          </p:cNvSpPr>
          <p:nvPr/>
        </p:nvSpPr>
        <p:spPr bwMode="auto">
          <a:xfrm>
            <a:off x="4837113" y="3235325"/>
            <a:ext cx="18827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6" name="Line 25"/>
          <p:cNvSpPr>
            <a:spLocks noChangeShapeType="1"/>
          </p:cNvSpPr>
          <p:nvPr/>
        </p:nvSpPr>
        <p:spPr bwMode="auto">
          <a:xfrm>
            <a:off x="4857750" y="4362450"/>
            <a:ext cx="1879600" cy="31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7" name="Line 26"/>
          <p:cNvSpPr>
            <a:spLocks noChangeShapeType="1"/>
          </p:cNvSpPr>
          <p:nvPr/>
        </p:nvSpPr>
        <p:spPr bwMode="auto">
          <a:xfrm flipV="1">
            <a:off x="6794500" y="3328988"/>
            <a:ext cx="3175" cy="9175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8" name="Line 27"/>
          <p:cNvSpPr>
            <a:spLocks noChangeShapeType="1"/>
          </p:cNvSpPr>
          <p:nvPr/>
        </p:nvSpPr>
        <p:spPr bwMode="auto">
          <a:xfrm>
            <a:off x="4837113" y="3276600"/>
            <a:ext cx="817562" cy="496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9" name="Line 28"/>
          <p:cNvSpPr>
            <a:spLocks noChangeShapeType="1"/>
          </p:cNvSpPr>
          <p:nvPr/>
        </p:nvSpPr>
        <p:spPr bwMode="auto">
          <a:xfrm flipV="1">
            <a:off x="5751513" y="3305175"/>
            <a:ext cx="1004887" cy="488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0" name="Line 29"/>
          <p:cNvSpPr>
            <a:spLocks noChangeShapeType="1"/>
          </p:cNvSpPr>
          <p:nvPr/>
        </p:nvSpPr>
        <p:spPr bwMode="auto">
          <a:xfrm>
            <a:off x="5784850" y="3860800"/>
            <a:ext cx="971550" cy="4270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1" name="Freeform 30"/>
          <p:cNvSpPr>
            <a:spLocks/>
          </p:cNvSpPr>
          <p:nvPr/>
        </p:nvSpPr>
        <p:spPr bwMode="auto">
          <a:xfrm>
            <a:off x="3738563" y="3916363"/>
            <a:ext cx="1960562" cy="1554162"/>
          </a:xfrm>
          <a:custGeom>
            <a:avLst/>
            <a:gdLst>
              <a:gd name="T0" fmla="*/ 2147483647 w 1235"/>
              <a:gd name="T1" fmla="*/ 0 h 979"/>
              <a:gd name="T2" fmla="*/ 2147483647 w 1235"/>
              <a:gd name="T3" fmla="*/ 2147483647 h 979"/>
              <a:gd name="T4" fmla="*/ 2147483647 w 1235"/>
              <a:gd name="T5" fmla="*/ 2147483647 h 979"/>
              <a:gd name="T6" fmla="*/ 2147483647 w 1235"/>
              <a:gd name="T7" fmla="*/ 2147483647 h 979"/>
              <a:gd name="T8" fmla="*/ 2147483647 w 1235"/>
              <a:gd name="T9" fmla="*/ 2147483647 h 979"/>
              <a:gd name="T10" fmla="*/ 2147483647 w 1235"/>
              <a:gd name="T11" fmla="*/ 2147483647 h 979"/>
              <a:gd name="T12" fmla="*/ 0 w 1235"/>
              <a:gd name="T13" fmla="*/ 2147483647 h 9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35"/>
              <a:gd name="T22" fmla="*/ 0 h 979"/>
              <a:gd name="T23" fmla="*/ 1235 w 1235"/>
              <a:gd name="T24" fmla="*/ 979 h 9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35" h="979">
                <a:moveTo>
                  <a:pt x="1235" y="0"/>
                </a:moveTo>
                <a:cubicBezTo>
                  <a:pt x="1217" y="61"/>
                  <a:pt x="1191" y="248"/>
                  <a:pt x="1126" y="367"/>
                </a:cubicBezTo>
                <a:cubicBezTo>
                  <a:pt x="1060" y="487"/>
                  <a:pt x="934" y="636"/>
                  <a:pt x="844" y="721"/>
                </a:cubicBezTo>
                <a:cubicBezTo>
                  <a:pt x="755" y="805"/>
                  <a:pt x="684" y="835"/>
                  <a:pt x="587" y="876"/>
                </a:cubicBezTo>
                <a:cubicBezTo>
                  <a:pt x="490" y="917"/>
                  <a:pt x="315" y="953"/>
                  <a:pt x="259" y="966"/>
                </a:cubicBezTo>
                <a:cubicBezTo>
                  <a:pt x="203" y="979"/>
                  <a:pt x="293" y="958"/>
                  <a:pt x="250" y="957"/>
                </a:cubicBezTo>
                <a:cubicBezTo>
                  <a:pt x="207" y="956"/>
                  <a:pt x="52" y="960"/>
                  <a:pt x="0" y="961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2" name="Text Box 31"/>
          <p:cNvSpPr txBox="1">
            <a:spLocks noChangeArrowheads="1"/>
          </p:cNvSpPr>
          <p:nvPr/>
        </p:nvSpPr>
        <p:spPr bwMode="auto">
          <a:xfrm>
            <a:off x="2819400" y="2417763"/>
            <a:ext cx="4159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27</a:t>
            </a:r>
          </a:p>
        </p:txBody>
      </p:sp>
      <p:sp>
        <p:nvSpPr>
          <p:cNvPr id="19483" name="Text Box 32"/>
          <p:cNvSpPr txBox="1">
            <a:spLocks noChangeArrowheads="1"/>
          </p:cNvSpPr>
          <p:nvPr/>
        </p:nvSpPr>
        <p:spPr bwMode="auto">
          <a:xfrm>
            <a:off x="4013200" y="2270125"/>
            <a:ext cx="9032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26(9)</a:t>
            </a:r>
          </a:p>
        </p:txBody>
      </p:sp>
      <p:sp>
        <p:nvSpPr>
          <p:cNvPr id="19484" name="Text Box 33"/>
          <p:cNvSpPr txBox="1">
            <a:spLocks noChangeArrowheads="1"/>
          </p:cNvSpPr>
          <p:nvPr/>
        </p:nvSpPr>
        <p:spPr bwMode="auto">
          <a:xfrm>
            <a:off x="5503863" y="2911475"/>
            <a:ext cx="4794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42</a:t>
            </a:r>
          </a:p>
        </p:txBody>
      </p:sp>
      <p:sp>
        <p:nvSpPr>
          <p:cNvPr id="19485" name="Text Box 34"/>
          <p:cNvSpPr txBox="1">
            <a:spLocks noChangeArrowheads="1"/>
          </p:cNvSpPr>
          <p:nvPr/>
        </p:nvSpPr>
        <p:spPr bwMode="auto">
          <a:xfrm>
            <a:off x="3621088" y="2659063"/>
            <a:ext cx="10302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21(4)</a:t>
            </a:r>
          </a:p>
        </p:txBody>
      </p:sp>
      <p:sp>
        <p:nvSpPr>
          <p:cNvPr id="19486" name="Text Box 35"/>
          <p:cNvSpPr txBox="1">
            <a:spLocks noChangeArrowheads="1"/>
          </p:cNvSpPr>
          <p:nvPr/>
        </p:nvSpPr>
        <p:spPr bwMode="auto">
          <a:xfrm>
            <a:off x="5678488" y="3954463"/>
            <a:ext cx="685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21(5)</a:t>
            </a:r>
          </a:p>
        </p:txBody>
      </p:sp>
      <p:sp>
        <p:nvSpPr>
          <p:cNvPr id="19487" name="Text Box 36"/>
          <p:cNvSpPr txBox="1">
            <a:spLocks noChangeArrowheads="1"/>
          </p:cNvSpPr>
          <p:nvPr/>
        </p:nvSpPr>
        <p:spPr bwMode="auto">
          <a:xfrm>
            <a:off x="5022850" y="5011738"/>
            <a:ext cx="4587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53</a:t>
            </a:r>
          </a:p>
        </p:txBody>
      </p:sp>
      <p:sp>
        <p:nvSpPr>
          <p:cNvPr id="19488" name="Text Box 37"/>
          <p:cNvSpPr txBox="1">
            <a:spLocks noChangeArrowheads="1"/>
          </p:cNvSpPr>
          <p:nvPr/>
        </p:nvSpPr>
        <p:spPr bwMode="auto">
          <a:xfrm>
            <a:off x="5691188" y="4341813"/>
            <a:ext cx="6731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25(7)</a:t>
            </a:r>
          </a:p>
        </p:txBody>
      </p:sp>
      <p:sp>
        <p:nvSpPr>
          <p:cNvPr id="19489" name="Text Box 38"/>
          <p:cNvSpPr txBox="1">
            <a:spLocks noChangeArrowheads="1"/>
          </p:cNvSpPr>
          <p:nvPr/>
        </p:nvSpPr>
        <p:spPr bwMode="auto">
          <a:xfrm>
            <a:off x="4446588" y="3554413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19490" name="Text Box 39"/>
          <p:cNvSpPr txBox="1">
            <a:spLocks noChangeArrowheads="1"/>
          </p:cNvSpPr>
          <p:nvPr/>
        </p:nvSpPr>
        <p:spPr bwMode="auto">
          <a:xfrm>
            <a:off x="4002088" y="4564063"/>
            <a:ext cx="395287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28</a:t>
            </a:r>
          </a:p>
        </p:txBody>
      </p:sp>
      <p:sp>
        <p:nvSpPr>
          <p:cNvPr id="19491" name="Text Box 40"/>
          <p:cNvSpPr txBox="1">
            <a:spLocks noChangeArrowheads="1"/>
          </p:cNvSpPr>
          <p:nvPr/>
        </p:nvSpPr>
        <p:spPr bwMode="auto">
          <a:xfrm>
            <a:off x="3956050" y="3205163"/>
            <a:ext cx="419100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36</a:t>
            </a:r>
          </a:p>
        </p:txBody>
      </p:sp>
      <p:sp>
        <p:nvSpPr>
          <p:cNvPr id="19492" name="Text Box 41"/>
          <p:cNvSpPr txBox="1">
            <a:spLocks noChangeArrowheads="1"/>
          </p:cNvSpPr>
          <p:nvPr/>
        </p:nvSpPr>
        <p:spPr bwMode="auto">
          <a:xfrm>
            <a:off x="3082925" y="3994150"/>
            <a:ext cx="690563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18(3)</a:t>
            </a:r>
          </a:p>
        </p:txBody>
      </p:sp>
      <p:sp>
        <p:nvSpPr>
          <p:cNvPr id="19493" name="Text Box 42"/>
          <p:cNvSpPr txBox="1">
            <a:spLocks noChangeArrowheads="1"/>
          </p:cNvSpPr>
          <p:nvPr/>
        </p:nvSpPr>
        <p:spPr bwMode="auto">
          <a:xfrm>
            <a:off x="2554288" y="4792663"/>
            <a:ext cx="81121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17(2)</a:t>
            </a:r>
          </a:p>
        </p:txBody>
      </p:sp>
      <p:sp>
        <p:nvSpPr>
          <p:cNvPr id="19494" name="Text Box 43"/>
          <p:cNvSpPr txBox="1">
            <a:spLocks noChangeArrowheads="1"/>
          </p:cNvSpPr>
          <p:nvPr/>
        </p:nvSpPr>
        <p:spPr bwMode="auto">
          <a:xfrm>
            <a:off x="2206625" y="3497263"/>
            <a:ext cx="38893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19495" name="Text Box 44"/>
          <p:cNvSpPr txBox="1">
            <a:spLocks noChangeArrowheads="1"/>
          </p:cNvSpPr>
          <p:nvPr/>
        </p:nvSpPr>
        <p:spPr bwMode="auto">
          <a:xfrm>
            <a:off x="4945063" y="3430588"/>
            <a:ext cx="7635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29</a:t>
            </a:r>
          </a:p>
        </p:txBody>
      </p:sp>
      <p:sp>
        <p:nvSpPr>
          <p:cNvPr id="19496" name="Text Box 45"/>
          <p:cNvSpPr txBox="1">
            <a:spLocks noChangeArrowheads="1"/>
          </p:cNvSpPr>
          <p:nvPr/>
        </p:nvSpPr>
        <p:spPr bwMode="auto">
          <a:xfrm>
            <a:off x="6148388" y="3502025"/>
            <a:ext cx="3968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22</a:t>
            </a:r>
          </a:p>
        </p:txBody>
      </p:sp>
      <p:sp>
        <p:nvSpPr>
          <p:cNvPr id="19497" name="Text Box 46"/>
          <p:cNvSpPr txBox="1">
            <a:spLocks noChangeArrowheads="1"/>
          </p:cNvSpPr>
          <p:nvPr/>
        </p:nvSpPr>
        <p:spPr bwMode="auto">
          <a:xfrm>
            <a:off x="2278063" y="2903538"/>
            <a:ext cx="3429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9498" name="Text Box 48"/>
          <p:cNvSpPr txBox="1">
            <a:spLocks noChangeArrowheads="1"/>
          </p:cNvSpPr>
          <p:nvPr/>
        </p:nvSpPr>
        <p:spPr bwMode="auto">
          <a:xfrm>
            <a:off x="2162175" y="4164013"/>
            <a:ext cx="331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H</a:t>
            </a:r>
          </a:p>
        </p:txBody>
      </p:sp>
      <p:sp>
        <p:nvSpPr>
          <p:cNvPr id="19499" name="Text Box 49"/>
          <p:cNvSpPr txBox="1">
            <a:spLocks noChangeArrowheads="1"/>
          </p:cNvSpPr>
          <p:nvPr/>
        </p:nvSpPr>
        <p:spPr bwMode="auto">
          <a:xfrm>
            <a:off x="4764088" y="4411663"/>
            <a:ext cx="300037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19500" name="Text Box 50"/>
          <p:cNvSpPr txBox="1">
            <a:spLocks noChangeArrowheads="1"/>
          </p:cNvSpPr>
          <p:nvPr/>
        </p:nvSpPr>
        <p:spPr bwMode="auto">
          <a:xfrm>
            <a:off x="6577013" y="2857500"/>
            <a:ext cx="3143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E</a:t>
            </a:r>
          </a:p>
        </p:txBody>
      </p:sp>
      <p:sp>
        <p:nvSpPr>
          <p:cNvPr id="19501" name="Text Box 51"/>
          <p:cNvSpPr txBox="1">
            <a:spLocks noChangeArrowheads="1"/>
          </p:cNvSpPr>
          <p:nvPr/>
        </p:nvSpPr>
        <p:spPr bwMode="auto">
          <a:xfrm>
            <a:off x="4683125" y="2813050"/>
            <a:ext cx="3556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19502" name="Text Box 52"/>
          <p:cNvSpPr txBox="1">
            <a:spLocks noChangeArrowheads="1"/>
          </p:cNvSpPr>
          <p:nvPr/>
        </p:nvSpPr>
        <p:spPr bwMode="auto">
          <a:xfrm>
            <a:off x="3354388" y="1668463"/>
            <a:ext cx="63182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19503" name="Text Box 53"/>
          <p:cNvSpPr txBox="1">
            <a:spLocks noChangeArrowheads="1"/>
          </p:cNvSpPr>
          <p:nvPr/>
        </p:nvSpPr>
        <p:spPr bwMode="auto">
          <a:xfrm>
            <a:off x="3378200" y="5402263"/>
            <a:ext cx="2428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G</a:t>
            </a:r>
          </a:p>
        </p:txBody>
      </p:sp>
      <p:sp>
        <p:nvSpPr>
          <p:cNvPr id="19504" name="Text Box 54"/>
          <p:cNvSpPr txBox="1">
            <a:spLocks noChangeArrowheads="1"/>
          </p:cNvSpPr>
          <p:nvPr/>
        </p:nvSpPr>
        <p:spPr bwMode="auto">
          <a:xfrm>
            <a:off x="6840538" y="4244975"/>
            <a:ext cx="2952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F</a:t>
            </a:r>
          </a:p>
        </p:txBody>
      </p:sp>
      <p:sp>
        <p:nvSpPr>
          <p:cNvPr id="19505" name="Text Box 55"/>
          <p:cNvSpPr txBox="1">
            <a:spLocks noChangeArrowheads="1"/>
          </p:cNvSpPr>
          <p:nvPr/>
        </p:nvSpPr>
        <p:spPr bwMode="auto">
          <a:xfrm>
            <a:off x="5583238" y="3411538"/>
            <a:ext cx="40005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19506" name="Text Box 56"/>
          <p:cNvSpPr txBox="1">
            <a:spLocks noChangeArrowheads="1"/>
          </p:cNvSpPr>
          <p:nvPr/>
        </p:nvSpPr>
        <p:spPr bwMode="auto">
          <a:xfrm>
            <a:off x="6745288" y="3725863"/>
            <a:ext cx="747712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16(1)</a:t>
            </a:r>
          </a:p>
        </p:txBody>
      </p:sp>
      <p:sp>
        <p:nvSpPr>
          <p:cNvPr id="19507" name="Text Box 57"/>
          <p:cNvSpPr txBox="1">
            <a:spLocks noChangeArrowheads="1"/>
          </p:cNvSpPr>
          <p:nvPr/>
        </p:nvSpPr>
        <p:spPr bwMode="auto">
          <a:xfrm>
            <a:off x="3849688" y="4106863"/>
            <a:ext cx="6858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21(6)</a:t>
            </a:r>
          </a:p>
        </p:txBody>
      </p:sp>
      <p:sp>
        <p:nvSpPr>
          <p:cNvPr id="19508" name="Text Box 58"/>
          <p:cNvSpPr txBox="1">
            <a:spLocks noChangeArrowheads="1"/>
          </p:cNvSpPr>
          <p:nvPr/>
        </p:nvSpPr>
        <p:spPr bwMode="auto">
          <a:xfrm>
            <a:off x="2706688" y="3497263"/>
            <a:ext cx="636587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25(8)</a:t>
            </a:r>
          </a:p>
        </p:txBody>
      </p:sp>
      <p:sp>
        <p:nvSpPr>
          <p:cNvPr id="19509" name="Text Box 47"/>
          <p:cNvSpPr txBox="1">
            <a:spLocks noChangeArrowheads="1"/>
          </p:cNvSpPr>
          <p:nvPr/>
        </p:nvSpPr>
        <p:spPr bwMode="auto">
          <a:xfrm>
            <a:off x="3554413" y="3798888"/>
            <a:ext cx="301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600"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19510" name="Oval 9"/>
          <p:cNvSpPr>
            <a:spLocks noChangeArrowheads="1"/>
          </p:cNvSpPr>
          <p:nvPr/>
        </p:nvSpPr>
        <p:spPr bwMode="auto">
          <a:xfrm>
            <a:off x="3587750" y="3679825"/>
            <a:ext cx="149225" cy="18415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511" name="Oval 7"/>
          <p:cNvSpPr>
            <a:spLocks noChangeArrowheads="1"/>
          </p:cNvSpPr>
          <p:nvPr/>
        </p:nvSpPr>
        <p:spPr bwMode="auto">
          <a:xfrm>
            <a:off x="4721225" y="4252913"/>
            <a:ext cx="146050" cy="185737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512" name="Oval 5"/>
          <p:cNvSpPr>
            <a:spLocks noChangeArrowheads="1"/>
          </p:cNvSpPr>
          <p:nvPr/>
        </p:nvSpPr>
        <p:spPr bwMode="auto">
          <a:xfrm>
            <a:off x="4702175" y="3130550"/>
            <a:ext cx="146050" cy="185738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513" name="Oval 11"/>
          <p:cNvSpPr>
            <a:spLocks noChangeArrowheads="1"/>
          </p:cNvSpPr>
          <p:nvPr/>
        </p:nvSpPr>
        <p:spPr bwMode="auto">
          <a:xfrm>
            <a:off x="6719888" y="4252913"/>
            <a:ext cx="147637" cy="185737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514" name="Oval 6"/>
          <p:cNvSpPr>
            <a:spLocks noChangeArrowheads="1"/>
          </p:cNvSpPr>
          <p:nvPr/>
        </p:nvSpPr>
        <p:spPr bwMode="auto">
          <a:xfrm>
            <a:off x="2493963" y="4252913"/>
            <a:ext cx="146050" cy="185737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" name="圆角矩形标注 58"/>
          <p:cNvSpPr>
            <a:spLocks noChangeArrowheads="1"/>
          </p:cNvSpPr>
          <p:nvPr/>
        </p:nvSpPr>
        <p:spPr bwMode="auto">
          <a:xfrm>
            <a:off x="4067175" y="5876925"/>
            <a:ext cx="4826000" cy="647700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后面证明：</a:t>
            </a: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算法的正确性</a:t>
            </a:r>
            <a:endParaRPr lang="zh-CN" altLang="en-US" sz="2000" b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算法（举例）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034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497888" cy="3527425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zh-CN" altLang="en-US" sz="2400" b="1" dirty="0">
                <a:latin typeface="Times New Roman" panose="02020603050405020304" pitchFamily="18" charset="0"/>
              </a:rPr>
              <a:t>与</a:t>
            </a:r>
            <a:r>
              <a:rPr lang="en-US" altLang="zh-CN" sz="2400" dirty="0">
                <a:latin typeface="Times New Roman" panose="02020603050405020304" pitchFamily="18" charset="0"/>
              </a:rPr>
              <a:t>T'</a:t>
            </a:r>
            <a:r>
              <a:rPr lang="zh-CN" altLang="en-US" sz="2400" b="1" dirty="0">
                <a:latin typeface="Times New Roman" panose="02020603050405020304" pitchFamily="18" charset="0"/>
              </a:rPr>
              <a:t>均是图</a:t>
            </a:r>
            <a:r>
              <a:rPr lang="en-US" altLang="zh-CN" sz="2400" b="1" dirty="0">
                <a:latin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</a:rPr>
              <a:t>的生成树，若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zh-CN" altLang="en-US" sz="2400" b="1" dirty="0">
                <a:latin typeface="Times New Roman" panose="02020603050405020304" pitchFamily="18" charset="0"/>
              </a:rPr>
              <a:t>且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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’</a:t>
            </a:r>
            <a:r>
              <a:rPr lang="zh-CN" altLang="en-US" sz="2400" b="1" dirty="0">
                <a:latin typeface="Times New Roman" panose="02020603050405020304" pitchFamily="18" charset="0"/>
              </a:rPr>
              <a:t>，则必有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e'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’</a:t>
            </a:r>
            <a:r>
              <a:rPr lang="en-US" altLang="zh-CN" sz="2400" b="1" dirty="0">
                <a:latin typeface="Times New Roman" panose="02020603050405020304" pitchFamily="18" charset="0"/>
              </a:rPr>
              <a:t>, 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e'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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dirty="0">
                <a:latin typeface="Times New Roman" panose="02020603050405020304" pitchFamily="18" charset="0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</a:rPr>
              <a:t>且</a:t>
            </a:r>
            <a:r>
              <a:rPr lang="en-US" altLang="zh-CN" sz="2400" b="1" dirty="0">
                <a:latin typeface="Times New Roman" panose="02020603050405020304" pitchFamily="18" charset="0"/>
              </a:rPr>
              <a:t>T-{e}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{e'}</a:t>
            </a:r>
            <a:r>
              <a:rPr lang="zh-CN" altLang="en-US" sz="2400" b="1" dirty="0">
                <a:latin typeface="Times New Roman" panose="02020603050405020304" pitchFamily="18" charset="0"/>
              </a:rPr>
              <a:t>和</a:t>
            </a:r>
            <a:r>
              <a:rPr lang="en-US" altLang="zh-CN" sz="2400" b="1" dirty="0">
                <a:latin typeface="Times New Roman" panose="02020603050405020304" pitchFamily="18" charset="0"/>
              </a:rPr>
              <a:t>T'-{e'}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{e}</a:t>
            </a:r>
            <a:r>
              <a:rPr lang="zh-CN" altLang="en-US" sz="2400" b="1" dirty="0">
                <a:latin typeface="Times New Roman" panose="02020603050405020304" pitchFamily="18" charset="0"/>
              </a:rPr>
              <a:t>均是</a:t>
            </a:r>
            <a:r>
              <a:rPr lang="en-US" altLang="zh-CN" sz="2400" b="1" dirty="0">
                <a:latin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</a:rPr>
              <a:t>的生成树。</a:t>
            </a:r>
          </a:p>
          <a:p>
            <a:pPr lvl="1" algn="just" eaLnBrk="1" hangingPunct="1">
              <a:lnSpc>
                <a:spcPct val="110000"/>
              </a:lnSpc>
              <a:spcBef>
                <a:spcPct val="8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设</a:t>
            </a:r>
            <a:r>
              <a:rPr lang="en-US" altLang="zh-CN" sz="2400" b="1" dirty="0">
                <a:latin typeface="Times New Roman" panose="02020603050405020304" pitchFamily="18" charset="0"/>
              </a:rPr>
              <a:t>e=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uv</a:t>
            </a:r>
            <a:r>
              <a:rPr lang="en-US" altLang="zh-CN" sz="2400" b="1" dirty="0">
                <a:latin typeface="Times New Roman" panose="02020603050405020304" pitchFamily="18" charset="0"/>
              </a:rPr>
              <a:t>, T-{e}</a:t>
            </a:r>
            <a:r>
              <a:rPr lang="zh-CN" altLang="en-US" sz="2400" b="1" dirty="0">
                <a:latin typeface="Times New Roman" panose="02020603050405020304" pitchFamily="18" charset="0"/>
              </a:rPr>
              <a:t>必含两个连通分支，设为</a:t>
            </a:r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</a:rPr>
              <a:t>, 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。因</a:t>
            </a:r>
            <a:r>
              <a:rPr lang="en-US" altLang="zh-CN" sz="2400" b="1" dirty="0">
                <a:latin typeface="Times New Roman" panose="02020603050405020304" pitchFamily="18" charset="0"/>
              </a:rPr>
              <a:t>T'</a:t>
            </a:r>
            <a:r>
              <a:rPr lang="zh-CN" altLang="en-US" sz="2400" b="1" dirty="0">
                <a:latin typeface="Times New Roman" panose="02020603050405020304" pitchFamily="18" charset="0"/>
              </a:rPr>
              <a:t>是连通图，</a:t>
            </a:r>
            <a:r>
              <a:rPr lang="en-US" altLang="zh-CN" sz="2400" b="1" dirty="0">
                <a:latin typeface="Times New Roman" panose="02020603050405020304" pitchFamily="18" charset="0"/>
              </a:rPr>
              <a:t>T'</a:t>
            </a:r>
            <a:r>
              <a:rPr lang="zh-CN" altLang="en-US" sz="2400" b="1" dirty="0">
                <a:latin typeface="Times New Roman" panose="02020603050405020304" pitchFamily="18" charset="0"/>
              </a:rPr>
              <a:t>中有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uv</a:t>
            </a:r>
            <a:r>
              <a:rPr lang="en-US" altLang="zh-CN" sz="2400" b="1" dirty="0">
                <a:latin typeface="Times New Roman" panose="02020603050405020304" pitchFamily="18" charset="0"/>
              </a:rPr>
              <a:t>-</a:t>
            </a:r>
            <a:r>
              <a:rPr lang="zh-CN" altLang="en-US" sz="2400" b="1" dirty="0">
                <a:latin typeface="Times New Roman" panose="02020603050405020304" pitchFamily="18" charset="0"/>
              </a:rPr>
              <a:t>通路，其中必有一边满足其两个端点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x,y</a:t>
            </a:r>
            <a:r>
              <a:rPr lang="zh-CN" altLang="en-US" sz="2400" b="1" dirty="0">
                <a:latin typeface="Times New Roman" panose="02020603050405020304" pitchFamily="18" charset="0"/>
              </a:rPr>
              <a:t>分别在</a:t>
            </a:r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</a:rPr>
              <a:t>, 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中，设其为</a:t>
            </a:r>
            <a:r>
              <a:rPr lang="en-US" altLang="zh-CN" sz="2400" b="1" dirty="0">
                <a:latin typeface="Times New Roman" panose="02020603050405020304" pitchFamily="18" charset="0"/>
              </a:rPr>
              <a:t>e'</a:t>
            </a:r>
            <a:r>
              <a:rPr lang="zh-CN" altLang="en-US" sz="2400" b="1" dirty="0">
                <a:latin typeface="Times New Roman" panose="02020603050405020304" pitchFamily="18" charset="0"/>
              </a:rPr>
              <a:t>，显然</a:t>
            </a:r>
            <a:r>
              <a:rPr lang="en-US" altLang="zh-CN" sz="2400" b="1" dirty="0">
                <a:latin typeface="Times New Roman" panose="02020603050405020304" pitchFamily="18" charset="0"/>
              </a:rPr>
              <a:t>T-{e}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{e'}</a:t>
            </a:r>
            <a:r>
              <a:rPr lang="zh-CN" altLang="en-US" sz="2400" b="1" dirty="0">
                <a:latin typeface="Times New Roman" panose="02020603050405020304" pitchFamily="18" charset="0"/>
              </a:rPr>
              <a:t>是生成树。</a:t>
            </a:r>
          </a:p>
          <a:p>
            <a:pPr lvl="1"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Times New Roman" panose="02020603050405020304" pitchFamily="18" charset="0"/>
              </a:rPr>
              <a:t>    而</a:t>
            </a:r>
            <a:r>
              <a:rPr lang="en-US" altLang="zh-CN" sz="2400" b="1" dirty="0">
                <a:latin typeface="Times New Roman" panose="02020603050405020304" pitchFamily="18" charset="0"/>
              </a:rPr>
              <a:t>T’-{e’}</a:t>
            </a:r>
            <a:r>
              <a:rPr lang="zh-CN" altLang="en-US" sz="2400" b="1" dirty="0">
                <a:latin typeface="Times New Roman" panose="02020603050405020304" pitchFamily="18" charset="0"/>
              </a:rPr>
              <a:t>中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x,y</a:t>
            </a:r>
            <a:r>
              <a:rPr lang="zh-CN" altLang="en-US" sz="2400" b="1" dirty="0">
                <a:latin typeface="Times New Roman" panose="02020603050405020304" pitchFamily="18" charset="0"/>
              </a:rPr>
              <a:t>分属两个不同的连通分支，但在</a:t>
            </a:r>
            <a:r>
              <a:rPr lang="en-US" altLang="zh-CN" sz="2400" b="1" dirty="0">
                <a:latin typeface="Times New Roman" panose="02020603050405020304" pitchFamily="18" charset="0"/>
              </a:rPr>
              <a:t>T*=T’-{e’}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{e}</a:t>
            </a:r>
            <a:r>
              <a:rPr lang="zh-CN" altLang="en-US" sz="2400" b="1" dirty="0">
                <a:latin typeface="Times New Roman" panose="02020603050405020304" pitchFamily="18" charset="0"/>
              </a:rPr>
              <a:t>中，</a:t>
            </a:r>
            <a:r>
              <a:rPr lang="en-US" altLang="zh-CN" sz="2400" b="1" dirty="0" err="1">
                <a:solidFill>
                  <a:srgbClr val="0000CC"/>
                </a:solidFill>
                <a:latin typeface="Times New Roman" panose="02020603050405020304" pitchFamily="18" charset="0"/>
              </a:rPr>
              <a:t>xu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-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通路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+</a:t>
            </a:r>
            <a:r>
              <a:rPr lang="en-US" altLang="zh-CN" sz="2400" b="1" dirty="0" err="1">
                <a:solidFill>
                  <a:srgbClr val="0000CC"/>
                </a:solidFill>
                <a:latin typeface="Times New Roman" panose="02020603050405020304" pitchFamily="18" charset="0"/>
              </a:rPr>
              <a:t>e+vy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通路</a:t>
            </a:r>
            <a:r>
              <a:rPr lang="zh-CN" altLang="en-US" sz="2400" b="1" dirty="0">
                <a:latin typeface="Times New Roman" panose="02020603050405020304" pitchFamily="18" charset="0"/>
              </a:rPr>
              <a:t>是一条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xy</a:t>
            </a:r>
            <a:r>
              <a:rPr lang="en-US" altLang="zh-CN" sz="2400" b="1" dirty="0">
                <a:latin typeface="Times New Roman" panose="02020603050405020304" pitchFamily="18" charset="0"/>
              </a:rPr>
              <a:t>-</a:t>
            </a:r>
            <a:r>
              <a:rPr lang="zh-CN" altLang="en-US" sz="2400" b="1" dirty="0">
                <a:latin typeface="Times New Roman" panose="02020603050405020304" pitchFamily="18" charset="0"/>
              </a:rPr>
              <a:t>通路，因此</a:t>
            </a:r>
            <a:r>
              <a:rPr lang="en-US" altLang="zh-CN" sz="2400" b="1" dirty="0">
                <a:latin typeface="Times New Roman" panose="02020603050405020304" pitchFamily="18" charset="0"/>
              </a:rPr>
              <a:t>T’-{e’}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{e}</a:t>
            </a:r>
            <a:r>
              <a:rPr lang="zh-CN" altLang="en-US" sz="2400" b="1" dirty="0">
                <a:latin typeface="Times New Roman" panose="02020603050405020304" pitchFamily="18" charset="0"/>
              </a:rPr>
              <a:t>连通，从而 </a:t>
            </a:r>
            <a:r>
              <a:rPr lang="en-US" altLang="zh-CN" sz="2400" b="1" dirty="0">
                <a:latin typeface="Times New Roman" panose="02020603050405020304" pitchFamily="18" charset="0"/>
              </a:rPr>
              <a:t>T'-{e'}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{e}</a:t>
            </a:r>
            <a:r>
              <a:rPr lang="zh-CN" altLang="en-US" sz="2400" b="1" dirty="0">
                <a:latin typeface="Times New Roman" panose="02020603050405020304" pitchFamily="18" charset="0"/>
              </a:rPr>
              <a:t>是生成树。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CN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0484" name="组合 41"/>
          <p:cNvGrpSpPr>
            <a:grpSpLocks/>
          </p:cNvGrpSpPr>
          <p:nvPr/>
        </p:nvGrpSpPr>
        <p:grpSpPr bwMode="auto">
          <a:xfrm>
            <a:off x="2268538" y="5229225"/>
            <a:ext cx="4791075" cy="1223963"/>
            <a:chOff x="2226531" y="5319428"/>
            <a:chExt cx="4793741" cy="989892"/>
          </a:xfrm>
        </p:grpSpPr>
        <p:sp>
          <p:nvSpPr>
            <p:cNvPr id="20485" name="Oval 8"/>
            <p:cNvSpPr>
              <a:spLocks noChangeArrowheads="1"/>
            </p:cNvSpPr>
            <p:nvPr/>
          </p:nvSpPr>
          <p:spPr bwMode="auto">
            <a:xfrm>
              <a:off x="4981468" y="5661248"/>
              <a:ext cx="74612" cy="777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20486" name="Oval 4"/>
            <p:cNvSpPr>
              <a:spLocks noChangeArrowheads="1"/>
            </p:cNvSpPr>
            <p:nvPr/>
          </p:nvSpPr>
          <p:spPr bwMode="auto">
            <a:xfrm>
              <a:off x="2665509" y="5373216"/>
              <a:ext cx="1590327" cy="936104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20487" name="Text Box 11"/>
            <p:cNvSpPr txBox="1">
              <a:spLocks noChangeArrowheads="1"/>
            </p:cNvSpPr>
            <p:nvPr/>
          </p:nvSpPr>
          <p:spPr bwMode="auto">
            <a:xfrm>
              <a:off x="2226531" y="5661248"/>
              <a:ext cx="432048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T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1</a:t>
              </a:r>
              <a:endParaRPr lang="zh-CN" altLang="en-US" b="1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20488" name="Oval 5"/>
            <p:cNvSpPr>
              <a:spLocks noChangeArrowheads="1"/>
            </p:cNvSpPr>
            <p:nvPr/>
          </p:nvSpPr>
          <p:spPr bwMode="auto">
            <a:xfrm>
              <a:off x="4788024" y="5373216"/>
              <a:ext cx="1584176" cy="86409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20489" name="Text Box 12"/>
            <p:cNvSpPr txBox="1">
              <a:spLocks noChangeArrowheads="1"/>
            </p:cNvSpPr>
            <p:nvPr/>
          </p:nvSpPr>
          <p:spPr bwMode="auto">
            <a:xfrm>
              <a:off x="6444208" y="5589240"/>
              <a:ext cx="576064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T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2</a:t>
              </a:r>
              <a:endParaRPr lang="zh-CN" altLang="en-US" b="1" baseline="-25000">
                <a:latin typeface="Times New Roman" panose="02020603050405020304" pitchFamily="18" charset="0"/>
              </a:endParaRPr>
            </a:p>
          </p:txBody>
        </p:sp>
        <p:grpSp>
          <p:nvGrpSpPr>
            <p:cNvPr id="20490" name="组合 25"/>
            <p:cNvGrpSpPr>
              <a:grpSpLocks/>
            </p:cNvGrpSpPr>
            <p:nvPr/>
          </p:nvGrpSpPr>
          <p:grpSpPr bwMode="auto">
            <a:xfrm>
              <a:off x="3457597" y="5445224"/>
              <a:ext cx="540496" cy="625951"/>
              <a:chOff x="1403648" y="5354996"/>
              <a:chExt cx="432048" cy="625951"/>
            </a:xfrm>
          </p:grpSpPr>
          <p:grpSp>
            <p:nvGrpSpPr>
              <p:cNvPr id="20504" name="组合 21"/>
              <p:cNvGrpSpPr>
                <a:grpSpLocks/>
              </p:cNvGrpSpPr>
              <p:nvPr/>
            </p:nvGrpSpPr>
            <p:grpSpPr bwMode="auto">
              <a:xfrm>
                <a:off x="1403648" y="5354996"/>
                <a:ext cx="432048" cy="288032"/>
                <a:chOff x="1403648" y="5301208"/>
                <a:chExt cx="432048" cy="288032"/>
              </a:xfrm>
            </p:grpSpPr>
            <p:sp>
              <p:nvSpPr>
                <p:cNvPr id="20508" name="Oval 7"/>
                <p:cNvSpPr>
                  <a:spLocks noChangeArrowheads="1"/>
                </p:cNvSpPr>
                <p:nvPr/>
              </p:nvSpPr>
              <p:spPr bwMode="auto">
                <a:xfrm>
                  <a:off x="1691680" y="5445224"/>
                  <a:ext cx="144016" cy="1440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/>
                </a:p>
              </p:txBody>
            </p:sp>
            <p:sp>
              <p:nvSpPr>
                <p:cNvPr id="2050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403648" y="5301208"/>
                  <a:ext cx="216024" cy="2880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/>
                  <a:r>
                    <a:rPr lang="en-US" altLang="zh-CN" b="1">
                      <a:latin typeface="Times New Roman" panose="02020603050405020304" pitchFamily="18" charset="0"/>
                    </a:rPr>
                    <a:t>u</a:t>
                  </a:r>
                  <a:endParaRPr lang="zh-CN" altLang="en-US" b="1" baseline="-250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0505" name="组合 22"/>
              <p:cNvGrpSpPr>
                <a:grpSpLocks/>
              </p:cNvGrpSpPr>
              <p:nvPr/>
            </p:nvGrpSpPr>
            <p:grpSpPr bwMode="auto">
              <a:xfrm>
                <a:off x="1403648" y="5679468"/>
                <a:ext cx="432048" cy="301479"/>
                <a:chOff x="1403648" y="5247420"/>
                <a:chExt cx="432048" cy="301479"/>
              </a:xfrm>
            </p:grpSpPr>
            <p:sp>
              <p:nvSpPr>
                <p:cNvPr id="20506" name="Oval 7"/>
                <p:cNvSpPr>
                  <a:spLocks noChangeArrowheads="1"/>
                </p:cNvSpPr>
                <p:nvPr/>
              </p:nvSpPr>
              <p:spPr bwMode="auto">
                <a:xfrm>
                  <a:off x="1691680" y="5404883"/>
                  <a:ext cx="144016" cy="1440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/>
                </a:p>
              </p:txBody>
            </p:sp>
            <p:sp>
              <p:nvSpPr>
                <p:cNvPr id="20507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403648" y="5247420"/>
                  <a:ext cx="216024" cy="2880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/>
                  <a:r>
                    <a:rPr lang="en-US" altLang="zh-CN" b="1">
                      <a:latin typeface="Times New Roman" panose="02020603050405020304" pitchFamily="18" charset="0"/>
                    </a:rPr>
                    <a:t>x</a:t>
                  </a:r>
                  <a:endParaRPr lang="zh-CN" altLang="en-US" b="1" baseline="-25000">
                    <a:latin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20491" name="组合 28"/>
            <p:cNvGrpSpPr>
              <a:grpSpLocks/>
            </p:cNvGrpSpPr>
            <p:nvPr/>
          </p:nvGrpSpPr>
          <p:grpSpPr bwMode="auto">
            <a:xfrm>
              <a:off x="5035256" y="5355868"/>
              <a:ext cx="284131" cy="715307"/>
              <a:chOff x="1691680" y="5252193"/>
              <a:chExt cx="284131" cy="715307"/>
            </a:xfrm>
          </p:grpSpPr>
          <p:grpSp>
            <p:nvGrpSpPr>
              <p:cNvPr id="20498" name="组合 29"/>
              <p:cNvGrpSpPr>
                <a:grpSpLocks/>
              </p:cNvGrpSpPr>
              <p:nvPr/>
            </p:nvGrpSpPr>
            <p:grpSpPr bwMode="auto">
              <a:xfrm>
                <a:off x="1691680" y="5252193"/>
                <a:ext cx="225570" cy="390835"/>
                <a:chOff x="1691680" y="5198405"/>
                <a:chExt cx="225570" cy="390835"/>
              </a:xfrm>
            </p:grpSpPr>
            <p:sp>
              <p:nvSpPr>
                <p:cNvPr id="20502" name="Oval 7"/>
                <p:cNvSpPr>
                  <a:spLocks noChangeArrowheads="1"/>
                </p:cNvSpPr>
                <p:nvPr/>
              </p:nvSpPr>
              <p:spPr bwMode="auto">
                <a:xfrm>
                  <a:off x="1691680" y="5445224"/>
                  <a:ext cx="144016" cy="1440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/>
                </a:p>
              </p:txBody>
            </p:sp>
            <p:sp>
              <p:nvSpPr>
                <p:cNvPr id="2050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701226" y="5198405"/>
                  <a:ext cx="216024" cy="2880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/>
                  <a:r>
                    <a:rPr lang="en-US" altLang="zh-CN" b="1">
                      <a:latin typeface="Times New Roman" panose="02020603050405020304" pitchFamily="18" charset="0"/>
                    </a:rPr>
                    <a:t>v</a:t>
                  </a:r>
                  <a:endParaRPr lang="zh-CN" altLang="en-US" b="1" baseline="-250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0499" name="组合 30"/>
              <p:cNvGrpSpPr>
                <a:grpSpLocks/>
              </p:cNvGrpSpPr>
              <p:nvPr/>
            </p:nvGrpSpPr>
            <p:grpSpPr bwMode="auto">
              <a:xfrm>
                <a:off x="1691680" y="5612233"/>
                <a:ext cx="284131" cy="355267"/>
                <a:chOff x="1691680" y="5180185"/>
                <a:chExt cx="284131" cy="355267"/>
              </a:xfrm>
            </p:grpSpPr>
            <p:sp>
              <p:nvSpPr>
                <p:cNvPr id="20500" name="Oval 7"/>
                <p:cNvSpPr>
                  <a:spLocks noChangeArrowheads="1"/>
                </p:cNvSpPr>
                <p:nvPr/>
              </p:nvSpPr>
              <p:spPr bwMode="auto">
                <a:xfrm>
                  <a:off x="1691680" y="5391436"/>
                  <a:ext cx="144016" cy="14401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/>
                </a:p>
              </p:txBody>
            </p:sp>
            <p:sp>
              <p:nvSpPr>
                <p:cNvPr id="2050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759787" y="5180185"/>
                  <a:ext cx="216024" cy="2880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/>
                  <a:r>
                    <a:rPr lang="en-US" altLang="zh-CN" b="1">
                      <a:latin typeface="Times New Roman" panose="02020603050405020304" pitchFamily="18" charset="0"/>
                    </a:rPr>
                    <a:t>y</a:t>
                  </a:r>
                  <a:endParaRPr lang="zh-CN" altLang="en-US" b="1" baseline="-25000">
                    <a:latin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0492" name="Line 9"/>
            <p:cNvSpPr>
              <a:spLocks noChangeShapeType="1"/>
            </p:cNvSpPr>
            <p:nvPr/>
          </p:nvSpPr>
          <p:spPr bwMode="auto">
            <a:xfrm flipH="1">
              <a:off x="4001993" y="5674695"/>
              <a:ext cx="10081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3" name="Line 9"/>
            <p:cNvSpPr>
              <a:spLocks noChangeShapeType="1"/>
            </p:cNvSpPr>
            <p:nvPr/>
          </p:nvSpPr>
          <p:spPr bwMode="auto">
            <a:xfrm flipH="1">
              <a:off x="4006767" y="5994394"/>
              <a:ext cx="10081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4" name="Text Box 11"/>
            <p:cNvSpPr txBox="1">
              <a:spLocks noChangeArrowheads="1"/>
            </p:cNvSpPr>
            <p:nvPr/>
          </p:nvSpPr>
          <p:spPr bwMode="auto">
            <a:xfrm>
              <a:off x="4351203" y="5319428"/>
              <a:ext cx="432048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e</a:t>
              </a:r>
              <a:endParaRPr lang="zh-CN" altLang="en-US" b="1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20495" name="Text Box 11"/>
            <p:cNvSpPr txBox="1">
              <a:spLocks noChangeArrowheads="1"/>
            </p:cNvSpPr>
            <p:nvPr/>
          </p:nvSpPr>
          <p:spPr bwMode="auto">
            <a:xfrm>
              <a:off x="4355976" y="5967500"/>
              <a:ext cx="432048" cy="288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e'</a:t>
              </a:r>
              <a:endParaRPr lang="zh-CN" altLang="en-US" b="1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20496" name="任意多边形 39"/>
            <p:cNvSpPr>
              <a:spLocks/>
            </p:cNvSpPr>
            <p:nvPr/>
          </p:nvSpPr>
          <p:spPr bwMode="auto">
            <a:xfrm>
              <a:off x="3177988" y="5688106"/>
              <a:ext cx="681318" cy="468406"/>
            </a:xfrm>
            <a:custGeom>
              <a:avLst/>
              <a:gdLst>
                <a:gd name="T0" fmla="*/ 654424 w 681318"/>
                <a:gd name="T1" fmla="*/ 0 h 468406"/>
                <a:gd name="T2" fmla="*/ 103094 w 681318"/>
                <a:gd name="T3" fmla="*/ 80682 h 468406"/>
                <a:gd name="T4" fmla="*/ 35859 w 681318"/>
                <a:gd name="T5" fmla="*/ 309282 h 468406"/>
                <a:gd name="T6" fmla="*/ 143436 w 681318"/>
                <a:gd name="T7" fmla="*/ 457200 h 468406"/>
                <a:gd name="T8" fmla="*/ 681318 w 681318"/>
                <a:gd name="T9" fmla="*/ 376518 h 468406"/>
                <a:gd name="T10" fmla="*/ 681318 w 681318"/>
                <a:gd name="T11" fmla="*/ 376518 h 4684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1318"/>
                <a:gd name="T19" fmla="*/ 0 h 468406"/>
                <a:gd name="T20" fmla="*/ 681318 w 681318"/>
                <a:gd name="T21" fmla="*/ 468406 h 4684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1318" h="468406">
                  <a:moveTo>
                    <a:pt x="654424" y="0"/>
                  </a:moveTo>
                  <a:cubicBezTo>
                    <a:pt x="430306" y="14567"/>
                    <a:pt x="206188" y="29135"/>
                    <a:pt x="103094" y="80682"/>
                  </a:cubicBezTo>
                  <a:cubicBezTo>
                    <a:pt x="0" y="132229"/>
                    <a:pt x="29135" y="246529"/>
                    <a:pt x="35859" y="309282"/>
                  </a:cubicBezTo>
                  <a:cubicBezTo>
                    <a:pt x="42583" y="372035"/>
                    <a:pt x="35860" y="445994"/>
                    <a:pt x="143436" y="457200"/>
                  </a:cubicBezTo>
                  <a:cubicBezTo>
                    <a:pt x="251012" y="468406"/>
                    <a:pt x="681318" y="376518"/>
                    <a:pt x="681318" y="376518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497" name="任意多边形 40"/>
            <p:cNvSpPr>
              <a:spLocks/>
            </p:cNvSpPr>
            <p:nvPr/>
          </p:nvSpPr>
          <p:spPr bwMode="auto">
            <a:xfrm rot="-10076614">
              <a:off x="5207474" y="5591480"/>
              <a:ext cx="611485" cy="535522"/>
            </a:xfrm>
            <a:custGeom>
              <a:avLst/>
              <a:gdLst>
                <a:gd name="T0" fmla="*/ 115993 w 681318"/>
                <a:gd name="T1" fmla="*/ 0 h 468406"/>
                <a:gd name="T2" fmla="*/ 18272 w 681318"/>
                <a:gd name="T3" fmla="*/ 687476 h 468406"/>
                <a:gd name="T4" fmla="*/ 6356 w 681318"/>
                <a:gd name="T5" fmla="*/ 2635313 h 468406"/>
                <a:gd name="T6" fmla="*/ 25424 w 681318"/>
                <a:gd name="T7" fmla="*/ 3895685 h 468406"/>
                <a:gd name="T8" fmla="*/ 120760 w 681318"/>
                <a:gd name="T9" fmla="*/ 3208216 h 468406"/>
                <a:gd name="T10" fmla="*/ 120760 w 681318"/>
                <a:gd name="T11" fmla="*/ 3208216 h 4684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1318"/>
                <a:gd name="T19" fmla="*/ 0 h 468406"/>
                <a:gd name="T20" fmla="*/ 681318 w 681318"/>
                <a:gd name="T21" fmla="*/ 468406 h 4684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1318" h="468406">
                  <a:moveTo>
                    <a:pt x="654424" y="0"/>
                  </a:moveTo>
                  <a:cubicBezTo>
                    <a:pt x="430306" y="14567"/>
                    <a:pt x="206188" y="29135"/>
                    <a:pt x="103094" y="80682"/>
                  </a:cubicBezTo>
                  <a:cubicBezTo>
                    <a:pt x="0" y="132229"/>
                    <a:pt x="29135" y="246529"/>
                    <a:pt x="35859" y="309282"/>
                  </a:cubicBezTo>
                  <a:cubicBezTo>
                    <a:pt x="42583" y="372035"/>
                    <a:pt x="35860" y="445994"/>
                    <a:pt x="143436" y="457200"/>
                  </a:cubicBezTo>
                  <a:cubicBezTo>
                    <a:pt x="251012" y="468406"/>
                    <a:pt x="681318" y="376518"/>
                    <a:pt x="681318" y="376518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引理（</a:t>
            </a:r>
            <a:r>
              <a:rPr lang="zh-CN" altLang="en-US" u="sng" dirty="0"/>
              <a:t>更换生成树的边</a:t>
            </a:r>
            <a:r>
              <a:rPr lang="zh-CN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233865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显然</a:t>
            </a:r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zh-CN" altLang="en-US" sz="2400" b="1" dirty="0">
                <a:latin typeface="Times New Roman" panose="02020603050405020304" pitchFamily="18" charset="0"/>
              </a:rPr>
              <a:t>是生成树。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按在算法中加边顺序，</a:t>
            </a:r>
            <a:r>
              <a:rPr lang="en-US" altLang="zh-CN" sz="2400" b="1" dirty="0">
                <a:latin typeface="Times New Roman" panose="02020603050405020304" pitchFamily="18" charset="0"/>
              </a:rPr>
              <a:t>T</a:t>
            </a:r>
            <a:r>
              <a:rPr lang="zh-CN" altLang="en-US" sz="2400" b="1" dirty="0">
                <a:latin typeface="Times New Roman" panose="02020603050405020304" pitchFamily="18" charset="0"/>
              </a:rPr>
              <a:t>中边是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</a:t>
            </a:r>
            <a:r>
              <a:rPr lang="en-US" altLang="zh-CN" sz="2400" b="1" dirty="0">
                <a:solidFill>
                  <a:srgbClr val="0000CC"/>
                </a:solidFill>
              </a:rPr>
              <a:t>…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k-1</a:t>
            </a:r>
            <a:r>
              <a:rPr lang="en-US" altLang="zh-CN" sz="2400" b="1" dirty="0">
                <a:latin typeface="Times New Roman" panose="02020603050405020304" pitchFamily="18" charset="0"/>
              </a:rPr>
              <a:t>, 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k</a:t>
            </a:r>
            <a:r>
              <a:rPr lang="en-US" altLang="zh-CN" sz="2400" b="1" dirty="0">
                <a:latin typeface="Times New Roman" panose="02020603050405020304" pitchFamily="18" charset="0"/>
              </a:rPr>
              <a:t>,</a:t>
            </a:r>
            <a:r>
              <a:rPr lang="en-US" altLang="zh-CN" sz="2400" b="1" dirty="0"/>
              <a:t>…</a:t>
            </a:r>
            <a:r>
              <a:rPr lang="en-US" altLang="zh-CN" sz="2400" b="1" dirty="0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n-1</a:t>
            </a:r>
            <a:r>
              <a:rPr lang="zh-CN" altLang="en-US" sz="2400" b="1" dirty="0">
                <a:latin typeface="Times New Roman" panose="02020603050405020304" pitchFamily="18" charset="0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b="1" u="sng" dirty="0">
                <a:latin typeface="Times New Roman" panose="02020603050405020304" pitchFamily="18" charset="0"/>
              </a:rPr>
              <a:t>假设</a:t>
            </a:r>
            <a:r>
              <a:rPr lang="en-US" altLang="zh-CN" sz="2400" b="1" u="sng" dirty="0">
                <a:latin typeface="Times New Roman" panose="02020603050405020304" pitchFamily="18" charset="0"/>
              </a:rPr>
              <a:t>T</a:t>
            </a:r>
            <a:r>
              <a:rPr lang="zh-CN" altLang="en-US" sz="2400" b="1" u="sng" dirty="0">
                <a:latin typeface="Times New Roman" panose="02020603050405020304" pitchFamily="18" charset="0"/>
              </a:rPr>
              <a:t>不是最小生成树</a:t>
            </a:r>
            <a:r>
              <a:rPr lang="zh-CN" altLang="en-US" sz="2400" b="1" dirty="0">
                <a:latin typeface="Times New Roman" panose="02020603050405020304" pitchFamily="18" charset="0"/>
              </a:rPr>
              <a:t>。对于任意给定的一棵最小生成树</a:t>
            </a:r>
            <a:r>
              <a:rPr lang="en-US" altLang="zh-CN" sz="2400" b="1" dirty="0">
                <a:latin typeface="Times New Roman" panose="02020603050405020304" pitchFamily="18" charset="0"/>
              </a:rPr>
              <a:t>T’, </a:t>
            </a:r>
            <a:r>
              <a:rPr lang="zh-CN" altLang="en-US" sz="2400" b="1" dirty="0">
                <a:latin typeface="Times New Roman" panose="02020603050405020304" pitchFamily="18" charset="0"/>
              </a:rPr>
              <a:t>存在唯一的</a:t>
            </a:r>
            <a:r>
              <a:rPr lang="en-US" altLang="zh-CN" sz="2400" b="1" dirty="0">
                <a:latin typeface="Times New Roman" panose="02020603050405020304" pitchFamily="18" charset="0"/>
              </a:rPr>
              <a:t>k, </a:t>
            </a:r>
            <a:r>
              <a:rPr lang="zh-CN" altLang="en-US" sz="2400" b="1" dirty="0">
                <a:latin typeface="Times New Roman" panose="02020603050405020304" pitchFamily="18" charset="0"/>
              </a:rPr>
              <a:t>使得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k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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’</a:t>
            </a:r>
            <a:r>
              <a:rPr lang="zh-CN" altLang="en-US" sz="2400" b="1" dirty="0">
                <a:latin typeface="Times New Roman" panose="02020603050405020304" pitchFamily="18" charset="0"/>
              </a:rPr>
              <a:t> ，且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i="1" baseline="-30000" dirty="0" err="1">
                <a:latin typeface="Times New Roman" panose="02020603050405020304" pitchFamily="18" charset="0"/>
              </a:rPr>
              <a:t>i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baseline="-30000" dirty="0">
                <a:latin typeface="Times New Roman" panose="02020603050405020304" pitchFamily="18" charset="0"/>
              </a:rPr>
              <a:t>’</a:t>
            </a:r>
            <a:r>
              <a:rPr lang="en-US" altLang="zh-CN" sz="2400" b="1" dirty="0">
                <a:latin typeface="Times New Roman" panose="02020603050405020304" pitchFamily="18" charset="0"/>
              </a:rPr>
              <a:t>(1</a:t>
            </a:r>
            <a:r>
              <a:rPr lang="zh-CN" alt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b="1" i="1" dirty="0" err="1">
                <a:latin typeface="Times New Roman" panose="02020603050405020304" pitchFamily="18" charset="0"/>
              </a:rPr>
              <a:t>i</a:t>
            </a:r>
            <a:r>
              <a:rPr lang="zh-CN" alt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</a:t>
            </a:r>
            <a:r>
              <a:rPr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k). </a:t>
            </a:r>
            <a:r>
              <a:rPr lang="zh-CN" alt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设</a:t>
            </a:r>
            <a:r>
              <a:rPr lang="en-US" altLang="zh-CN" sz="2400" b="1" dirty="0">
                <a:latin typeface="Times New Roman" panose="02020603050405020304" pitchFamily="18" charset="0"/>
              </a:rPr>
              <a:t>T’</a:t>
            </a:r>
            <a:r>
              <a:rPr lang="zh-CN" altLang="en-US" sz="2400" b="1" dirty="0">
                <a:latin typeface="Times New Roman" panose="02020603050405020304" pitchFamily="18" charset="0"/>
              </a:rPr>
              <a:t>是这样的一棵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最小生成树</a:t>
            </a:r>
            <a:r>
              <a:rPr lang="zh-CN" altLang="en-US" sz="2400" b="1" dirty="0">
                <a:latin typeface="Times New Roman" panose="02020603050405020304" pitchFamily="18" charset="0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使得上述的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k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达到最大</a:t>
            </a:r>
            <a:r>
              <a:rPr lang="zh-CN" altLang="en-US" sz="2400" b="1" dirty="0">
                <a:latin typeface="Times New Roman" panose="02020603050405020304" pitchFamily="18" charset="0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根据前述引理，</a:t>
            </a:r>
            <a:r>
              <a:rPr lang="en-US" altLang="zh-CN" sz="2400" b="1" dirty="0">
                <a:latin typeface="Times New Roman" panose="02020603050405020304" pitchFamily="18" charset="0"/>
              </a:rPr>
              <a:t>T’</a:t>
            </a:r>
            <a:r>
              <a:rPr lang="zh-CN" altLang="en-US" sz="2400" b="1" dirty="0">
                <a:latin typeface="Times New Roman" panose="02020603050405020304" pitchFamily="18" charset="0"/>
              </a:rPr>
              <a:t>中存在边</a:t>
            </a:r>
            <a:r>
              <a:rPr lang="en-US" altLang="zh-CN" sz="2400" b="1" dirty="0">
                <a:latin typeface="Times New Roman" panose="02020603050405020304" pitchFamily="18" charset="0"/>
              </a:rPr>
              <a:t>e’ </a:t>
            </a:r>
            <a:r>
              <a:rPr lang="zh-CN" altLang="en-US" sz="2400" b="1" dirty="0">
                <a:latin typeface="Times New Roman" panose="02020603050405020304" pitchFamily="18" charset="0"/>
              </a:rPr>
              <a:t>，</a:t>
            </a:r>
            <a:r>
              <a:rPr lang="en-US" altLang="zh-CN" sz="2400" b="1" dirty="0">
                <a:latin typeface="Times New Roman" panose="02020603050405020304" pitchFamily="18" charset="0"/>
              </a:rPr>
              <a:t>e’</a:t>
            </a:r>
            <a:r>
              <a:rPr lang="zh-CN" altLang="en-US" sz="2400" b="1" dirty="0">
                <a:latin typeface="Times New Roman" panose="02020603050405020304" pitchFamily="18" charset="0"/>
              </a:rPr>
              <a:t>不属于</a:t>
            </a:r>
            <a:r>
              <a:rPr lang="en-US" altLang="zh-CN" sz="2400" b="1" dirty="0">
                <a:latin typeface="Times New Roman" panose="02020603050405020304" pitchFamily="18" charset="0"/>
              </a:rPr>
              <a:t>T, </a:t>
            </a:r>
            <a:r>
              <a:rPr lang="zh-CN" altLang="en-US" sz="2400" b="1" dirty="0">
                <a:latin typeface="Times New Roman" panose="02020603050405020304" pitchFamily="18" charset="0"/>
              </a:rPr>
              <a:t>使得</a:t>
            </a:r>
            <a:r>
              <a:rPr lang="en-US" altLang="zh-CN" sz="2400" b="1" dirty="0">
                <a:latin typeface="Times New Roman" panose="02020603050405020304" pitchFamily="18" charset="0"/>
              </a:rPr>
              <a:t>T*=T’-{e’}</a:t>
            </a:r>
            <a:r>
              <a:rPr lang="en-US" altLang="zh-CN" sz="2400" b="1" dirty="0">
                <a:latin typeface="Times New Roman" panose="02020603050405020304" pitchFamily="18" charset="0"/>
                <a:ea typeface="MS PMincho" panose="02020600040205080304" pitchFamily="18" charset="-128"/>
              </a:rPr>
              <a:t>⋃</a:t>
            </a:r>
            <a:r>
              <a:rPr lang="en-US" altLang="zh-CN" sz="2400" b="1" dirty="0">
                <a:latin typeface="Times New Roman" panose="02020603050405020304" pitchFamily="18" charset="0"/>
              </a:rPr>
              <a:t>{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k</a:t>
            </a:r>
            <a:r>
              <a:rPr lang="en-US" altLang="zh-CN" sz="2400" b="1" dirty="0">
                <a:latin typeface="Times New Roman" panose="02020603050405020304" pitchFamily="18" charset="0"/>
              </a:rPr>
              <a:t>}</a:t>
            </a:r>
            <a:r>
              <a:rPr lang="zh-CN" altLang="en-US" sz="2400" b="1" dirty="0">
                <a:latin typeface="Times New Roman" panose="02020603050405020304" pitchFamily="18" charset="0"/>
              </a:rPr>
              <a:t>也是生成树。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e’</a:t>
            </a:r>
            <a:r>
              <a:rPr lang="en-US" altLang="zh-CN" sz="2400" b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b="1" dirty="0">
                <a:latin typeface="Times New Roman" panose="02020603050405020304" pitchFamily="18" charset="0"/>
              </a:rPr>
              <a:t>’</a:t>
            </a:r>
            <a:r>
              <a:rPr lang="zh-CN" altLang="en-US" sz="2400" b="1" dirty="0">
                <a:latin typeface="Times New Roman" panose="02020603050405020304" pitchFamily="18" charset="0"/>
              </a:rPr>
              <a:t>与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</a:t>
            </a:r>
            <a:r>
              <a:rPr lang="en-US" altLang="zh-CN" sz="2400" b="1" dirty="0">
                <a:solidFill>
                  <a:srgbClr val="0000CC"/>
                </a:solidFill>
              </a:rPr>
              <a:t>…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k-1</a:t>
            </a:r>
            <a:r>
              <a:rPr lang="zh-CN" altLang="en-US" sz="2400" b="1" dirty="0">
                <a:latin typeface="Times New Roman" panose="02020603050405020304" pitchFamily="18" charset="0"/>
              </a:rPr>
              <a:t>不会构成回路，因此</a:t>
            </a:r>
            <a:r>
              <a:rPr lang="en-US" altLang="zh-CN" sz="2400" b="1" dirty="0">
                <a:latin typeface="Times New Roman" panose="02020603050405020304" pitchFamily="18" charset="0"/>
              </a:rPr>
              <a:t>w(e’)</a:t>
            </a:r>
            <a:r>
              <a:rPr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b="1" dirty="0">
                <a:latin typeface="Times New Roman" panose="02020603050405020304" pitchFamily="18" charset="0"/>
              </a:rPr>
              <a:t>w(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 err="1">
                <a:latin typeface="Times New Roman" panose="02020603050405020304" pitchFamily="18" charset="0"/>
              </a:rPr>
              <a:t>k</a:t>
            </a:r>
            <a:r>
              <a:rPr lang="en-US" altLang="zh-CN" sz="2400" b="1" dirty="0">
                <a:latin typeface="Times New Roman" panose="02020603050405020304" pitchFamily="18" charset="0"/>
              </a:rPr>
              <a:t>). </a:t>
            </a:r>
            <a:r>
              <a:rPr lang="zh-CN" altLang="en-US" sz="2400" b="1" dirty="0">
                <a:latin typeface="Times New Roman" panose="02020603050405020304" pitchFamily="18" charset="0"/>
              </a:rPr>
              <a:t>所以</a:t>
            </a:r>
            <a:r>
              <a:rPr lang="en-US" altLang="zh-CN" sz="2400" b="1" dirty="0">
                <a:latin typeface="Times New Roman" panose="02020603050405020304" pitchFamily="18" charset="0"/>
              </a:rPr>
              <a:t>w(T*)</a:t>
            </a:r>
            <a:r>
              <a:rPr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b="1" dirty="0">
                <a:latin typeface="Times New Roman" panose="02020603050405020304" pitchFamily="18" charset="0"/>
              </a:rPr>
              <a:t>w(T’), </a:t>
            </a:r>
            <a:r>
              <a:rPr lang="zh-CN" altLang="en-US" sz="2400" b="1" dirty="0">
                <a:latin typeface="Times New Roman" panose="02020603050405020304" pitchFamily="18" charset="0"/>
              </a:rPr>
              <a:t>即</a:t>
            </a:r>
            <a:r>
              <a:rPr lang="en-US" altLang="zh-CN" sz="2400" b="1" dirty="0">
                <a:latin typeface="Times New Roman" panose="02020603050405020304" pitchFamily="18" charset="0"/>
              </a:rPr>
              <a:t>T*</a:t>
            </a:r>
            <a:r>
              <a:rPr lang="zh-CN" altLang="en-US" sz="2400" b="1" dirty="0">
                <a:latin typeface="Times New Roman" panose="02020603050405020304" pitchFamily="18" charset="0"/>
              </a:rPr>
              <a:t>也是最小生成树。但</a:t>
            </a:r>
            <a:r>
              <a:rPr lang="en-US" altLang="zh-CN" sz="2400" b="1" dirty="0">
                <a:latin typeface="Times New Roman" panose="02020603050405020304" pitchFamily="18" charset="0"/>
              </a:rPr>
              <a:t>T*</a:t>
            </a:r>
            <a:r>
              <a:rPr lang="zh-CN" altLang="en-US" sz="2400" b="1" dirty="0">
                <a:latin typeface="Times New Roman" panose="02020603050405020304" pitchFamily="18" charset="0"/>
              </a:rPr>
              <a:t>包含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</a:t>
            </a:r>
            <a:r>
              <a:rPr lang="en-US" altLang="zh-CN" sz="2400" b="1" dirty="0">
                <a:solidFill>
                  <a:srgbClr val="0000CC"/>
                </a:solidFill>
              </a:rPr>
              <a:t>…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k-1</a:t>
            </a:r>
            <a:r>
              <a:rPr lang="en-US" altLang="zh-CN" sz="2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,e</a:t>
            </a:r>
            <a:r>
              <a:rPr lang="en-US" altLang="zh-CN" sz="2400" b="1" baseline="-30000" dirty="0">
                <a:solidFill>
                  <a:srgbClr val="0000CC"/>
                </a:solidFill>
                <a:latin typeface="Times New Roman" panose="02020603050405020304" pitchFamily="18" charset="0"/>
              </a:rPr>
              <a:t>k</a:t>
            </a:r>
            <a:r>
              <a:rPr lang="zh-CN" altLang="en-US" sz="2400" b="1" dirty="0">
                <a:latin typeface="Times New Roman" panose="02020603050405020304" pitchFamily="18" charset="0"/>
              </a:rPr>
              <a:t>，</a:t>
            </a:r>
            <a:r>
              <a:rPr lang="zh-CN" altLang="en-US" sz="2400" b="1" u="sng" dirty="0">
                <a:latin typeface="Times New Roman" panose="02020603050405020304" pitchFamily="18" charset="0"/>
              </a:rPr>
              <a:t>矛盾</a:t>
            </a:r>
            <a:r>
              <a:rPr lang="zh-CN" altLang="en-US" sz="2400" b="1" dirty="0">
                <a:latin typeface="Times New Roman" panose="02020603050405020304" pitchFamily="18" charset="0"/>
              </a:rPr>
              <a:t>。</a:t>
            </a:r>
            <a:r>
              <a:rPr lang="zh-CN" altLang="en-US" sz="2400" b="1" dirty="0"/>
              <a:t>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算法的正确性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3566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1295400" y="3048000"/>
            <a:ext cx="5867400" cy="2647950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rgbClr val="FFFFCC">
                  <a:gamma/>
                  <a:shade val="8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kumimoji="1" lang="en-US" altLang="zh-CN" sz="2400">
                <a:latin typeface="Times New Roman" pitchFamily="18" charset="0"/>
              </a:rPr>
              <a:t>Generic-MST(</a:t>
            </a:r>
            <a:r>
              <a:rPr kumimoji="1" lang="en-US" altLang="zh-CN" sz="2400" i="1">
                <a:latin typeface="Times New Roman" pitchFamily="18" charset="0"/>
              </a:rPr>
              <a:t>G</a:t>
            </a:r>
            <a:r>
              <a:rPr kumimoji="1" lang="en-US" altLang="zh-CN" sz="2400">
                <a:latin typeface="Times New Roman" pitchFamily="18" charset="0"/>
              </a:rPr>
              <a:t>,</a:t>
            </a:r>
            <a:r>
              <a:rPr kumimoji="1" lang="en-US" altLang="zh-CN" sz="2400" i="1">
                <a:latin typeface="Times New Roman" pitchFamily="18" charset="0"/>
              </a:rPr>
              <a:t>w</a:t>
            </a:r>
            <a:r>
              <a:rPr kumimoji="1" lang="en-US" altLang="zh-CN" sz="2400">
                <a:latin typeface="Times New Roman" pitchFamily="18" charset="0"/>
              </a:rPr>
              <a:t>)</a:t>
            </a:r>
          </a:p>
          <a:p>
            <a:pPr marL="457200" indent="-457200">
              <a:spcBef>
                <a:spcPct val="20000"/>
              </a:spcBef>
            </a:pPr>
            <a:r>
              <a:rPr kumimoji="1" lang="en-US" altLang="zh-CN" sz="2400">
                <a:latin typeface="Times New Roman" pitchFamily="18" charset="0"/>
              </a:rPr>
              <a:t>1   </a:t>
            </a:r>
            <a:r>
              <a:rPr kumimoji="1" lang="en-US" altLang="zh-CN" sz="2400" i="1">
                <a:latin typeface="Times New Roman" pitchFamily="18" charset="0"/>
              </a:rPr>
              <a:t>A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0</a:t>
            </a:r>
          </a:p>
          <a:p>
            <a:pPr marL="457200" indent="-457200">
              <a:spcBef>
                <a:spcPct val="20000"/>
              </a:spcBef>
            </a:pPr>
            <a:r>
              <a:rPr kumimoji="1" lang="en-US" altLang="zh-CN" sz="2400">
                <a:latin typeface="Times New Roman" pitchFamily="18" charset="0"/>
              </a:rPr>
              <a:t>2   </a:t>
            </a:r>
            <a:r>
              <a:rPr kumimoji="1" lang="en-US" altLang="zh-CN" sz="2400" b="1">
                <a:latin typeface="Times New Roman" pitchFamily="18" charset="0"/>
              </a:rPr>
              <a:t>while</a:t>
            </a:r>
            <a:r>
              <a:rPr kumimoji="1" lang="en-US" altLang="zh-CN" sz="2400">
                <a:latin typeface="Times New Roman" pitchFamily="18" charset="0"/>
              </a:rPr>
              <a:t> </a:t>
            </a:r>
            <a:r>
              <a:rPr kumimoji="1" lang="en-US" altLang="zh-CN" sz="2400" i="1">
                <a:latin typeface="Times New Roman" pitchFamily="18" charset="0"/>
              </a:rPr>
              <a:t>A</a:t>
            </a:r>
            <a:r>
              <a:rPr kumimoji="1" lang="en-US" altLang="zh-CN" sz="2400">
                <a:latin typeface="Times New Roman" pitchFamily="18" charset="0"/>
              </a:rPr>
              <a:t> does not form a spanning tree</a:t>
            </a:r>
          </a:p>
          <a:p>
            <a:pPr marL="457200" indent="-457200">
              <a:spcBef>
                <a:spcPct val="20000"/>
              </a:spcBef>
            </a:pPr>
            <a:r>
              <a:rPr kumimoji="1" lang="en-US" altLang="zh-CN" sz="2400">
                <a:latin typeface="Times New Roman" pitchFamily="18" charset="0"/>
              </a:rPr>
              <a:t>3       </a:t>
            </a:r>
            <a:r>
              <a:rPr kumimoji="1" lang="en-US" altLang="zh-CN" sz="2400" b="1">
                <a:latin typeface="Times New Roman" pitchFamily="18" charset="0"/>
              </a:rPr>
              <a:t>do</a:t>
            </a:r>
            <a:r>
              <a:rPr kumimoji="1" lang="en-US" altLang="zh-CN" sz="2400">
                <a:latin typeface="Times New Roman" pitchFamily="18" charset="0"/>
              </a:rPr>
              <a:t> find an edge (</a:t>
            </a:r>
            <a:r>
              <a:rPr kumimoji="1" lang="en-US" altLang="zh-CN" sz="2400" i="1">
                <a:latin typeface="Times New Roman" pitchFamily="18" charset="0"/>
              </a:rPr>
              <a:t>u</a:t>
            </a:r>
            <a:r>
              <a:rPr kumimoji="1" lang="en-US" altLang="zh-CN" sz="2400">
                <a:latin typeface="Times New Roman" pitchFamily="18" charset="0"/>
              </a:rPr>
              <a:t>,</a:t>
            </a:r>
            <a:r>
              <a:rPr kumimoji="1" lang="en-US" altLang="zh-CN" sz="2400" i="1">
                <a:latin typeface="Times New Roman" pitchFamily="18" charset="0"/>
              </a:rPr>
              <a:t>v</a:t>
            </a:r>
            <a:r>
              <a:rPr kumimoji="1" lang="en-US" altLang="zh-CN" sz="2400">
                <a:latin typeface="Times New Roman" pitchFamily="18" charset="0"/>
              </a:rPr>
              <a:t>) that is </a:t>
            </a:r>
            <a:r>
              <a:rPr kumimoji="1" lang="en-US" altLang="zh-CN" sz="2400">
                <a:solidFill>
                  <a:srgbClr val="FF0000"/>
                </a:solidFill>
                <a:latin typeface="Times New Roman" pitchFamily="18" charset="0"/>
              </a:rPr>
              <a:t>safe</a:t>
            </a:r>
            <a:r>
              <a:rPr kumimoji="1" lang="en-US" altLang="zh-CN" sz="2400">
                <a:latin typeface="Times New Roman" pitchFamily="18" charset="0"/>
              </a:rPr>
              <a:t> for </a:t>
            </a:r>
            <a:r>
              <a:rPr kumimoji="1" lang="en-US" altLang="zh-CN" sz="2400" i="1">
                <a:latin typeface="Times New Roman" pitchFamily="18" charset="0"/>
              </a:rPr>
              <a:t>A</a:t>
            </a:r>
            <a:endParaRPr kumimoji="1" lang="en-US" altLang="zh-CN" sz="2400">
              <a:latin typeface="Times New Roman" pitchFamily="18" charset="0"/>
            </a:endParaRPr>
          </a:p>
          <a:p>
            <a:pPr marL="457200" indent="-457200">
              <a:spcBef>
                <a:spcPct val="20000"/>
              </a:spcBef>
            </a:pPr>
            <a:r>
              <a:rPr kumimoji="1" lang="en-US" altLang="zh-CN" sz="2400">
                <a:latin typeface="Times New Roman" pitchFamily="18" charset="0"/>
              </a:rPr>
              <a:t>4       </a:t>
            </a:r>
            <a:r>
              <a:rPr kumimoji="1" lang="en-US" altLang="zh-CN" sz="2400" i="1">
                <a:latin typeface="Times New Roman" pitchFamily="18" charset="0"/>
              </a:rPr>
              <a:t>A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</a:t>
            </a:r>
            <a:r>
              <a:rPr kumimoji="1" lang="en-US" altLang="zh-CN" sz="2400" i="1">
                <a:latin typeface="Times New Roman" pitchFamily="18" charset="0"/>
                <a:sym typeface="Symbol" pitchFamily="18" charset="2"/>
              </a:rPr>
              <a:t>A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{(</a:t>
            </a:r>
            <a:r>
              <a:rPr kumimoji="1" lang="en-US" altLang="zh-CN" sz="2400" i="1">
                <a:latin typeface="Times New Roman" pitchFamily="18" charset="0"/>
                <a:sym typeface="Symbol" pitchFamily="18" charset="2"/>
              </a:rPr>
              <a:t>u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,</a:t>
            </a:r>
            <a:r>
              <a:rPr kumimoji="1" lang="en-US" altLang="zh-CN" sz="2400" i="1">
                <a:latin typeface="Times New Roman" pitchFamily="18" charset="0"/>
                <a:sym typeface="Symbol" pitchFamily="18" charset="2"/>
              </a:rPr>
              <a:t>v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)}</a:t>
            </a:r>
          </a:p>
          <a:p>
            <a:pPr marL="457200" indent="-457200">
              <a:spcBef>
                <a:spcPct val="20000"/>
              </a:spcBef>
            </a:pP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5   </a:t>
            </a:r>
            <a:r>
              <a:rPr kumimoji="1" lang="en-US" altLang="zh-CN" sz="2400" b="1">
                <a:latin typeface="Times New Roman" pitchFamily="18" charset="0"/>
                <a:sym typeface="Symbol" pitchFamily="18" charset="2"/>
              </a:rPr>
              <a:t>return</a:t>
            </a:r>
            <a:r>
              <a:rPr kumimoji="1" lang="en-US" altLang="zh-CN" sz="2400">
                <a:latin typeface="Times New Roman" pitchFamily="18" charset="0"/>
                <a:sym typeface="Symbol" pitchFamily="18" charset="2"/>
              </a:rPr>
              <a:t> </a:t>
            </a:r>
            <a:r>
              <a:rPr kumimoji="1" lang="en-US" altLang="zh-CN" sz="2400" i="1">
                <a:latin typeface="Times New Roman" pitchFamily="18" charset="0"/>
                <a:sym typeface="Symbol" pitchFamily="18" charset="2"/>
              </a:rPr>
              <a:t>A</a:t>
            </a:r>
            <a:endParaRPr kumimoji="1" lang="en-US" altLang="zh-CN" sz="24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2667000" y="1828800"/>
            <a:ext cx="5791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Input: </a:t>
            </a:r>
            <a:r>
              <a:rPr kumimoji="1" lang="en-US" altLang="zh-CN" sz="2000" i="1">
                <a:latin typeface="Times New Roman" pitchFamily="18" charset="0"/>
              </a:rPr>
              <a:t>G</a:t>
            </a:r>
            <a:r>
              <a:rPr kumimoji="1" lang="en-US" altLang="zh-CN" sz="2000">
                <a:latin typeface="Times New Roman" pitchFamily="18" charset="0"/>
              </a:rPr>
              <a:t>: a connected, undirected graph</a:t>
            </a:r>
          </a:p>
          <a:p>
            <a:pPr>
              <a:spcBef>
                <a:spcPct val="20000"/>
              </a:spcBef>
            </a:pPr>
            <a:r>
              <a:rPr kumimoji="1" lang="en-US" altLang="zh-CN" sz="2000">
                <a:latin typeface="Times New Roman" pitchFamily="18" charset="0"/>
              </a:rPr>
              <a:t>           </a:t>
            </a:r>
            <a:r>
              <a:rPr kumimoji="1" lang="en-US" altLang="zh-CN" sz="2000" i="1">
                <a:latin typeface="Times New Roman" pitchFamily="18" charset="0"/>
              </a:rPr>
              <a:t>w</a:t>
            </a:r>
            <a:r>
              <a:rPr kumimoji="1" lang="en-US" altLang="zh-CN" sz="2000">
                <a:latin typeface="Times New Roman" pitchFamily="18" charset="0"/>
              </a:rPr>
              <a:t>: a function from </a:t>
            </a:r>
            <a:r>
              <a:rPr kumimoji="1" lang="en-US" altLang="zh-CN" sz="2000" i="1">
                <a:latin typeface="Times New Roman" pitchFamily="18" charset="0"/>
              </a:rPr>
              <a:t>V</a:t>
            </a:r>
            <a:r>
              <a:rPr kumimoji="1" lang="en-US" altLang="zh-CN" sz="2000" baseline="-25000">
                <a:latin typeface="Times New Roman" pitchFamily="18" charset="0"/>
              </a:rPr>
              <a:t>G</a:t>
            </a:r>
            <a:r>
              <a:rPr kumimoji="1" lang="en-US" altLang="zh-CN" sz="2000">
                <a:latin typeface="Times New Roman" pitchFamily="18" charset="0"/>
              </a:rPr>
              <a:t> to the set of real number</a:t>
            </a:r>
          </a:p>
        </p:txBody>
      </p:sp>
      <p:sp>
        <p:nvSpPr>
          <p:cNvPr id="95237" name="Line 5"/>
          <p:cNvSpPr>
            <a:spLocks noChangeShapeType="1"/>
          </p:cNvSpPr>
          <p:nvPr/>
        </p:nvSpPr>
        <p:spPr bwMode="auto">
          <a:xfrm flipH="1">
            <a:off x="3505200" y="25146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990600" y="6019800"/>
            <a:ext cx="579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>
                <a:latin typeface="Times New Roman" pitchFamily="18" charset="0"/>
              </a:rPr>
              <a:t>Output: a minimal spanning tree of </a:t>
            </a:r>
            <a:r>
              <a:rPr kumimoji="1" lang="en-US" altLang="zh-CN" sz="2000" i="1">
                <a:latin typeface="Times New Roman" pitchFamily="18" charset="0"/>
              </a:rPr>
              <a:t>G</a:t>
            </a:r>
            <a:endParaRPr kumimoji="1" lang="en-US" altLang="zh-CN" sz="2000">
              <a:latin typeface="Times New Roman" pitchFamily="18" charset="0"/>
            </a:endParaRPr>
          </a:p>
        </p:txBody>
      </p:sp>
      <p:sp>
        <p:nvSpPr>
          <p:cNvPr id="95239" name="Line 7"/>
          <p:cNvSpPr>
            <a:spLocks noChangeShapeType="1"/>
          </p:cNvSpPr>
          <p:nvPr/>
        </p:nvSpPr>
        <p:spPr bwMode="auto">
          <a:xfrm flipV="1">
            <a:off x="2133600" y="56388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533400" y="4343400"/>
            <a:ext cx="7400925" cy="482600"/>
          </a:xfrm>
          <a:prstGeom prst="rect">
            <a:avLst/>
          </a:prstGeom>
          <a:noFill/>
          <a:ln w="28575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/>
              <a:t>Generic Algorithm for MST Problem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3173219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135938" cy="4624387"/>
          </a:xfrm>
        </p:spPr>
        <p:txBody>
          <a:bodyPr/>
          <a:lstStyle/>
          <a:p>
            <a:pPr eaLnBrk="1" hangingPunct="1">
              <a:lnSpc>
                <a:spcPct val="130000"/>
              </a:lnSpc>
              <a:spcBef>
                <a:spcPct val="40000"/>
              </a:spcBef>
              <a:tabLst>
                <a:tab pos="669925" algn="l"/>
              </a:tabLst>
            </a:pPr>
            <a:r>
              <a:rPr lang="zh-CN" altLang="en-US" sz="2400" b="1">
                <a:latin typeface="Times New Roman" panose="02020603050405020304" pitchFamily="18" charset="0"/>
              </a:rPr>
              <a:t>上述算法都是贪心地增加不构成回路的边，以求得最优树，通常称为“避圈法”；</a:t>
            </a:r>
          </a:p>
          <a:p>
            <a:pPr eaLnBrk="1" hangingPunct="1">
              <a:lnSpc>
                <a:spcPct val="130000"/>
              </a:lnSpc>
              <a:spcBef>
                <a:spcPct val="40000"/>
              </a:spcBef>
              <a:tabLst>
                <a:tab pos="669925" algn="l"/>
              </a:tabLst>
            </a:pPr>
            <a:r>
              <a:rPr lang="zh-CN" altLang="en-US" sz="2400" b="1">
                <a:latin typeface="Times New Roman" panose="02020603050405020304" pitchFamily="18" charset="0"/>
              </a:rPr>
              <a:t>从另一个角度来考虑最优树问题，在原连通带权图</a:t>
            </a:r>
            <a:r>
              <a:rPr lang="en-US" altLang="zh-CN" sz="2400" b="1">
                <a:latin typeface="Times New Roman" panose="02020603050405020304" pitchFamily="18" charset="0"/>
              </a:rPr>
              <a:t>G</a:t>
            </a:r>
            <a:r>
              <a:rPr lang="zh-CN" altLang="en-US" sz="2400" b="1">
                <a:latin typeface="Times New Roman" panose="02020603050405020304" pitchFamily="18" charset="0"/>
              </a:rPr>
              <a:t>中逐步删除构成回路中权最大的边，最后剩下的无回路的子图为最优树。我们把这种方法称为“破圈法”。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</a:rPr>
              <a:t>“避圈法”与“</a:t>
            </a:r>
            <a:r>
              <a:rPr lang="zh-CN" altLang="en-US" dirty="0">
                <a:latin typeface="宋体" panose="02010600030101010101" pitchFamily="2" charset="-122"/>
              </a:rPr>
              <a:t>破圈法”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715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作业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见课程网站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 eaLnBrk="1" hangingPunct="1"/>
            <a:endParaRPr lang="en-US" altLang="zh-CN" b="1" dirty="0">
              <a:latin typeface="Times New Roman" panose="02020603050405020304" pitchFamily="18" charset="0"/>
            </a:endParaRPr>
          </a:p>
          <a:p>
            <a:pPr lvl="1" eaLnBrk="1" hangingPunct="1"/>
            <a:endParaRPr lang="en-US" altLang="zh-CN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9214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/>
              <a:t>证明：如果一个连通图的边权重互不相等，则其具有唯一的</a:t>
            </a:r>
            <a:r>
              <a:rPr lang="en-US" altLang="zh-CN" dirty="0"/>
              <a:t>MST</a:t>
            </a:r>
            <a:r>
              <a:rPr lang="zh-CN" altLang="en-US" dirty="0"/>
              <a:t>。</a:t>
            </a:r>
            <a:endParaRPr lang="en-US" altLang="zh-CN" dirty="0"/>
          </a:p>
          <a:p>
            <a:pPr lvl="1"/>
            <a:r>
              <a:rPr lang="zh-CN" altLang="zh-CN" dirty="0"/>
              <a:t>假设</a:t>
            </a:r>
            <a:r>
              <a:rPr lang="en-US" altLang="zh-CN" dirty="0"/>
              <a:t>G</a:t>
            </a:r>
            <a:r>
              <a:rPr lang="zh-CN" altLang="zh-CN" dirty="0"/>
              <a:t>有两棵不同的</a:t>
            </a:r>
            <a:r>
              <a:rPr lang="en-US" altLang="zh-CN" dirty="0"/>
              <a:t>MST T1</a:t>
            </a:r>
            <a:r>
              <a:rPr lang="zh-CN" altLang="en-US" dirty="0"/>
              <a:t>与</a:t>
            </a:r>
            <a:r>
              <a:rPr lang="en-US" altLang="zh-CN" dirty="0"/>
              <a:t>T2</a:t>
            </a:r>
            <a:r>
              <a:rPr lang="zh-CN" altLang="zh-CN" dirty="0"/>
              <a:t>，其边的集合按照权值从小到大排列分别是</a:t>
            </a:r>
            <a:r>
              <a:rPr lang="en-US" altLang="zh-CN" dirty="0"/>
              <a:t>e</a:t>
            </a:r>
            <a:r>
              <a:rPr lang="en-US" altLang="zh-CN" baseline="-25000" dirty="0"/>
              <a:t>1</a:t>
            </a:r>
            <a:r>
              <a:rPr lang="en-US" altLang="zh-CN" dirty="0"/>
              <a:t>,e</a:t>
            </a:r>
            <a:r>
              <a:rPr lang="en-US" altLang="zh-CN" baseline="-25000" dirty="0"/>
              <a:t>2</a:t>
            </a:r>
            <a:r>
              <a:rPr lang="en-US" altLang="zh-CN" dirty="0"/>
              <a:t>,…,</a:t>
            </a:r>
            <a:r>
              <a:rPr lang="en-US" altLang="zh-CN" dirty="0" err="1"/>
              <a:t>e</a:t>
            </a:r>
            <a:r>
              <a:rPr lang="en-US" altLang="zh-CN" baseline="-25000" dirty="0" err="1"/>
              <a:t>m</a:t>
            </a:r>
            <a:r>
              <a:rPr lang="zh-CN" altLang="zh-CN" dirty="0"/>
              <a:t>和</a:t>
            </a:r>
            <a:r>
              <a:rPr lang="en-US" altLang="zh-CN" dirty="0"/>
              <a:t>e</a:t>
            </a:r>
            <a:r>
              <a:rPr lang="en-US" altLang="zh-CN" baseline="-25000" dirty="0"/>
              <a:t>1</a:t>
            </a:r>
            <a:r>
              <a:rPr lang="en-US" altLang="zh-CN" dirty="0"/>
              <a:t>’,e</a:t>
            </a:r>
            <a:r>
              <a:rPr lang="en-US" altLang="zh-CN" baseline="-25000" dirty="0"/>
              <a:t>2</a:t>
            </a:r>
            <a:r>
              <a:rPr lang="en-US" altLang="zh-CN" dirty="0"/>
              <a:t>’,…,</a:t>
            </a:r>
            <a:r>
              <a:rPr lang="en-US" altLang="zh-CN" dirty="0" err="1"/>
              <a:t>e</a:t>
            </a:r>
            <a:r>
              <a:rPr lang="en-US" altLang="zh-CN" baseline="-25000" dirty="0" err="1"/>
              <a:t>m</a:t>
            </a:r>
            <a:r>
              <a:rPr lang="en-US" altLang="zh-CN" dirty="0"/>
              <a:t>’</a:t>
            </a:r>
            <a:r>
              <a:rPr lang="zh-CN" altLang="zh-CN" dirty="0"/>
              <a:t>。假设</a:t>
            </a:r>
            <a:r>
              <a:rPr lang="en-US" altLang="zh-CN" dirty="0" err="1"/>
              <a:t>i</a:t>
            </a:r>
            <a:r>
              <a:rPr lang="zh-CN" altLang="zh-CN" dirty="0"/>
              <a:t>是最小的、使得</a:t>
            </a:r>
            <a:r>
              <a:rPr lang="en-US" altLang="zh-CN" dirty="0" err="1"/>
              <a:t>e</a:t>
            </a:r>
            <a:r>
              <a:rPr lang="en-US" altLang="zh-CN" baseline="-25000" dirty="0" err="1"/>
              <a:t>i</a:t>
            </a:r>
            <a:r>
              <a:rPr lang="zh-CN" altLang="zh-CN" dirty="0"/>
              <a:t>和</a:t>
            </a:r>
            <a:r>
              <a:rPr lang="en-US" altLang="zh-CN" dirty="0" err="1"/>
              <a:t>e</a:t>
            </a:r>
            <a:r>
              <a:rPr lang="en-US" altLang="zh-CN" baseline="-25000" dirty="0" err="1"/>
              <a:t>i</a:t>
            </a:r>
            <a:r>
              <a:rPr lang="en-US" altLang="zh-CN" dirty="0"/>
              <a:t>’</a:t>
            </a:r>
            <a:r>
              <a:rPr lang="zh-CN" altLang="zh-CN" dirty="0"/>
              <a:t>不相同的边。不失一般性，</a:t>
            </a:r>
            <a:r>
              <a:rPr lang="zh-CN" altLang="zh-CN" dirty="0">
                <a:solidFill>
                  <a:srgbClr val="002060"/>
                </a:solidFill>
              </a:rPr>
              <a:t>假设</a:t>
            </a:r>
            <a:r>
              <a:rPr lang="en-US" altLang="zh-CN" dirty="0" err="1">
                <a:solidFill>
                  <a:srgbClr val="002060"/>
                </a:solidFill>
              </a:rPr>
              <a:t>e</a:t>
            </a:r>
            <a:r>
              <a:rPr lang="en-US" altLang="zh-CN" baseline="-25000" dirty="0" err="1">
                <a:solidFill>
                  <a:srgbClr val="002060"/>
                </a:solidFill>
              </a:rPr>
              <a:t>i</a:t>
            </a:r>
            <a:r>
              <a:rPr lang="zh-CN" altLang="zh-CN" dirty="0">
                <a:solidFill>
                  <a:srgbClr val="002060"/>
                </a:solidFill>
              </a:rPr>
              <a:t>的权值小于</a:t>
            </a:r>
            <a:r>
              <a:rPr lang="en-US" altLang="zh-CN" dirty="0" err="1">
                <a:solidFill>
                  <a:srgbClr val="002060"/>
                </a:solidFill>
              </a:rPr>
              <a:t>e</a:t>
            </a:r>
            <a:r>
              <a:rPr lang="en-US" altLang="zh-CN" baseline="-25000" dirty="0" err="1">
                <a:solidFill>
                  <a:srgbClr val="002060"/>
                </a:solidFill>
              </a:rPr>
              <a:t>i</a:t>
            </a:r>
            <a:r>
              <a:rPr lang="en-US" altLang="zh-CN" dirty="0">
                <a:solidFill>
                  <a:srgbClr val="002060"/>
                </a:solidFill>
              </a:rPr>
              <a:t>’</a:t>
            </a:r>
            <a:r>
              <a:rPr lang="zh-CN" altLang="zh-CN" dirty="0"/>
              <a:t>。</a:t>
            </a:r>
            <a:endParaRPr lang="en-US" altLang="zh-CN" dirty="0"/>
          </a:p>
          <a:p>
            <a:pPr lvl="1"/>
            <a:r>
              <a:rPr lang="zh-CN" altLang="en-US" dirty="0"/>
              <a:t>考察</a:t>
            </a:r>
            <a:r>
              <a:rPr lang="en-US" altLang="zh-CN" dirty="0"/>
              <a:t>T2+e</a:t>
            </a:r>
            <a:r>
              <a:rPr lang="en-US" altLang="zh-CN" baseline="-25000" dirty="0"/>
              <a:t>i</a:t>
            </a:r>
            <a:r>
              <a:rPr lang="zh-CN" altLang="zh-CN" dirty="0"/>
              <a:t>，必然存在包含</a:t>
            </a:r>
            <a:r>
              <a:rPr lang="en-US" altLang="zh-CN" dirty="0" err="1"/>
              <a:t>e</a:t>
            </a:r>
            <a:r>
              <a:rPr lang="en-US" altLang="zh-CN" baseline="-25000" dirty="0" err="1"/>
              <a:t>i</a:t>
            </a:r>
            <a:r>
              <a:rPr lang="zh-CN" altLang="zh-CN" dirty="0"/>
              <a:t>的回路</a:t>
            </a:r>
            <a:r>
              <a:rPr lang="zh-CN" altLang="en-US" dirty="0"/>
              <a:t>，并且</a:t>
            </a:r>
            <a:r>
              <a:rPr lang="zh-CN" altLang="zh-CN" dirty="0"/>
              <a:t>这个回路中必然包含了不同于</a:t>
            </a:r>
            <a:r>
              <a:rPr lang="en-US" altLang="zh-CN" dirty="0"/>
              <a:t>e</a:t>
            </a:r>
            <a:r>
              <a:rPr lang="en-US" altLang="zh-CN" baseline="-25000" dirty="0"/>
              <a:t>1</a:t>
            </a:r>
            <a:r>
              <a:rPr lang="en-US" altLang="zh-CN" dirty="0"/>
              <a:t>,e</a:t>
            </a:r>
            <a:r>
              <a:rPr lang="en-US" altLang="zh-CN" baseline="-25000" dirty="0"/>
              <a:t>2</a:t>
            </a:r>
            <a:r>
              <a:rPr lang="en-US" altLang="zh-CN" dirty="0"/>
              <a:t>,…,e</a:t>
            </a:r>
            <a:r>
              <a:rPr lang="en-US" altLang="zh-CN" baseline="-25000" dirty="0"/>
              <a:t>i-1</a:t>
            </a:r>
            <a:r>
              <a:rPr lang="zh-CN" altLang="en-US" dirty="0"/>
              <a:t>的</a:t>
            </a:r>
            <a:r>
              <a:rPr lang="zh-CN" altLang="zh-CN" dirty="0"/>
              <a:t>在</a:t>
            </a:r>
            <a:r>
              <a:rPr lang="en-US" altLang="zh-CN" dirty="0"/>
              <a:t>T2</a:t>
            </a:r>
            <a:r>
              <a:rPr lang="zh-CN" altLang="zh-CN" dirty="0"/>
              <a:t>中的边。假设这条边是</a:t>
            </a:r>
            <a:r>
              <a:rPr lang="en-US" altLang="zh-CN" dirty="0"/>
              <a:t>e’</a:t>
            </a:r>
            <a:r>
              <a:rPr lang="zh-CN" altLang="zh-CN" dirty="0"/>
              <a:t>。根据假设可知：</a:t>
            </a:r>
            <a:r>
              <a:rPr lang="en-US" altLang="zh-CN" dirty="0">
                <a:solidFill>
                  <a:srgbClr val="002060"/>
                </a:solidFill>
              </a:rPr>
              <a:t>e’</a:t>
            </a:r>
            <a:r>
              <a:rPr lang="zh-CN" altLang="zh-CN" dirty="0">
                <a:solidFill>
                  <a:srgbClr val="002060"/>
                </a:solidFill>
              </a:rPr>
              <a:t>的权值大于</a:t>
            </a:r>
            <a:r>
              <a:rPr lang="en-US" altLang="zh-CN" dirty="0" err="1">
                <a:solidFill>
                  <a:srgbClr val="002060"/>
                </a:solidFill>
              </a:rPr>
              <a:t>e</a:t>
            </a:r>
            <a:r>
              <a:rPr lang="en-US" altLang="zh-CN" baseline="-25000" dirty="0" err="1">
                <a:solidFill>
                  <a:srgbClr val="002060"/>
                </a:solidFill>
              </a:rPr>
              <a:t>i</a:t>
            </a:r>
            <a:r>
              <a:rPr lang="zh-CN" altLang="zh-CN" dirty="0">
                <a:solidFill>
                  <a:srgbClr val="002060"/>
                </a:solidFill>
              </a:rPr>
              <a:t>的权值</a:t>
            </a:r>
            <a:r>
              <a:rPr lang="zh-CN" altLang="zh-CN" dirty="0"/>
              <a:t>。因此我们可以从</a:t>
            </a:r>
            <a:r>
              <a:rPr lang="en-US" altLang="zh-CN" dirty="0"/>
              <a:t>T2</a:t>
            </a:r>
            <a:r>
              <a:rPr lang="zh-CN" altLang="zh-CN" dirty="0"/>
              <a:t>中删除</a:t>
            </a:r>
            <a:r>
              <a:rPr lang="en-US" altLang="zh-CN" dirty="0"/>
              <a:t>e’</a:t>
            </a:r>
            <a:r>
              <a:rPr lang="zh-CN" altLang="zh-CN" dirty="0"/>
              <a:t>得到一棵更小的生成树。这和</a:t>
            </a:r>
            <a:r>
              <a:rPr lang="en-US" altLang="zh-CN" dirty="0"/>
              <a:t>T2</a:t>
            </a:r>
            <a:r>
              <a:rPr lang="zh-CN" altLang="zh-CN" dirty="0"/>
              <a:t>是</a:t>
            </a:r>
            <a:r>
              <a:rPr lang="en-US" altLang="zh-CN" dirty="0"/>
              <a:t>MST</a:t>
            </a:r>
            <a:r>
              <a:rPr lang="zh-CN" altLang="zh-CN" dirty="0"/>
              <a:t>树矛盾。</a:t>
            </a:r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528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假设树</a:t>
            </a:r>
            <a:r>
              <a:rPr lang="en-US" altLang="zh-CN" dirty="0"/>
              <a:t>T</a:t>
            </a:r>
            <a:r>
              <a:rPr lang="zh-CN" altLang="en-US" dirty="0"/>
              <a:t>有</a:t>
            </a:r>
            <a:r>
              <a:rPr lang="en-US" altLang="zh-CN" dirty="0"/>
              <a:t>k</a:t>
            </a:r>
            <a:r>
              <a:rPr lang="zh-CN" altLang="en-US" dirty="0"/>
              <a:t>条边，简单图</a:t>
            </a:r>
            <a:r>
              <a:rPr lang="en-US" altLang="zh-CN" dirty="0"/>
              <a:t>G</a:t>
            </a:r>
            <a:r>
              <a:rPr lang="zh-CN" altLang="en-US" dirty="0"/>
              <a:t>的最小度数为</a:t>
            </a:r>
            <a:r>
              <a:rPr lang="en-US" altLang="zh-CN" dirty="0"/>
              <a:t>k</a:t>
            </a:r>
            <a:r>
              <a:rPr lang="zh-CN" altLang="en-US" dirty="0"/>
              <a:t>。则</a:t>
            </a:r>
            <a:r>
              <a:rPr lang="en-US" altLang="zh-CN" dirty="0"/>
              <a:t>G</a:t>
            </a:r>
            <a:r>
              <a:rPr lang="zh-CN" altLang="en-US" dirty="0"/>
              <a:t>一定包含形如</a:t>
            </a:r>
            <a:r>
              <a:rPr lang="en-US" altLang="zh-CN" dirty="0"/>
              <a:t>T</a:t>
            </a:r>
            <a:r>
              <a:rPr lang="zh-CN" altLang="en-US" dirty="0"/>
              <a:t>的子图。</a:t>
            </a:r>
            <a:endParaRPr lang="en-US" altLang="zh-CN" dirty="0"/>
          </a:p>
          <a:p>
            <a:pPr lvl="1"/>
            <a:r>
              <a:rPr lang="zh-CN" altLang="en-US" dirty="0"/>
              <a:t>证明：</a:t>
            </a:r>
            <a:r>
              <a:rPr lang="en-US" altLang="zh-CN" dirty="0"/>
              <a:t>k=0</a:t>
            </a:r>
            <a:r>
              <a:rPr lang="zh-CN" altLang="en-US" dirty="0"/>
              <a:t>显然成立。假设</a:t>
            </a:r>
            <a:r>
              <a:rPr lang="en-US" altLang="zh-CN" dirty="0"/>
              <a:t>k&lt;=n</a:t>
            </a:r>
            <a:r>
              <a:rPr lang="zh-CN" altLang="en-US" dirty="0"/>
              <a:t>时成立。</a:t>
            </a:r>
            <a:r>
              <a:rPr lang="en-US" altLang="zh-CN" dirty="0"/>
              <a:t>k=n+1</a:t>
            </a:r>
            <a:r>
              <a:rPr lang="zh-CN" altLang="en-US" dirty="0"/>
              <a:t>时：</a:t>
            </a:r>
            <a:endParaRPr lang="en-US" altLang="zh-CN" dirty="0"/>
          </a:p>
          <a:p>
            <a:pPr lvl="1"/>
            <a:r>
              <a:rPr lang="zh-CN" altLang="en-US" dirty="0"/>
              <a:t>从</a:t>
            </a:r>
            <a:r>
              <a:rPr lang="en-US" altLang="zh-CN" dirty="0"/>
              <a:t>T</a:t>
            </a:r>
            <a:r>
              <a:rPr lang="zh-CN" altLang="en-US" dirty="0"/>
              <a:t>中删除一个叶子节点</a:t>
            </a:r>
            <a:r>
              <a:rPr lang="en-US" altLang="zh-CN" dirty="0"/>
              <a:t>v</a:t>
            </a:r>
            <a:r>
              <a:rPr lang="zh-CN" altLang="en-US" dirty="0"/>
              <a:t>，</a:t>
            </a:r>
            <a:r>
              <a:rPr lang="en-US" altLang="zh-CN" dirty="0"/>
              <a:t>T’=T-v</a:t>
            </a:r>
            <a:r>
              <a:rPr lang="zh-CN" altLang="en-US" dirty="0"/>
              <a:t>。根据归纳假设，则</a:t>
            </a:r>
            <a:r>
              <a:rPr lang="en-US" altLang="zh-CN" dirty="0"/>
              <a:t>G</a:t>
            </a:r>
            <a:r>
              <a:rPr lang="zh-CN" altLang="en-US" dirty="0"/>
              <a:t>一定包含</a:t>
            </a:r>
            <a:r>
              <a:rPr lang="en-US" altLang="zh-CN" dirty="0"/>
              <a:t>T’</a:t>
            </a:r>
            <a:r>
              <a:rPr lang="zh-CN" altLang="en-US" dirty="0"/>
              <a:t>这个子图。令</a:t>
            </a:r>
            <a:r>
              <a:rPr lang="en-US" altLang="zh-CN" dirty="0"/>
              <a:t>x</a:t>
            </a:r>
            <a:r>
              <a:rPr lang="zh-CN" altLang="en-US" dirty="0"/>
              <a:t>为</a:t>
            </a:r>
            <a:r>
              <a:rPr lang="en-US" altLang="zh-CN" dirty="0"/>
              <a:t>T</a:t>
            </a:r>
            <a:r>
              <a:rPr lang="zh-CN" altLang="en-US" dirty="0"/>
              <a:t>中与</a:t>
            </a:r>
            <a:r>
              <a:rPr lang="en-US" altLang="zh-CN" dirty="0"/>
              <a:t>v</a:t>
            </a:r>
            <a:r>
              <a:rPr lang="zh-CN" altLang="en-US" dirty="0"/>
              <a:t>相邻的点，</a:t>
            </a:r>
            <a:r>
              <a:rPr lang="en-US" altLang="zh-CN" dirty="0"/>
              <a:t>d</a:t>
            </a:r>
            <a:r>
              <a:rPr lang="en-US" altLang="zh-CN" baseline="-25000" dirty="0"/>
              <a:t>G</a:t>
            </a:r>
            <a:r>
              <a:rPr lang="en-US" altLang="zh-CN" dirty="0"/>
              <a:t>(x)&gt;=k</a:t>
            </a:r>
            <a:r>
              <a:rPr lang="zh-CN" altLang="en-US" dirty="0"/>
              <a:t>且</a:t>
            </a:r>
            <a:r>
              <a:rPr lang="en-US" altLang="zh-CN" dirty="0"/>
              <a:t>T’</a:t>
            </a:r>
            <a:r>
              <a:rPr lang="zh-CN" altLang="en-US" dirty="0"/>
              <a:t>中除了</a:t>
            </a:r>
            <a:r>
              <a:rPr lang="en-US" altLang="zh-CN" dirty="0"/>
              <a:t>x</a:t>
            </a:r>
            <a:r>
              <a:rPr lang="zh-CN" altLang="en-US" dirty="0"/>
              <a:t>以外有</a:t>
            </a:r>
            <a:r>
              <a:rPr lang="en-US" altLang="zh-CN" dirty="0"/>
              <a:t>k-1</a:t>
            </a:r>
            <a:r>
              <a:rPr lang="zh-CN" altLang="en-US" dirty="0"/>
              <a:t>个点，所以</a:t>
            </a:r>
            <a:r>
              <a:rPr lang="en-US" altLang="zh-CN" dirty="0"/>
              <a:t>x</a:t>
            </a:r>
            <a:r>
              <a:rPr lang="zh-CN" altLang="en-US" dirty="0"/>
              <a:t>必定和</a:t>
            </a:r>
            <a:r>
              <a:rPr lang="en-US" altLang="zh-CN" dirty="0"/>
              <a:t>T’</a:t>
            </a:r>
            <a:r>
              <a:rPr lang="zh-CN" altLang="en-US" dirty="0"/>
              <a:t>以外的某个点</a:t>
            </a:r>
            <a:r>
              <a:rPr lang="en-US" altLang="zh-CN" dirty="0"/>
              <a:t>y</a:t>
            </a:r>
            <a:r>
              <a:rPr lang="zh-CN" altLang="en-US" dirty="0"/>
              <a:t>相邻。</a:t>
            </a:r>
            <a:r>
              <a:rPr lang="en-US" altLang="zh-CN" dirty="0"/>
              <a:t>T’+</a:t>
            </a:r>
            <a:r>
              <a:rPr lang="en-US" altLang="zh-CN" dirty="0" err="1"/>
              <a:t>xy</a:t>
            </a:r>
            <a:r>
              <a:rPr lang="zh-CN" altLang="en-US" dirty="0"/>
              <a:t>边即为题意中的</a:t>
            </a:r>
            <a:r>
              <a:rPr lang="en-US" altLang="zh-CN" dirty="0"/>
              <a:t>T</a:t>
            </a:r>
            <a:r>
              <a:rPr lang="zh-CN" altLang="en-US" dirty="0"/>
              <a:t>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27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4797152"/>
            <a:ext cx="2676190" cy="1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5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图的直径指图中任意两点间最短距离的最大值。</a:t>
            </a:r>
            <a:endParaRPr lang="en-US" altLang="zh-CN" dirty="0"/>
          </a:p>
          <a:p>
            <a:r>
              <a:rPr lang="zh-CN" altLang="en-US" dirty="0"/>
              <a:t>某个节点</a:t>
            </a:r>
            <a:r>
              <a:rPr lang="en-US" altLang="zh-CN" dirty="0"/>
              <a:t>u</a:t>
            </a:r>
            <a:r>
              <a:rPr lang="zh-CN" altLang="en-US" dirty="0"/>
              <a:t>的离心率指</a:t>
            </a:r>
            <a:r>
              <a:rPr lang="en-US" altLang="zh-CN" dirty="0"/>
              <a:t>u</a:t>
            </a:r>
            <a:r>
              <a:rPr lang="zh-CN" altLang="en-US" dirty="0"/>
              <a:t>到其他节点最短距离的最大值。</a:t>
            </a:r>
            <a:endParaRPr lang="en-US" altLang="zh-CN" dirty="0"/>
          </a:p>
          <a:p>
            <a:r>
              <a:rPr lang="zh-CN" altLang="en-US" dirty="0"/>
              <a:t>图的半径指所有节点的离心率的最小值。</a:t>
            </a:r>
            <a:endParaRPr lang="en-US" altLang="zh-CN" dirty="0"/>
          </a:p>
          <a:p>
            <a:r>
              <a:rPr lang="zh-CN" altLang="en-US" dirty="0"/>
              <a:t>显然，图直径等于所有节点离心率的最大值。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图的中心指所有最小离心率节点的导出子图。</a:t>
            </a:r>
            <a:endParaRPr lang="en-US" altLang="zh-CN" dirty="0"/>
          </a:p>
          <a:p>
            <a:r>
              <a:rPr lang="zh-CN" altLang="en-US" dirty="0"/>
              <a:t>显然，图的中心是自身当且仅当直径等于半径。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05928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证明：如果简单图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的直径大于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，则其补图直径小于</a:t>
                </a:r>
                <a:r>
                  <a:rPr lang="en-US" altLang="zh-CN" dirty="0"/>
                  <a:t>4</a:t>
                </a:r>
                <a:r>
                  <a:rPr lang="zh-CN" altLang="en-US" dirty="0"/>
                  <a:t>。</a:t>
                </a:r>
              </a:p>
              <a:p>
                <a:pPr lvl="1"/>
                <a:r>
                  <a:rPr lang="zh-CN" altLang="en-US" dirty="0"/>
                  <a:t>证明：</a:t>
                </a:r>
                <a:r>
                  <a:rPr lang="en-US" altLang="zh-CN" dirty="0"/>
                  <a:t>G</a:t>
                </a:r>
                <a:r>
                  <a:rPr lang="zh-CN" altLang="en-US" dirty="0"/>
                  <a:t>的直径大于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，则必定存在两个不相邻的节点</a:t>
                </a:r>
                <a:r>
                  <a:rPr lang="en-US" altLang="zh-CN" dirty="0"/>
                  <a:t>u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v</a:t>
                </a:r>
                <a:r>
                  <a:rPr lang="zh-CN" altLang="en-US" dirty="0"/>
                  <a:t>，它们之间没有公共邻居。即任意一个节点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至少跟</a:t>
                </a:r>
                <a:r>
                  <a:rPr lang="en-US" altLang="zh-CN" dirty="0"/>
                  <a:t>u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v</a:t>
                </a:r>
                <a:r>
                  <a:rPr lang="zh-CN" altLang="en-US" dirty="0"/>
                  <a:t>其中的一个不相邻。即任意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在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zh-CN" altLang="en-US" dirty="0"/>
                  <a:t>中至少跟</a:t>
                </a:r>
                <a:r>
                  <a:rPr lang="en-US" altLang="zh-CN" dirty="0"/>
                  <a:t>u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v</a:t>
                </a:r>
                <a:r>
                  <a:rPr lang="zh-CN" altLang="en-US" dirty="0"/>
                  <a:t>中的一个相邻。又因为</a:t>
                </a:r>
                <a:r>
                  <a:rPr lang="en-US" altLang="zh-CN" dirty="0" err="1"/>
                  <a:t>uv</a:t>
                </a:r>
                <a:r>
                  <a:rPr lang="zh-CN" altLang="en-US" dirty="0"/>
                  <a:t>边属于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zh-CN" altLang="en-US" dirty="0"/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zh-CN" altLang="en-US" dirty="0"/>
                  <a:t>中任意的两点</a:t>
                </a:r>
                <a:r>
                  <a:rPr lang="en-US" altLang="zh-CN" dirty="0"/>
                  <a:t>x</a:t>
                </a:r>
                <a:r>
                  <a:rPr lang="zh-CN" altLang="en-US" dirty="0"/>
                  <a:t>和</a:t>
                </a:r>
                <a:r>
                  <a:rPr lang="en-US" altLang="zh-CN" dirty="0"/>
                  <a:t>y</a:t>
                </a:r>
                <a:r>
                  <a:rPr lang="zh-CN" altLang="en-US" dirty="0"/>
                  <a:t>通过</a:t>
                </a:r>
                <a:r>
                  <a:rPr lang="en-US" altLang="zh-CN" dirty="0" err="1"/>
                  <a:t>uv</a:t>
                </a:r>
                <a:r>
                  <a:rPr lang="zh-CN" altLang="en-US" dirty="0"/>
                  <a:t>边三跳可达。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449" t="-2171" r="-7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29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725144"/>
            <a:ext cx="3632907" cy="115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5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840" y="1628800"/>
            <a:ext cx="8135207" cy="4752528"/>
          </a:xfrm>
        </p:spPr>
        <p:txBody>
          <a:bodyPr>
            <a:normAutofit/>
          </a:bodyPr>
          <a:lstStyle/>
          <a:p>
            <a:pPr eaLnBrk="1" hangingPunct="1">
              <a:spcBef>
                <a:spcPct val="40000"/>
              </a:spcBef>
            </a:pPr>
            <a:r>
              <a:rPr lang="zh-CN" altLang="en-US" sz="2800" b="1" dirty="0"/>
              <a:t>内容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：生成树</a:t>
            </a:r>
            <a:r>
              <a:rPr lang="zh-CN" altLang="en-US" sz="2800" dirty="0"/>
              <a:t>及其构造方法</a:t>
            </a:r>
            <a:endParaRPr lang="en-US" altLang="zh-CN" sz="2800" b="1" dirty="0"/>
          </a:p>
          <a:p>
            <a:pPr eaLnBrk="1" hangingPunct="1">
              <a:spcBef>
                <a:spcPct val="40000"/>
              </a:spcBef>
            </a:pPr>
            <a:r>
              <a:rPr lang="zh-CN" altLang="en-US" sz="2800" b="1" dirty="0"/>
              <a:t>内容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：最小生成树算法</a:t>
            </a:r>
            <a:endParaRPr lang="en-US" altLang="zh-CN" sz="2800" b="1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94844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平面图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可以在一个平面上画出来，使得任意两条边不交叉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典型的非平面图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30</a:t>
            </a:fld>
            <a:endParaRPr lang="zh-CN" altLang="en-US" dirty="0"/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3314911" y="2077369"/>
            <a:ext cx="4876800" cy="2057400"/>
            <a:chOff x="3390" y="3468"/>
            <a:chExt cx="4789" cy="1949"/>
          </a:xfrm>
        </p:grpSpPr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161" y="3468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3390" y="4716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390" y="3939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4932" y="3939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4932" y="4716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4161" y="530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3494" y="3570"/>
              <a:ext cx="690" cy="11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3510" y="4785"/>
              <a:ext cx="14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4260" y="3555"/>
              <a:ext cx="704" cy="12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3480" y="4035"/>
              <a:ext cx="704" cy="12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>
              <a:off x="4244" y="4035"/>
              <a:ext cx="720" cy="12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3494" y="3990"/>
              <a:ext cx="14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3510" y="4035"/>
              <a:ext cx="1454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3510" y="4035"/>
              <a:ext cx="144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4214" y="3585"/>
              <a:ext cx="0" cy="17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auto">
            <a:xfrm>
              <a:off x="6346" y="3570"/>
              <a:ext cx="1800" cy="147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2" name="AutoShape 22"/>
            <p:cNvSpPr>
              <a:spLocks noChangeArrowheads="1"/>
            </p:cNvSpPr>
            <p:nvPr/>
          </p:nvSpPr>
          <p:spPr bwMode="auto">
            <a:xfrm>
              <a:off x="6826" y="4065"/>
              <a:ext cx="810" cy="66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7182" y="353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6282" y="4989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182" y="404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6806" y="464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7" name="Oval 27"/>
            <p:cNvSpPr>
              <a:spLocks noChangeArrowheads="1"/>
            </p:cNvSpPr>
            <p:nvPr/>
          </p:nvSpPr>
          <p:spPr bwMode="auto">
            <a:xfrm>
              <a:off x="7572" y="4659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8066" y="4959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7244" y="3645"/>
              <a:ext cx="0" cy="4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 flipV="1">
              <a:off x="6390" y="4740"/>
              <a:ext cx="434" cy="2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7664" y="4740"/>
              <a:ext cx="420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AutoShape 32"/>
            <p:cNvSpPr>
              <a:spLocks noChangeArrowheads="1"/>
            </p:cNvSpPr>
            <p:nvPr/>
          </p:nvSpPr>
          <p:spPr bwMode="auto">
            <a:xfrm>
              <a:off x="5354" y="4050"/>
              <a:ext cx="960" cy="465"/>
            </a:xfrm>
            <a:prstGeom prst="rightArrow">
              <a:avLst>
                <a:gd name="adj1" fmla="val 50000"/>
                <a:gd name="adj2" fmla="val 51613"/>
              </a:avLst>
            </a:prstGeom>
            <a:gradFill rotWithShape="0">
              <a:gsLst>
                <a:gs pos="0">
                  <a:srgbClr val="FFFF99"/>
                </a:gs>
                <a:gs pos="100000">
                  <a:srgbClr val="767647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3" name="Text Box 33"/>
            <p:cNvSpPr txBox="1">
              <a:spLocks noChangeArrowheads="1"/>
            </p:cNvSpPr>
            <p:nvPr/>
          </p:nvSpPr>
          <p:spPr bwMode="auto">
            <a:xfrm>
              <a:off x="5098" y="3750"/>
              <a:ext cx="1846" cy="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i="1" dirty="0">
                  <a:solidFill>
                    <a:srgbClr val="993366"/>
                  </a:solidFill>
                  <a:latin typeface="Times New Roman" panose="02020603050405020304" pitchFamily="18" charset="0"/>
                </a:rPr>
                <a:t>plane embedding</a:t>
              </a:r>
            </a:p>
          </p:txBody>
        </p:sp>
      </p:grpSp>
      <p:grpSp>
        <p:nvGrpSpPr>
          <p:cNvPr id="34" name="Group 5"/>
          <p:cNvGrpSpPr>
            <a:grpSpLocks/>
          </p:cNvGrpSpPr>
          <p:nvPr/>
        </p:nvGrpSpPr>
        <p:grpSpPr bwMode="auto">
          <a:xfrm>
            <a:off x="2206836" y="4793436"/>
            <a:ext cx="1712913" cy="1619250"/>
            <a:chOff x="1328" y="1194"/>
            <a:chExt cx="1079" cy="1020"/>
          </a:xfrm>
        </p:grpSpPr>
        <p:sp>
          <p:nvSpPr>
            <p:cNvPr id="35" name="AutoShape 6"/>
            <p:cNvSpPr>
              <a:spLocks noChangeArrowheads="1"/>
            </p:cNvSpPr>
            <p:nvPr/>
          </p:nvSpPr>
          <p:spPr bwMode="auto">
            <a:xfrm>
              <a:off x="1365" y="1232"/>
              <a:ext cx="1028" cy="949"/>
            </a:xfrm>
            <a:prstGeom prst="pentagon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6" name="Oval 7"/>
            <p:cNvSpPr>
              <a:spLocks noChangeArrowheads="1"/>
            </p:cNvSpPr>
            <p:nvPr/>
          </p:nvSpPr>
          <p:spPr bwMode="auto">
            <a:xfrm>
              <a:off x="1842" y="1194"/>
              <a:ext cx="69" cy="7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7" name="Oval 8"/>
            <p:cNvSpPr>
              <a:spLocks noChangeArrowheads="1"/>
            </p:cNvSpPr>
            <p:nvPr/>
          </p:nvSpPr>
          <p:spPr bwMode="auto">
            <a:xfrm>
              <a:off x="1328" y="1561"/>
              <a:ext cx="69" cy="7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8" name="Oval 9"/>
            <p:cNvSpPr>
              <a:spLocks noChangeArrowheads="1"/>
            </p:cNvSpPr>
            <p:nvPr/>
          </p:nvSpPr>
          <p:spPr bwMode="auto">
            <a:xfrm>
              <a:off x="2338" y="1561"/>
              <a:ext cx="69" cy="7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9" name="Oval 10"/>
            <p:cNvSpPr>
              <a:spLocks noChangeArrowheads="1"/>
            </p:cNvSpPr>
            <p:nvPr/>
          </p:nvSpPr>
          <p:spPr bwMode="auto">
            <a:xfrm>
              <a:off x="1548" y="2124"/>
              <a:ext cx="70" cy="7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40" name="Oval 11"/>
            <p:cNvSpPr>
              <a:spLocks noChangeArrowheads="1"/>
            </p:cNvSpPr>
            <p:nvPr/>
          </p:nvSpPr>
          <p:spPr bwMode="auto">
            <a:xfrm>
              <a:off x="2145" y="2143"/>
              <a:ext cx="69" cy="71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41" name="Line 12"/>
            <p:cNvSpPr>
              <a:spLocks noChangeShapeType="1"/>
            </p:cNvSpPr>
            <p:nvPr/>
          </p:nvSpPr>
          <p:spPr bwMode="auto">
            <a:xfrm flipH="1">
              <a:off x="1595" y="1269"/>
              <a:ext cx="275" cy="8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Line 13"/>
            <p:cNvSpPr>
              <a:spLocks noChangeShapeType="1"/>
            </p:cNvSpPr>
            <p:nvPr/>
          </p:nvSpPr>
          <p:spPr bwMode="auto">
            <a:xfrm>
              <a:off x="1401" y="1608"/>
              <a:ext cx="9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Line 14"/>
            <p:cNvSpPr>
              <a:spLocks noChangeShapeType="1"/>
            </p:cNvSpPr>
            <p:nvPr/>
          </p:nvSpPr>
          <p:spPr bwMode="auto">
            <a:xfrm>
              <a:off x="1383" y="1626"/>
              <a:ext cx="781" cy="5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Line 15"/>
            <p:cNvSpPr>
              <a:spLocks noChangeShapeType="1"/>
            </p:cNvSpPr>
            <p:nvPr/>
          </p:nvSpPr>
          <p:spPr bwMode="auto">
            <a:xfrm>
              <a:off x="1879" y="1269"/>
              <a:ext cx="294" cy="9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Line 16"/>
            <p:cNvSpPr>
              <a:spLocks noChangeShapeType="1"/>
            </p:cNvSpPr>
            <p:nvPr/>
          </p:nvSpPr>
          <p:spPr bwMode="auto">
            <a:xfrm flipV="1">
              <a:off x="1603" y="1636"/>
              <a:ext cx="763" cy="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6" name="Oval 17"/>
          <p:cNvSpPr>
            <a:spLocks noChangeArrowheads="1"/>
          </p:cNvSpPr>
          <p:nvPr/>
        </p:nvSpPr>
        <p:spPr bwMode="auto">
          <a:xfrm>
            <a:off x="4923483" y="4999689"/>
            <a:ext cx="109538" cy="1127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7" name="Oval 18"/>
          <p:cNvSpPr>
            <a:spLocks noChangeArrowheads="1"/>
          </p:cNvSpPr>
          <p:nvPr/>
        </p:nvSpPr>
        <p:spPr bwMode="auto">
          <a:xfrm>
            <a:off x="5923608" y="4999689"/>
            <a:ext cx="109538" cy="1127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8" name="Oval 19"/>
          <p:cNvSpPr>
            <a:spLocks noChangeArrowheads="1"/>
          </p:cNvSpPr>
          <p:nvPr/>
        </p:nvSpPr>
        <p:spPr bwMode="auto">
          <a:xfrm>
            <a:off x="6922146" y="4999689"/>
            <a:ext cx="109537" cy="1127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9" name="Oval 20"/>
          <p:cNvSpPr>
            <a:spLocks noChangeArrowheads="1"/>
          </p:cNvSpPr>
          <p:nvPr/>
        </p:nvSpPr>
        <p:spPr bwMode="auto">
          <a:xfrm>
            <a:off x="4923483" y="6058552"/>
            <a:ext cx="109538" cy="1127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0" name="Oval 21"/>
          <p:cNvSpPr>
            <a:spLocks noChangeArrowheads="1"/>
          </p:cNvSpPr>
          <p:nvPr/>
        </p:nvSpPr>
        <p:spPr bwMode="auto">
          <a:xfrm>
            <a:off x="5923608" y="6058552"/>
            <a:ext cx="109538" cy="1127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1" name="Oval 22"/>
          <p:cNvSpPr>
            <a:spLocks noChangeArrowheads="1"/>
          </p:cNvSpPr>
          <p:nvPr/>
        </p:nvSpPr>
        <p:spPr bwMode="auto">
          <a:xfrm>
            <a:off x="6922146" y="6058552"/>
            <a:ext cx="109537" cy="1127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2" name="Line 23"/>
          <p:cNvSpPr>
            <a:spLocks noChangeShapeType="1"/>
          </p:cNvSpPr>
          <p:nvPr/>
        </p:nvSpPr>
        <p:spPr bwMode="auto">
          <a:xfrm>
            <a:off x="4980633" y="5118752"/>
            <a:ext cx="0" cy="955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" name="Line 24"/>
          <p:cNvSpPr>
            <a:spLocks noChangeShapeType="1"/>
          </p:cNvSpPr>
          <p:nvPr/>
        </p:nvSpPr>
        <p:spPr bwMode="auto">
          <a:xfrm>
            <a:off x="5023496" y="5074302"/>
            <a:ext cx="931862" cy="1000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4" name="Line 25"/>
          <p:cNvSpPr>
            <a:spLocks noChangeShapeType="1"/>
          </p:cNvSpPr>
          <p:nvPr/>
        </p:nvSpPr>
        <p:spPr bwMode="auto">
          <a:xfrm>
            <a:off x="5023496" y="5044139"/>
            <a:ext cx="1939925" cy="1044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" name="Line 26"/>
          <p:cNvSpPr>
            <a:spLocks noChangeShapeType="1"/>
          </p:cNvSpPr>
          <p:nvPr/>
        </p:nvSpPr>
        <p:spPr bwMode="auto">
          <a:xfrm flipH="1">
            <a:off x="5023496" y="5088589"/>
            <a:ext cx="919162" cy="1000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6" name="Line 27"/>
          <p:cNvSpPr>
            <a:spLocks noChangeShapeType="1"/>
          </p:cNvSpPr>
          <p:nvPr/>
        </p:nvSpPr>
        <p:spPr bwMode="auto">
          <a:xfrm>
            <a:off x="5971233" y="5118752"/>
            <a:ext cx="0" cy="9699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7" name="Line 28"/>
          <p:cNvSpPr>
            <a:spLocks noChangeShapeType="1"/>
          </p:cNvSpPr>
          <p:nvPr/>
        </p:nvSpPr>
        <p:spPr bwMode="auto">
          <a:xfrm>
            <a:off x="6029971" y="5088589"/>
            <a:ext cx="933450" cy="9858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8" name="Line 29"/>
          <p:cNvSpPr>
            <a:spLocks noChangeShapeType="1"/>
          </p:cNvSpPr>
          <p:nvPr/>
        </p:nvSpPr>
        <p:spPr bwMode="auto">
          <a:xfrm flipH="1">
            <a:off x="5023496" y="5074302"/>
            <a:ext cx="1909762" cy="1044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" name="Line 30"/>
          <p:cNvSpPr>
            <a:spLocks noChangeShapeType="1"/>
          </p:cNvSpPr>
          <p:nvPr/>
        </p:nvSpPr>
        <p:spPr bwMode="auto">
          <a:xfrm flipH="1">
            <a:off x="6001396" y="5104464"/>
            <a:ext cx="946150" cy="9540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0" name="Line 31"/>
          <p:cNvSpPr>
            <a:spLocks noChangeShapeType="1"/>
          </p:cNvSpPr>
          <p:nvPr/>
        </p:nvSpPr>
        <p:spPr bwMode="auto">
          <a:xfrm>
            <a:off x="6976121" y="5118752"/>
            <a:ext cx="0" cy="9842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" name="Text Box 32"/>
          <p:cNvSpPr txBox="1">
            <a:spLocks noChangeArrowheads="1"/>
          </p:cNvSpPr>
          <p:nvPr/>
        </p:nvSpPr>
        <p:spPr bwMode="auto">
          <a:xfrm>
            <a:off x="3756236" y="5945961"/>
            <a:ext cx="8905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600">
                <a:latin typeface="Times New Roman" panose="02020603050405020304" pitchFamily="18" charset="0"/>
              </a:rPr>
              <a:t>K</a:t>
            </a:r>
            <a:r>
              <a:rPr kumimoji="0" lang="en-US" altLang="zh-CN" sz="1600" baseline="-25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62" name="Text Box 33"/>
          <p:cNvSpPr txBox="1">
            <a:spLocks noChangeArrowheads="1"/>
          </p:cNvSpPr>
          <p:nvPr/>
        </p:nvSpPr>
        <p:spPr bwMode="auto">
          <a:xfrm>
            <a:off x="6029971" y="5953777"/>
            <a:ext cx="890587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600">
                <a:latin typeface="Times New Roman" panose="02020603050405020304" pitchFamily="18" charset="0"/>
              </a:rPr>
              <a:t>K</a:t>
            </a:r>
            <a:r>
              <a:rPr kumimoji="0" lang="en-US" altLang="zh-CN" sz="1600" baseline="-25000">
                <a:latin typeface="Times New Roman" panose="02020603050405020304" pitchFamily="18" charset="0"/>
              </a:rPr>
              <a:t>3,3</a:t>
            </a:r>
          </a:p>
        </p:txBody>
      </p:sp>
    </p:spTree>
    <p:extLst>
      <p:ext uri="{BB962C8B-B14F-4D97-AF65-F5344CB8AC3E}">
        <p14:creationId xmlns:p14="http://schemas.microsoft.com/office/powerpoint/2010/main" val="9834134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平面图的对偶图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31</a:t>
            </a:fld>
            <a:endParaRPr lang="zh-CN" altLang="en-US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28750" y="2108200"/>
            <a:ext cx="976313" cy="968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36688" y="2124075"/>
            <a:ext cx="457200" cy="427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V="1">
            <a:off x="1436688" y="2603500"/>
            <a:ext cx="441325" cy="442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1931988" y="2124075"/>
            <a:ext cx="449262" cy="419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931988" y="2597150"/>
            <a:ext cx="449262" cy="4492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1901825" y="2254250"/>
            <a:ext cx="71438" cy="71438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2152650" y="2581275"/>
            <a:ext cx="71438" cy="71438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1908175" y="2855913"/>
            <a:ext cx="73025" cy="71437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V="1">
            <a:off x="1635125" y="2305050"/>
            <a:ext cx="273050" cy="25876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1985963" y="2333625"/>
            <a:ext cx="188912" cy="24765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1635125" y="2632075"/>
            <a:ext cx="280988" cy="236538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1978025" y="2638425"/>
            <a:ext cx="160338" cy="24765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1163638" y="2603500"/>
            <a:ext cx="427037" cy="1588"/>
          </a:xfrm>
          <a:custGeom>
            <a:avLst/>
            <a:gdLst>
              <a:gd name="T0" fmla="*/ 0 w 672"/>
              <a:gd name="T1" fmla="*/ 0 h 2"/>
              <a:gd name="T2" fmla="*/ 2147483646 w 672"/>
              <a:gd name="T3" fmla="*/ 0 h 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672" h="2">
                <a:moveTo>
                  <a:pt x="0" y="0"/>
                </a:moveTo>
                <a:cubicBezTo>
                  <a:pt x="281" y="1"/>
                  <a:pt x="562" y="2"/>
                  <a:pt x="672" y="0"/>
                </a:cubicBezTo>
              </a:path>
            </a:pathLst>
          </a:custGeom>
          <a:noFill/>
          <a:ln w="9525" cap="flat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1146175" y="1800225"/>
            <a:ext cx="793750" cy="765175"/>
          </a:xfrm>
          <a:custGeom>
            <a:avLst/>
            <a:gdLst>
              <a:gd name="T0" fmla="*/ 0 w 1248"/>
              <a:gd name="T1" fmla="*/ 2147483646 h 1206"/>
              <a:gd name="T2" fmla="*/ 2147483646 w 1248"/>
              <a:gd name="T3" fmla="*/ 2147483646 h 1206"/>
              <a:gd name="T4" fmla="*/ 2147483646 w 1248"/>
              <a:gd name="T5" fmla="*/ 2147483646 h 1206"/>
              <a:gd name="T6" fmla="*/ 2147483646 w 1248"/>
              <a:gd name="T7" fmla="*/ 2147483646 h 120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48" h="1206">
                <a:moveTo>
                  <a:pt x="0" y="1206"/>
                </a:moveTo>
                <a:cubicBezTo>
                  <a:pt x="41" y="857"/>
                  <a:pt x="82" y="508"/>
                  <a:pt x="216" y="318"/>
                </a:cubicBezTo>
                <a:cubicBezTo>
                  <a:pt x="350" y="128"/>
                  <a:pt x="632" y="0"/>
                  <a:pt x="804" y="66"/>
                </a:cubicBezTo>
                <a:cubicBezTo>
                  <a:pt x="976" y="132"/>
                  <a:pt x="1112" y="423"/>
                  <a:pt x="1248" y="714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1095375" y="2633663"/>
            <a:ext cx="850900" cy="635000"/>
          </a:xfrm>
          <a:custGeom>
            <a:avLst/>
            <a:gdLst>
              <a:gd name="T0" fmla="*/ 2147483646 w 1340"/>
              <a:gd name="T1" fmla="*/ 0 h 998"/>
              <a:gd name="T2" fmla="*/ 2147483646 w 1340"/>
              <a:gd name="T3" fmla="*/ 2147483646 h 998"/>
              <a:gd name="T4" fmla="*/ 2147483646 w 1340"/>
              <a:gd name="T5" fmla="*/ 2147483646 h 998"/>
              <a:gd name="T6" fmla="*/ 2147483646 w 1340"/>
              <a:gd name="T7" fmla="*/ 2147483646 h 998"/>
              <a:gd name="T8" fmla="*/ 2147483646 w 1340"/>
              <a:gd name="T9" fmla="*/ 2147483646 h 9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40" h="998">
                <a:moveTo>
                  <a:pt x="44" y="0"/>
                </a:moveTo>
                <a:cubicBezTo>
                  <a:pt x="26" y="15"/>
                  <a:pt x="0" y="50"/>
                  <a:pt x="44" y="192"/>
                </a:cubicBezTo>
                <a:cubicBezTo>
                  <a:pt x="88" y="334"/>
                  <a:pt x="168" y="730"/>
                  <a:pt x="308" y="852"/>
                </a:cubicBezTo>
                <a:cubicBezTo>
                  <a:pt x="448" y="974"/>
                  <a:pt x="712" y="998"/>
                  <a:pt x="884" y="924"/>
                </a:cubicBezTo>
                <a:cubicBezTo>
                  <a:pt x="1056" y="850"/>
                  <a:pt x="1245" y="516"/>
                  <a:pt x="1340" y="408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995363" y="2597150"/>
            <a:ext cx="1717675" cy="838200"/>
          </a:xfrm>
          <a:custGeom>
            <a:avLst/>
            <a:gdLst>
              <a:gd name="T0" fmla="*/ 2147483646 w 2704"/>
              <a:gd name="T1" fmla="*/ 0 h 1320"/>
              <a:gd name="T2" fmla="*/ 2147483646 w 2704"/>
              <a:gd name="T3" fmla="*/ 2147483646 h 1320"/>
              <a:gd name="T4" fmla="*/ 2147483646 w 2704"/>
              <a:gd name="T5" fmla="*/ 2147483646 h 1320"/>
              <a:gd name="T6" fmla="*/ 2147483646 w 2704"/>
              <a:gd name="T7" fmla="*/ 2147483646 h 1320"/>
              <a:gd name="T8" fmla="*/ 2147483646 w 2704"/>
              <a:gd name="T9" fmla="*/ 2147483646 h 1320"/>
              <a:gd name="T10" fmla="*/ 2147483646 w 2704"/>
              <a:gd name="T11" fmla="*/ 2147483646 h 1320"/>
              <a:gd name="T12" fmla="*/ 2147483646 w 2704"/>
              <a:gd name="T13" fmla="*/ 2147483646 h 1320"/>
              <a:gd name="T14" fmla="*/ 2147483646 w 2704"/>
              <a:gd name="T15" fmla="*/ 2147483646 h 132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704" h="1320">
                <a:moveTo>
                  <a:pt x="178" y="0"/>
                </a:moveTo>
                <a:cubicBezTo>
                  <a:pt x="99" y="209"/>
                  <a:pt x="20" y="418"/>
                  <a:pt x="10" y="588"/>
                </a:cubicBezTo>
                <a:cubicBezTo>
                  <a:pt x="0" y="758"/>
                  <a:pt x="22" y="904"/>
                  <a:pt x="118" y="1020"/>
                </a:cubicBezTo>
                <a:cubicBezTo>
                  <a:pt x="214" y="1136"/>
                  <a:pt x="292" y="1248"/>
                  <a:pt x="586" y="1284"/>
                </a:cubicBezTo>
                <a:cubicBezTo>
                  <a:pt x="880" y="1320"/>
                  <a:pt x="1570" y="1304"/>
                  <a:pt x="1882" y="1236"/>
                </a:cubicBezTo>
                <a:cubicBezTo>
                  <a:pt x="2194" y="1168"/>
                  <a:pt x="2336" y="1028"/>
                  <a:pt x="2458" y="876"/>
                </a:cubicBezTo>
                <a:cubicBezTo>
                  <a:pt x="2580" y="724"/>
                  <a:pt x="2704" y="466"/>
                  <a:pt x="2614" y="324"/>
                </a:cubicBezTo>
                <a:cubicBezTo>
                  <a:pt x="2524" y="182"/>
                  <a:pt x="2221" y="103"/>
                  <a:pt x="1918" y="24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1090613" y="36385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942975" y="3762375"/>
            <a:ext cx="2286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Vertices and edges in G</a:t>
            </a: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2301875" y="2035175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954088" y="3554413"/>
            <a:ext cx="144462" cy="144462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1849438" y="2497138"/>
            <a:ext cx="144462" cy="144462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2373313" y="3006725"/>
            <a:ext cx="144462" cy="144463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1354138" y="3001963"/>
            <a:ext cx="144462" cy="144462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1320800" y="1997075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auto">
          <a:xfrm>
            <a:off x="1079500" y="2522538"/>
            <a:ext cx="144463" cy="144462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auto">
          <a:xfrm>
            <a:off x="1874838" y="2232025"/>
            <a:ext cx="144462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auto">
          <a:xfrm>
            <a:off x="1570038" y="2541588"/>
            <a:ext cx="144462" cy="144462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auto">
          <a:xfrm>
            <a:off x="1879600" y="2822575"/>
            <a:ext cx="144463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3" name="Oval 31"/>
          <p:cNvSpPr>
            <a:spLocks noChangeArrowheads="1"/>
          </p:cNvSpPr>
          <p:nvPr/>
        </p:nvSpPr>
        <p:spPr bwMode="auto">
          <a:xfrm>
            <a:off x="2103438" y="2517775"/>
            <a:ext cx="144462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auto">
          <a:xfrm>
            <a:off x="935038" y="4469968"/>
            <a:ext cx="144463" cy="144462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1074738" y="4533468"/>
            <a:ext cx="1057275" cy="47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969963" y="4733493"/>
            <a:ext cx="2286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Vertices and edges in the dual graph G* of G</a:t>
            </a:r>
            <a:endParaRPr lang="zh-CN" altLang="en-US" sz="2000" dirty="0">
              <a:latin typeface="Times New Roman" panose="02020603050405020304" pitchFamily="18" charset="0"/>
            </a:endParaRPr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auto">
          <a:xfrm>
            <a:off x="5486400" y="21336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auto">
          <a:xfrm>
            <a:off x="4953000" y="27432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auto">
          <a:xfrm>
            <a:off x="5486400" y="32766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auto">
          <a:xfrm>
            <a:off x="5486400" y="38100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auto">
          <a:xfrm>
            <a:off x="6019800" y="27432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auto">
          <a:xfrm>
            <a:off x="4953000" y="45720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3" name="Oval 41"/>
          <p:cNvSpPr>
            <a:spLocks noChangeArrowheads="1"/>
          </p:cNvSpPr>
          <p:nvPr/>
        </p:nvSpPr>
        <p:spPr bwMode="auto">
          <a:xfrm>
            <a:off x="6019800" y="45720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auto">
          <a:xfrm>
            <a:off x="6629400" y="2743200"/>
            <a:ext cx="144463" cy="144463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 flipH="1">
            <a:off x="5072063" y="2266950"/>
            <a:ext cx="428625" cy="485775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Line 44"/>
          <p:cNvSpPr>
            <a:spLocks noChangeShapeType="1"/>
          </p:cNvSpPr>
          <p:nvPr/>
        </p:nvSpPr>
        <p:spPr bwMode="auto">
          <a:xfrm>
            <a:off x="5086350" y="2867025"/>
            <a:ext cx="414338" cy="428625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>
            <a:off x="5638800" y="2286000"/>
            <a:ext cx="390525" cy="452438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Line 46"/>
          <p:cNvSpPr>
            <a:spLocks noChangeShapeType="1"/>
          </p:cNvSpPr>
          <p:nvPr/>
        </p:nvSpPr>
        <p:spPr bwMode="auto">
          <a:xfrm flipH="1">
            <a:off x="5614988" y="2895600"/>
            <a:ext cx="404812" cy="414338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 flipH="1">
            <a:off x="5557838" y="3429000"/>
            <a:ext cx="4762" cy="381000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 flipH="1">
            <a:off x="5072063" y="3962400"/>
            <a:ext cx="414337" cy="619125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Line 49"/>
          <p:cNvSpPr>
            <a:spLocks noChangeShapeType="1"/>
          </p:cNvSpPr>
          <p:nvPr/>
        </p:nvSpPr>
        <p:spPr bwMode="auto">
          <a:xfrm>
            <a:off x="5105400" y="4648200"/>
            <a:ext cx="909638" cy="4763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5614988" y="3924300"/>
            <a:ext cx="442912" cy="657225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" name="Line 51"/>
          <p:cNvSpPr>
            <a:spLocks noChangeShapeType="1"/>
          </p:cNvSpPr>
          <p:nvPr/>
        </p:nvSpPr>
        <p:spPr bwMode="auto">
          <a:xfrm>
            <a:off x="6172200" y="2819400"/>
            <a:ext cx="457200" cy="4763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4" name="Oval 52"/>
          <p:cNvSpPr>
            <a:spLocks noChangeArrowheads="1"/>
          </p:cNvSpPr>
          <p:nvPr/>
        </p:nvSpPr>
        <p:spPr bwMode="auto">
          <a:xfrm>
            <a:off x="6096000" y="3505200"/>
            <a:ext cx="144463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5" name="Oval 53"/>
          <p:cNvSpPr>
            <a:spLocks noChangeArrowheads="1"/>
          </p:cNvSpPr>
          <p:nvPr/>
        </p:nvSpPr>
        <p:spPr bwMode="auto">
          <a:xfrm>
            <a:off x="5486400" y="2971800"/>
            <a:ext cx="144463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6" name="Oval 54"/>
          <p:cNvSpPr>
            <a:spLocks noChangeArrowheads="1"/>
          </p:cNvSpPr>
          <p:nvPr/>
        </p:nvSpPr>
        <p:spPr bwMode="auto">
          <a:xfrm>
            <a:off x="5486400" y="4267200"/>
            <a:ext cx="144463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7" name="Oval 55"/>
          <p:cNvSpPr>
            <a:spLocks noChangeArrowheads="1"/>
          </p:cNvSpPr>
          <p:nvPr/>
        </p:nvSpPr>
        <p:spPr bwMode="auto">
          <a:xfrm>
            <a:off x="5486400" y="2514600"/>
            <a:ext cx="144463" cy="1444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8" name="Line 56"/>
          <p:cNvSpPr>
            <a:spLocks noChangeShapeType="1"/>
          </p:cNvSpPr>
          <p:nvPr/>
        </p:nvSpPr>
        <p:spPr bwMode="auto">
          <a:xfrm>
            <a:off x="5105400" y="2819400"/>
            <a:ext cx="9144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5557838" y="2652713"/>
            <a:ext cx="0" cy="3143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0" name="Line 58"/>
          <p:cNvSpPr>
            <a:spLocks noChangeShapeType="1"/>
          </p:cNvSpPr>
          <p:nvPr/>
        </p:nvSpPr>
        <p:spPr bwMode="auto">
          <a:xfrm>
            <a:off x="5624513" y="3076575"/>
            <a:ext cx="476250" cy="4476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5638800" y="2281238"/>
            <a:ext cx="1568450" cy="1276350"/>
          </a:xfrm>
          <a:custGeom>
            <a:avLst/>
            <a:gdLst>
              <a:gd name="T0" fmla="*/ 0 w 988"/>
              <a:gd name="T1" fmla="*/ 2147483646 h 804"/>
              <a:gd name="T2" fmla="*/ 2147483646 w 988"/>
              <a:gd name="T3" fmla="*/ 2147483646 h 804"/>
              <a:gd name="T4" fmla="*/ 2147483646 w 988"/>
              <a:gd name="T5" fmla="*/ 2147483646 h 804"/>
              <a:gd name="T6" fmla="*/ 2147483646 w 988"/>
              <a:gd name="T7" fmla="*/ 2147483646 h 804"/>
              <a:gd name="T8" fmla="*/ 2147483646 w 988"/>
              <a:gd name="T9" fmla="*/ 2147483646 h 804"/>
              <a:gd name="T10" fmla="*/ 2147483646 w 988"/>
              <a:gd name="T11" fmla="*/ 2147483646 h 804"/>
              <a:gd name="T12" fmla="*/ 2147483646 w 988"/>
              <a:gd name="T13" fmla="*/ 2147483646 h 804"/>
              <a:gd name="T14" fmla="*/ 2147483646 w 988"/>
              <a:gd name="T15" fmla="*/ 2147483646 h 8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88" h="804">
                <a:moveTo>
                  <a:pt x="0" y="147"/>
                </a:moveTo>
                <a:cubicBezTo>
                  <a:pt x="39" y="97"/>
                  <a:pt x="78" y="48"/>
                  <a:pt x="183" y="27"/>
                </a:cubicBezTo>
                <a:cubicBezTo>
                  <a:pt x="288" y="6"/>
                  <a:pt x="516" y="0"/>
                  <a:pt x="633" y="18"/>
                </a:cubicBezTo>
                <a:cubicBezTo>
                  <a:pt x="750" y="36"/>
                  <a:pt x="827" y="77"/>
                  <a:pt x="885" y="135"/>
                </a:cubicBezTo>
                <a:cubicBezTo>
                  <a:pt x="943" y="193"/>
                  <a:pt x="988" y="288"/>
                  <a:pt x="984" y="369"/>
                </a:cubicBezTo>
                <a:cubicBezTo>
                  <a:pt x="980" y="450"/>
                  <a:pt x="932" y="553"/>
                  <a:pt x="858" y="621"/>
                </a:cubicBezTo>
                <a:cubicBezTo>
                  <a:pt x="784" y="689"/>
                  <a:pt x="621" y="744"/>
                  <a:pt x="543" y="774"/>
                </a:cubicBezTo>
                <a:cubicBezTo>
                  <a:pt x="465" y="804"/>
                  <a:pt x="415" y="795"/>
                  <a:pt x="390" y="801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5219700" y="1774825"/>
            <a:ext cx="2214563" cy="1882775"/>
          </a:xfrm>
          <a:custGeom>
            <a:avLst/>
            <a:gdLst>
              <a:gd name="T0" fmla="*/ 2147483646 w 1395"/>
              <a:gd name="T1" fmla="*/ 2147483646 h 1186"/>
              <a:gd name="T2" fmla="*/ 2147483646 w 1395"/>
              <a:gd name="T3" fmla="*/ 2147483646 h 1186"/>
              <a:gd name="T4" fmla="*/ 2147483646 w 1395"/>
              <a:gd name="T5" fmla="*/ 2147483646 h 1186"/>
              <a:gd name="T6" fmla="*/ 2147483646 w 1395"/>
              <a:gd name="T7" fmla="*/ 2147483646 h 1186"/>
              <a:gd name="T8" fmla="*/ 2147483646 w 1395"/>
              <a:gd name="T9" fmla="*/ 2147483646 h 1186"/>
              <a:gd name="T10" fmla="*/ 2147483646 w 1395"/>
              <a:gd name="T11" fmla="*/ 2147483646 h 1186"/>
              <a:gd name="T12" fmla="*/ 2147483646 w 1395"/>
              <a:gd name="T13" fmla="*/ 2147483646 h 1186"/>
              <a:gd name="T14" fmla="*/ 2147483646 w 1395"/>
              <a:gd name="T15" fmla="*/ 2147483646 h 1186"/>
              <a:gd name="T16" fmla="*/ 2147483646 w 1395"/>
              <a:gd name="T17" fmla="*/ 2147483646 h 1186"/>
              <a:gd name="T18" fmla="*/ 2147483646 w 1395"/>
              <a:gd name="T19" fmla="*/ 2147483646 h 1186"/>
              <a:gd name="T20" fmla="*/ 2147483646 w 1395"/>
              <a:gd name="T21" fmla="*/ 2147483646 h 11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5" h="1186">
                <a:moveTo>
                  <a:pt x="168" y="466"/>
                </a:moveTo>
                <a:cubicBezTo>
                  <a:pt x="143" y="437"/>
                  <a:pt x="0" y="363"/>
                  <a:pt x="15" y="292"/>
                </a:cubicBezTo>
                <a:cubicBezTo>
                  <a:pt x="30" y="221"/>
                  <a:pt x="135" y="80"/>
                  <a:pt x="258" y="40"/>
                </a:cubicBezTo>
                <a:cubicBezTo>
                  <a:pt x="381" y="0"/>
                  <a:pt x="609" y="18"/>
                  <a:pt x="753" y="49"/>
                </a:cubicBezTo>
                <a:cubicBezTo>
                  <a:pt x="897" y="80"/>
                  <a:pt x="1025" y="156"/>
                  <a:pt x="1122" y="229"/>
                </a:cubicBezTo>
                <a:cubicBezTo>
                  <a:pt x="1219" y="302"/>
                  <a:pt x="1295" y="394"/>
                  <a:pt x="1338" y="490"/>
                </a:cubicBezTo>
                <a:cubicBezTo>
                  <a:pt x="1381" y="586"/>
                  <a:pt x="1395" y="720"/>
                  <a:pt x="1383" y="805"/>
                </a:cubicBezTo>
                <a:cubicBezTo>
                  <a:pt x="1371" y="890"/>
                  <a:pt x="1329" y="944"/>
                  <a:pt x="1266" y="1003"/>
                </a:cubicBezTo>
                <a:cubicBezTo>
                  <a:pt x="1203" y="1062"/>
                  <a:pt x="1079" y="1126"/>
                  <a:pt x="1005" y="1156"/>
                </a:cubicBezTo>
                <a:cubicBezTo>
                  <a:pt x="931" y="1186"/>
                  <a:pt x="880" y="1184"/>
                  <a:pt x="825" y="1183"/>
                </a:cubicBezTo>
                <a:cubicBezTo>
                  <a:pt x="770" y="1182"/>
                  <a:pt x="704" y="1154"/>
                  <a:pt x="672" y="1147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" name="Freeform 61"/>
          <p:cNvSpPr>
            <a:spLocks/>
          </p:cNvSpPr>
          <p:nvPr/>
        </p:nvSpPr>
        <p:spPr bwMode="auto">
          <a:xfrm>
            <a:off x="6176963" y="2557463"/>
            <a:ext cx="730250" cy="966787"/>
          </a:xfrm>
          <a:custGeom>
            <a:avLst/>
            <a:gdLst>
              <a:gd name="T0" fmla="*/ 0 w 478"/>
              <a:gd name="T1" fmla="*/ 2147483646 h 624"/>
              <a:gd name="T2" fmla="*/ 2147483646 w 478"/>
              <a:gd name="T3" fmla="*/ 2147483646 h 624"/>
              <a:gd name="T4" fmla="*/ 2147483646 w 478"/>
              <a:gd name="T5" fmla="*/ 2147483646 h 624"/>
              <a:gd name="T6" fmla="*/ 2147483646 w 478"/>
              <a:gd name="T7" fmla="*/ 2147483646 h 624"/>
              <a:gd name="T8" fmla="*/ 2147483646 w 478"/>
              <a:gd name="T9" fmla="*/ 2147483646 h 624"/>
              <a:gd name="T10" fmla="*/ 2147483646 w 478"/>
              <a:gd name="T11" fmla="*/ 2147483646 h 624"/>
              <a:gd name="T12" fmla="*/ 2147483646 w 478"/>
              <a:gd name="T13" fmla="*/ 2147483646 h 624"/>
              <a:gd name="T14" fmla="*/ 2147483646 w 478"/>
              <a:gd name="T15" fmla="*/ 2147483646 h 62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78" h="624">
                <a:moveTo>
                  <a:pt x="0" y="585"/>
                </a:moveTo>
                <a:cubicBezTo>
                  <a:pt x="85" y="396"/>
                  <a:pt x="171" y="207"/>
                  <a:pt x="234" y="111"/>
                </a:cubicBezTo>
                <a:cubicBezTo>
                  <a:pt x="297" y="15"/>
                  <a:pt x="341" y="24"/>
                  <a:pt x="378" y="12"/>
                </a:cubicBezTo>
                <a:cubicBezTo>
                  <a:pt x="415" y="0"/>
                  <a:pt x="443" y="21"/>
                  <a:pt x="459" y="39"/>
                </a:cubicBezTo>
                <a:cubicBezTo>
                  <a:pt x="475" y="57"/>
                  <a:pt x="478" y="93"/>
                  <a:pt x="477" y="120"/>
                </a:cubicBezTo>
                <a:cubicBezTo>
                  <a:pt x="476" y="147"/>
                  <a:pt x="475" y="165"/>
                  <a:pt x="450" y="201"/>
                </a:cubicBezTo>
                <a:cubicBezTo>
                  <a:pt x="425" y="237"/>
                  <a:pt x="393" y="266"/>
                  <a:pt x="324" y="336"/>
                </a:cubicBezTo>
                <a:cubicBezTo>
                  <a:pt x="255" y="406"/>
                  <a:pt x="145" y="515"/>
                  <a:pt x="36" y="624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" name="Freeform 62"/>
          <p:cNvSpPr>
            <a:spLocks/>
          </p:cNvSpPr>
          <p:nvPr/>
        </p:nvSpPr>
        <p:spPr bwMode="auto">
          <a:xfrm>
            <a:off x="4700588" y="1590675"/>
            <a:ext cx="3017837" cy="2317750"/>
          </a:xfrm>
          <a:custGeom>
            <a:avLst/>
            <a:gdLst>
              <a:gd name="T0" fmla="*/ 2147483646 w 1901"/>
              <a:gd name="T1" fmla="*/ 2147483646 h 1460"/>
              <a:gd name="T2" fmla="*/ 2147483646 w 1901"/>
              <a:gd name="T3" fmla="*/ 2147483646 h 1460"/>
              <a:gd name="T4" fmla="*/ 2147483646 w 1901"/>
              <a:gd name="T5" fmla="*/ 2147483646 h 1460"/>
              <a:gd name="T6" fmla="*/ 2147483646 w 1901"/>
              <a:gd name="T7" fmla="*/ 2147483646 h 1460"/>
              <a:gd name="T8" fmla="*/ 2147483646 w 1901"/>
              <a:gd name="T9" fmla="*/ 2147483646 h 1460"/>
              <a:gd name="T10" fmla="*/ 2147483646 w 1901"/>
              <a:gd name="T11" fmla="*/ 2147483646 h 1460"/>
              <a:gd name="T12" fmla="*/ 2147483646 w 1901"/>
              <a:gd name="T13" fmla="*/ 2147483646 h 1460"/>
              <a:gd name="T14" fmla="*/ 2147483646 w 1901"/>
              <a:gd name="T15" fmla="*/ 2147483646 h 1460"/>
              <a:gd name="T16" fmla="*/ 2147483646 w 1901"/>
              <a:gd name="T17" fmla="*/ 2147483646 h 1460"/>
              <a:gd name="T18" fmla="*/ 2147483646 w 1901"/>
              <a:gd name="T19" fmla="*/ 2147483646 h 1460"/>
              <a:gd name="T20" fmla="*/ 2147483646 w 1901"/>
              <a:gd name="T21" fmla="*/ 2147483646 h 1460"/>
              <a:gd name="T22" fmla="*/ 2147483646 w 1901"/>
              <a:gd name="T23" fmla="*/ 2147483646 h 1460"/>
              <a:gd name="T24" fmla="*/ 2147483646 w 1901"/>
              <a:gd name="T25" fmla="*/ 2147483646 h 1460"/>
              <a:gd name="T26" fmla="*/ 2147483646 w 1901"/>
              <a:gd name="T27" fmla="*/ 2147483646 h 1460"/>
              <a:gd name="T28" fmla="*/ 2147483646 w 1901"/>
              <a:gd name="T29" fmla="*/ 2147483646 h 1460"/>
              <a:gd name="T30" fmla="*/ 2147483646 w 1901"/>
              <a:gd name="T31" fmla="*/ 2147483646 h 1460"/>
              <a:gd name="T32" fmla="*/ 2147483646 w 1901"/>
              <a:gd name="T33" fmla="*/ 2147483646 h 1460"/>
              <a:gd name="T34" fmla="*/ 2147483646 w 1901"/>
              <a:gd name="T35" fmla="*/ 2147483646 h 146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901" h="1460">
                <a:moveTo>
                  <a:pt x="484" y="922"/>
                </a:moveTo>
                <a:cubicBezTo>
                  <a:pt x="454" y="939"/>
                  <a:pt x="361" y="1018"/>
                  <a:pt x="304" y="1024"/>
                </a:cubicBezTo>
                <a:cubicBezTo>
                  <a:pt x="247" y="1030"/>
                  <a:pt x="190" y="1001"/>
                  <a:pt x="142" y="961"/>
                </a:cubicBezTo>
                <a:cubicBezTo>
                  <a:pt x="94" y="921"/>
                  <a:pt x="32" y="848"/>
                  <a:pt x="16" y="781"/>
                </a:cubicBezTo>
                <a:cubicBezTo>
                  <a:pt x="0" y="714"/>
                  <a:pt x="25" y="628"/>
                  <a:pt x="43" y="556"/>
                </a:cubicBezTo>
                <a:cubicBezTo>
                  <a:pt x="61" y="484"/>
                  <a:pt x="82" y="412"/>
                  <a:pt x="124" y="349"/>
                </a:cubicBezTo>
                <a:cubicBezTo>
                  <a:pt x="166" y="286"/>
                  <a:pt x="231" y="229"/>
                  <a:pt x="295" y="178"/>
                </a:cubicBezTo>
                <a:cubicBezTo>
                  <a:pt x="359" y="127"/>
                  <a:pt x="405" y="70"/>
                  <a:pt x="511" y="43"/>
                </a:cubicBezTo>
                <a:cubicBezTo>
                  <a:pt x="617" y="16"/>
                  <a:pt x="795" y="0"/>
                  <a:pt x="934" y="16"/>
                </a:cubicBezTo>
                <a:cubicBezTo>
                  <a:pt x="1073" y="32"/>
                  <a:pt x="1219" y="79"/>
                  <a:pt x="1348" y="142"/>
                </a:cubicBezTo>
                <a:cubicBezTo>
                  <a:pt x="1477" y="205"/>
                  <a:pt x="1620" y="291"/>
                  <a:pt x="1708" y="394"/>
                </a:cubicBezTo>
                <a:cubicBezTo>
                  <a:pt x="1796" y="497"/>
                  <a:pt x="1857" y="660"/>
                  <a:pt x="1879" y="763"/>
                </a:cubicBezTo>
                <a:cubicBezTo>
                  <a:pt x="1901" y="866"/>
                  <a:pt x="1862" y="939"/>
                  <a:pt x="1843" y="1015"/>
                </a:cubicBezTo>
                <a:cubicBezTo>
                  <a:pt x="1824" y="1091"/>
                  <a:pt x="1798" y="1166"/>
                  <a:pt x="1762" y="1222"/>
                </a:cubicBezTo>
                <a:cubicBezTo>
                  <a:pt x="1726" y="1278"/>
                  <a:pt x="1678" y="1314"/>
                  <a:pt x="1627" y="1348"/>
                </a:cubicBezTo>
                <a:cubicBezTo>
                  <a:pt x="1576" y="1382"/>
                  <a:pt x="1528" y="1414"/>
                  <a:pt x="1456" y="1429"/>
                </a:cubicBezTo>
                <a:cubicBezTo>
                  <a:pt x="1384" y="1444"/>
                  <a:pt x="1273" y="1460"/>
                  <a:pt x="1195" y="1438"/>
                </a:cubicBezTo>
                <a:cubicBezTo>
                  <a:pt x="1117" y="1416"/>
                  <a:pt x="1031" y="1324"/>
                  <a:pt x="988" y="1294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" name="Line 63"/>
          <p:cNvSpPr>
            <a:spLocks noChangeShapeType="1"/>
          </p:cNvSpPr>
          <p:nvPr/>
        </p:nvSpPr>
        <p:spPr bwMode="auto">
          <a:xfrm flipH="1">
            <a:off x="5614988" y="3609975"/>
            <a:ext cx="485775" cy="685800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" name="Freeform 64"/>
          <p:cNvSpPr>
            <a:spLocks/>
          </p:cNvSpPr>
          <p:nvPr/>
        </p:nvSpPr>
        <p:spPr bwMode="auto">
          <a:xfrm>
            <a:off x="5553075" y="3648075"/>
            <a:ext cx="781050" cy="1376363"/>
          </a:xfrm>
          <a:custGeom>
            <a:avLst/>
            <a:gdLst>
              <a:gd name="T0" fmla="*/ 2147483646 w 492"/>
              <a:gd name="T1" fmla="*/ 0 h 867"/>
              <a:gd name="T2" fmla="*/ 2147483646 w 492"/>
              <a:gd name="T3" fmla="*/ 2147483646 h 867"/>
              <a:gd name="T4" fmla="*/ 2147483646 w 492"/>
              <a:gd name="T5" fmla="*/ 2147483646 h 867"/>
              <a:gd name="T6" fmla="*/ 2147483646 w 492"/>
              <a:gd name="T7" fmla="*/ 2147483646 h 867"/>
              <a:gd name="T8" fmla="*/ 2147483646 w 492"/>
              <a:gd name="T9" fmla="*/ 2147483646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2" h="867">
                <a:moveTo>
                  <a:pt x="375" y="0"/>
                </a:moveTo>
                <a:cubicBezTo>
                  <a:pt x="389" y="99"/>
                  <a:pt x="492" y="457"/>
                  <a:pt x="462" y="597"/>
                </a:cubicBezTo>
                <a:cubicBezTo>
                  <a:pt x="432" y="737"/>
                  <a:pt x="264" y="813"/>
                  <a:pt x="192" y="840"/>
                </a:cubicBezTo>
                <a:cubicBezTo>
                  <a:pt x="120" y="867"/>
                  <a:pt x="60" y="819"/>
                  <a:pt x="30" y="759"/>
                </a:cubicBezTo>
                <a:cubicBezTo>
                  <a:pt x="0" y="699"/>
                  <a:pt x="16" y="538"/>
                  <a:pt x="12" y="480"/>
                </a:cubicBezTo>
              </a:path>
            </a:pathLst>
          </a:custGeom>
          <a:noFill/>
          <a:ln w="28575" cap="flat" cmpd="sng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7" name="Freeform 65"/>
          <p:cNvSpPr>
            <a:spLocks/>
          </p:cNvSpPr>
          <p:nvPr/>
        </p:nvSpPr>
        <p:spPr bwMode="auto">
          <a:xfrm>
            <a:off x="4662488" y="3638550"/>
            <a:ext cx="1824037" cy="1549400"/>
          </a:xfrm>
          <a:custGeom>
            <a:avLst/>
            <a:gdLst>
              <a:gd name="T0" fmla="*/ 2147483646 w 1149"/>
              <a:gd name="T1" fmla="*/ 2147483646 h 976"/>
              <a:gd name="T2" fmla="*/ 2147483646 w 1149"/>
              <a:gd name="T3" fmla="*/ 2147483646 h 976"/>
              <a:gd name="T4" fmla="*/ 2147483646 w 1149"/>
              <a:gd name="T5" fmla="*/ 2147483646 h 976"/>
              <a:gd name="T6" fmla="*/ 2147483646 w 1149"/>
              <a:gd name="T7" fmla="*/ 2147483646 h 976"/>
              <a:gd name="T8" fmla="*/ 2147483646 w 1149"/>
              <a:gd name="T9" fmla="*/ 2147483646 h 976"/>
              <a:gd name="T10" fmla="*/ 2147483646 w 1149"/>
              <a:gd name="T11" fmla="*/ 2147483646 h 976"/>
              <a:gd name="T12" fmla="*/ 2147483646 w 1149"/>
              <a:gd name="T13" fmla="*/ 2147483646 h 976"/>
              <a:gd name="T14" fmla="*/ 2147483646 w 1149"/>
              <a:gd name="T15" fmla="*/ 2147483646 h 976"/>
              <a:gd name="T16" fmla="*/ 2147483646 w 1149"/>
              <a:gd name="T17" fmla="*/ 2147483646 h 976"/>
              <a:gd name="T18" fmla="*/ 2147483646 w 1149"/>
              <a:gd name="T19" fmla="*/ 2147483646 h 976"/>
              <a:gd name="T20" fmla="*/ 2147483646 w 1149"/>
              <a:gd name="T21" fmla="*/ 2147483646 h 976"/>
              <a:gd name="T22" fmla="*/ 2147483646 w 1149"/>
              <a:gd name="T23" fmla="*/ 2147483646 h 976"/>
              <a:gd name="T24" fmla="*/ 2147483646 w 1149"/>
              <a:gd name="T25" fmla="*/ 2147483646 h 976"/>
              <a:gd name="T26" fmla="*/ 2147483646 w 1149"/>
              <a:gd name="T27" fmla="*/ 2147483646 h 976"/>
              <a:gd name="T28" fmla="*/ 2147483646 w 1149"/>
              <a:gd name="T29" fmla="*/ 0 h 9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49" h="976">
                <a:moveTo>
                  <a:pt x="537" y="405"/>
                </a:moveTo>
                <a:cubicBezTo>
                  <a:pt x="507" y="387"/>
                  <a:pt x="426" y="302"/>
                  <a:pt x="357" y="288"/>
                </a:cubicBezTo>
                <a:cubicBezTo>
                  <a:pt x="288" y="274"/>
                  <a:pt x="177" y="296"/>
                  <a:pt x="123" y="324"/>
                </a:cubicBezTo>
                <a:cubicBezTo>
                  <a:pt x="69" y="352"/>
                  <a:pt x="51" y="422"/>
                  <a:pt x="33" y="459"/>
                </a:cubicBezTo>
                <a:cubicBezTo>
                  <a:pt x="15" y="496"/>
                  <a:pt x="18" y="514"/>
                  <a:pt x="15" y="549"/>
                </a:cubicBezTo>
                <a:cubicBezTo>
                  <a:pt x="12" y="584"/>
                  <a:pt x="0" y="627"/>
                  <a:pt x="15" y="666"/>
                </a:cubicBezTo>
                <a:cubicBezTo>
                  <a:pt x="30" y="705"/>
                  <a:pt x="44" y="740"/>
                  <a:pt x="105" y="783"/>
                </a:cubicBezTo>
                <a:cubicBezTo>
                  <a:pt x="166" y="826"/>
                  <a:pt x="299" y="896"/>
                  <a:pt x="384" y="927"/>
                </a:cubicBezTo>
                <a:cubicBezTo>
                  <a:pt x="469" y="958"/>
                  <a:pt x="542" y="968"/>
                  <a:pt x="618" y="972"/>
                </a:cubicBezTo>
                <a:cubicBezTo>
                  <a:pt x="694" y="976"/>
                  <a:pt x="779" y="967"/>
                  <a:pt x="843" y="954"/>
                </a:cubicBezTo>
                <a:cubicBezTo>
                  <a:pt x="907" y="941"/>
                  <a:pt x="962" y="920"/>
                  <a:pt x="1005" y="891"/>
                </a:cubicBezTo>
                <a:cubicBezTo>
                  <a:pt x="1048" y="862"/>
                  <a:pt x="1080" y="831"/>
                  <a:pt x="1104" y="783"/>
                </a:cubicBezTo>
                <a:cubicBezTo>
                  <a:pt x="1128" y="735"/>
                  <a:pt x="1149" y="676"/>
                  <a:pt x="1149" y="603"/>
                </a:cubicBezTo>
                <a:cubicBezTo>
                  <a:pt x="1149" y="530"/>
                  <a:pt x="1135" y="442"/>
                  <a:pt x="1104" y="342"/>
                </a:cubicBezTo>
                <a:cubicBezTo>
                  <a:pt x="1073" y="242"/>
                  <a:pt x="1016" y="121"/>
                  <a:pt x="960" y="0"/>
                </a:cubicBezTo>
              </a:path>
            </a:pathLst>
          </a:custGeom>
          <a:noFill/>
          <a:ln w="28575" cap="flat" cmpd="sng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" name="Freeform 66"/>
          <p:cNvSpPr>
            <a:spLocks/>
          </p:cNvSpPr>
          <p:nvPr/>
        </p:nvSpPr>
        <p:spPr bwMode="auto">
          <a:xfrm>
            <a:off x="4427538" y="3524250"/>
            <a:ext cx="2268537" cy="1914525"/>
          </a:xfrm>
          <a:custGeom>
            <a:avLst/>
            <a:gdLst>
              <a:gd name="T0" fmla="*/ 2147483646 w 1429"/>
              <a:gd name="T1" fmla="*/ 2147483646 h 1206"/>
              <a:gd name="T2" fmla="*/ 2147483646 w 1429"/>
              <a:gd name="T3" fmla="*/ 2147483646 h 1206"/>
              <a:gd name="T4" fmla="*/ 2147483646 w 1429"/>
              <a:gd name="T5" fmla="*/ 2147483646 h 1206"/>
              <a:gd name="T6" fmla="*/ 2147483646 w 1429"/>
              <a:gd name="T7" fmla="*/ 2147483646 h 1206"/>
              <a:gd name="T8" fmla="*/ 2147483646 w 1429"/>
              <a:gd name="T9" fmla="*/ 2147483646 h 1206"/>
              <a:gd name="T10" fmla="*/ 2147483646 w 1429"/>
              <a:gd name="T11" fmla="*/ 2147483646 h 1206"/>
              <a:gd name="T12" fmla="*/ 2147483646 w 1429"/>
              <a:gd name="T13" fmla="*/ 2147483646 h 1206"/>
              <a:gd name="T14" fmla="*/ 2147483646 w 1429"/>
              <a:gd name="T15" fmla="*/ 2147483646 h 1206"/>
              <a:gd name="T16" fmla="*/ 2147483646 w 1429"/>
              <a:gd name="T17" fmla="*/ 2147483646 h 1206"/>
              <a:gd name="T18" fmla="*/ 2147483646 w 1429"/>
              <a:gd name="T19" fmla="*/ 2147483646 h 1206"/>
              <a:gd name="T20" fmla="*/ 2147483646 w 1429"/>
              <a:gd name="T21" fmla="*/ 2147483646 h 1206"/>
              <a:gd name="T22" fmla="*/ 2147483646 w 1429"/>
              <a:gd name="T23" fmla="*/ 2147483646 h 1206"/>
              <a:gd name="T24" fmla="*/ 2147483646 w 1429"/>
              <a:gd name="T25" fmla="*/ 2147483646 h 1206"/>
              <a:gd name="T26" fmla="*/ 2147483646 w 1429"/>
              <a:gd name="T27" fmla="*/ 2147483646 h 120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9" h="1206">
                <a:moveTo>
                  <a:pt x="1036" y="30"/>
                </a:moveTo>
                <a:cubicBezTo>
                  <a:pt x="801" y="20"/>
                  <a:pt x="574" y="0"/>
                  <a:pt x="424" y="27"/>
                </a:cubicBezTo>
                <a:cubicBezTo>
                  <a:pt x="274" y="54"/>
                  <a:pt x="205" y="108"/>
                  <a:pt x="136" y="189"/>
                </a:cubicBezTo>
                <a:cubicBezTo>
                  <a:pt x="67" y="270"/>
                  <a:pt x="20" y="408"/>
                  <a:pt x="10" y="513"/>
                </a:cubicBezTo>
                <a:cubicBezTo>
                  <a:pt x="0" y="618"/>
                  <a:pt x="32" y="734"/>
                  <a:pt x="73" y="819"/>
                </a:cubicBezTo>
                <a:cubicBezTo>
                  <a:pt x="114" y="904"/>
                  <a:pt x="178" y="969"/>
                  <a:pt x="253" y="1026"/>
                </a:cubicBezTo>
                <a:cubicBezTo>
                  <a:pt x="328" y="1083"/>
                  <a:pt x="421" y="1133"/>
                  <a:pt x="523" y="1161"/>
                </a:cubicBezTo>
                <a:cubicBezTo>
                  <a:pt x="625" y="1189"/>
                  <a:pt x="756" y="1206"/>
                  <a:pt x="865" y="1197"/>
                </a:cubicBezTo>
                <a:cubicBezTo>
                  <a:pt x="974" y="1188"/>
                  <a:pt x="1094" y="1155"/>
                  <a:pt x="1180" y="1107"/>
                </a:cubicBezTo>
                <a:cubicBezTo>
                  <a:pt x="1266" y="1059"/>
                  <a:pt x="1338" y="972"/>
                  <a:pt x="1378" y="909"/>
                </a:cubicBezTo>
                <a:cubicBezTo>
                  <a:pt x="1418" y="846"/>
                  <a:pt x="1417" y="781"/>
                  <a:pt x="1423" y="729"/>
                </a:cubicBezTo>
                <a:cubicBezTo>
                  <a:pt x="1429" y="677"/>
                  <a:pt x="1426" y="640"/>
                  <a:pt x="1414" y="594"/>
                </a:cubicBezTo>
                <a:cubicBezTo>
                  <a:pt x="1402" y="548"/>
                  <a:pt x="1397" y="538"/>
                  <a:pt x="1351" y="450"/>
                </a:cubicBezTo>
                <a:cubicBezTo>
                  <a:pt x="1305" y="362"/>
                  <a:pt x="1220" y="212"/>
                  <a:pt x="1135" y="63"/>
                </a:cubicBezTo>
              </a:path>
            </a:pathLst>
          </a:cu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429607" y="5704398"/>
            <a:ext cx="4031873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zh-CN" sz="2400" b="1" dirty="0"/>
              <a:t>G</a:t>
            </a:r>
            <a:r>
              <a:rPr lang="zh-CN" altLang="en-US" sz="2400" b="1" dirty="0"/>
              <a:t>平面图充要条件：</a:t>
            </a:r>
            <a:r>
              <a:rPr lang="en-US" altLang="zh-CN" sz="2400" b="1" dirty="0"/>
              <a:t>G</a:t>
            </a:r>
            <a:r>
              <a:rPr lang="zh-CN" altLang="en-US" sz="2400" b="1" dirty="0"/>
              <a:t>*平面图</a:t>
            </a:r>
          </a:p>
        </p:txBody>
      </p:sp>
      <p:sp>
        <p:nvSpPr>
          <p:cNvPr id="70" name="矩形 69"/>
          <p:cNvSpPr/>
          <p:nvPr/>
        </p:nvSpPr>
        <p:spPr>
          <a:xfrm>
            <a:off x="5077115" y="5701784"/>
            <a:ext cx="280076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2400" b="1" dirty="0"/>
              <a:t>欧拉公式：</a:t>
            </a:r>
            <a:r>
              <a:rPr lang="en-US" altLang="zh-CN" sz="2400" b="1" dirty="0"/>
              <a:t>V-E+F=2</a:t>
            </a:r>
          </a:p>
        </p:txBody>
      </p:sp>
    </p:spTree>
    <p:extLst>
      <p:ext uri="{BB962C8B-B14F-4D97-AF65-F5344CB8AC3E}">
        <p14:creationId xmlns:p14="http://schemas.microsoft.com/office/powerpoint/2010/main" val="1492514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生成树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08963" cy="482441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定义：若图</a:t>
            </a:r>
            <a:r>
              <a:rPr lang="en-US" altLang="zh-CN" sz="2800" b="1" dirty="0">
                <a:latin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</a:rPr>
              <a:t>的生成子图是树，则该子图称为</a:t>
            </a:r>
            <a:r>
              <a:rPr lang="en-US" altLang="zh-CN" sz="2800" b="1" dirty="0">
                <a:latin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生成树</a:t>
            </a:r>
            <a:r>
              <a:rPr lang="zh-CN" altLang="en-US" sz="2800" b="1" dirty="0">
                <a:latin typeface="Times New Roman" panose="02020603050405020304" pitchFamily="18" charset="0"/>
              </a:rPr>
              <a:t>。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  <a:spcBef>
                <a:spcPct val="30000"/>
              </a:spcBef>
            </a:pP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注：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含有</a:t>
            </a:r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</a:rPr>
              <a:t>G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的所有顶点的子图称为</a:t>
            </a:r>
            <a:r>
              <a:rPr lang="en-US" altLang="zh-CN" sz="2000" dirty="0">
                <a:solidFill>
                  <a:schemeClr val="accent4">
                    <a:lumMod val="50000"/>
                  </a:schemeClr>
                </a:solidFill>
              </a:rPr>
              <a:t>G</a:t>
            </a:r>
            <a:r>
              <a:rPr lang="zh-CN" altLang="en-US" sz="2000" dirty="0">
                <a:solidFill>
                  <a:schemeClr val="accent4">
                    <a:lumMod val="50000"/>
                  </a:schemeClr>
                </a:solidFill>
              </a:rPr>
              <a:t>的生成子图</a:t>
            </a:r>
            <a:endParaRPr lang="zh-CN" altLang="en-US" sz="20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无向图</a:t>
            </a:r>
            <a:r>
              <a:rPr lang="en-US" altLang="zh-CN" sz="2600" b="1" dirty="0">
                <a:latin typeface="Times New Roman" panose="02020603050405020304" pitchFamily="18" charset="0"/>
              </a:rPr>
              <a:t>G</a:t>
            </a:r>
            <a:r>
              <a:rPr lang="zh-CN" altLang="en-US" sz="2600" b="1" dirty="0">
                <a:latin typeface="Times New Roman" panose="02020603050405020304" pitchFamily="18" charset="0"/>
              </a:rPr>
              <a:t>连通 当且仅当 </a:t>
            </a:r>
            <a:r>
              <a:rPr lang="en-US" altLang="zh-CN" sz="2600" b="1" dirty="0">
                <a:latin typeface="Times New Roman" panose="02020603050405020304" pitchFamily="18" charset="0"/>
              </a:rPr>
              <a:t>G</a:t>
            </a:r>
            <a:r>
              <a:rPr lang="zh-CN" altLang="en-US" sz="2600" b="1" dirty="0">
                <a:latin typeface="Times New Roman" panose="02020603050405020304" pitchFamily="18" charset="0"/>
              </a:rPr>
              <a:t>有生成树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</a:rPr>
              <a:t>证明</a:t>
            </a: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b="1" dirty="0">
                <a:solidFill>
                  <a:schemeClr val="tx2"/>
                </a:solidFill>
                <a:latin typeface="Times New Roman" panose="02020603050405020304" pitchFamily="18" charset="0"/>
              </a:rPr>
              <a:t>充分性显然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  <a:r>
              <a:rPr lang="zh-CN" altLang="en-US" b="1" dirty="0">
                <a:latin typeface="Times New Roman" panose="02020603050405020304" pitchFamily="18" charset="0"/>
              </a:rPr>
              <a:t>：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b="1" dirty="0">
                <a:latin typeface="Times New Roman" panose="02020603050405020304" pitchFamily="18" charset="0"/>
                <a:sym typeface="Symbol" panose="05050102010706020507" pitchFamily="18" charset="2"/>
              </a:rPr>
              <a:t></a:t>
            </a:r>
            <a:r>
              <a:rPr lang="zh-CN" altLang="en-US" b="1" dirty="0">
                <a:latin typeface="Times New Roman" panose="02020603050405020304" pitchFamily="18" charset="0"/>
              </a:rPr>
              <a:t> 注意：若</a:t>
            </a:r>
            <a:r>
              <a:rPr lang="en-US" altLang="zh-CN" b="1" dirty="0">
                <a:latin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</a:rPr>
              <a:t>是有简单回路的连通图，删除回路上的一条边，</a:t>
            </a:r>
            <a:r>
              <a:rPr lang="en-US" altLang="zh-CN" b="1" dirty="0">
                <a:latin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</a:rPr>
              <a:t>中的回路一定减少。</a:t>
            </a: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b="1" dirty="0">
                <a:latin typeface="Times New Roman" panose="02020603050405020304" pitchFamily="18" charset="0"/>
              </a:rPr>
              <a:t>因此，用</a:t>
            </a:r>
            <a:r>
              <a:rPr lang="zh-CN" altLang="en-US" b="1" dirty="0"/>
              <a:t>“</a:t>
            </a:r>
            <a:r>
              <a:rPr lang="zh-CN" altLang="en-US" b="1" dirty="0">
                <a:latin typeface="Times New Roman" panose="02020603050405020304" pitchFamily="18" charset="0"/>
              </a:rPr>
              <a:t>破圈法</a:t>
            </a:r>
            <a:r>
              <a:rPr lang="zh-CN" altLang="en-US" b="1" dirty="0"/>
              <a:t>”</a:t>
            </a:r>
            <a:r>
              <a:rPr lang="zh-CN" altLang="en-US" b="1" dirty="0">
                <a:latin typeface="Times New Roman" panose="02020603050405020304" pitchFamily="18" charset="0"/>
              </a:rPr>
              <a:t>总可以构造连通图的生成树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简单无向图</a:t>
            </a:r>
            <a:r>
              <a:rPr lang="en-US" altLang="zh-CN" sz="2600" b="1" dirty="0">
                <a:latin typeface="Times New Roman" panose="02020603050405020304" pitchFamily="18" charset="0"/>
              </a:rPr>
              <a:t>G</a:t>
            </a:r>
            <a:r>
              <a:rPr lang="zh-CN" altLang="en-US" sz="2600" b="1" dirty="0">
                <a:latin typeface="Times New Roman" panose="02020603050405020304" pitchFamily="18" charset="0"/>
              </a:rPr>
              <a:t>是树 当且仅当 </a:t>
            </a:r>
            <a:r>
              <a:rPr lang="en-US" altLang="zh-CN" sz="2600" b="1" dirty="0">
                <a:latin typeface="Times New Roman" panose="02020603050405020304" pitchFamily="18" charset="0"/>
              </a:rPr>
              <a:t>G</a:t>
            </a:r>
            <a:r>
              <a:rPr lang="zh-CN" altLang="en-US" sz="2600" b="1" dirty="0">
                <a:latin typeface="Times New Roman" panose="02020603050405020304" pitchFamily="18" charset="0"/>
              </a:rPr>
              <a:t>有唯一的生成树。</a:t>
            </a:r>
          </a:p>
        </p:txBody>
      </p:sp>
    </p:spTree>
    <p:extLst>
      <p:ext uri="{BB962C8B-B14F-4D97-AF65-F5344CB8AC3E}">
        <p14:creationId xmlns:p14="http://schemas.microsoft.com/office/powerpoint/2010/main" val="243602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构造生成树：深度优先搜索</a:t>
            </a:r>
          </a:p>
        </p:txBody>
      </p:sp>
      <p:sp>
        <p:nvSpPr>
          <p:cNvPr id="6147" name="Line 6"/>
          <p:cNvSpPr>
            <a:spLocks noChangeShapeType="1"/>
          </p:cNvSpPr>
          <p:nvPr/>
        </p:nvSpPr>
        <p:spPr bwMode="auto">
          <a:xfrm flipH="1" flipV="1">
            <a:off x="5265738" y="2636838"/>
            <a:ext cx="0" cy="73183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48" name="Text Box 11"/>
          <p:cNvSpPr txBox="1">
            <a:spLocks noChangeArrowheads="1"/>
          </p:cNvSpPr>
          <p:nvPr/>
        </p:nvSpPr>
        <p:spPr bwMode="auto">
          <a:xfrm>
            <a:off x="4859338" y="3213100"/>
            <a:ext cx="536575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6149" name="Line 6"/>
          <p:cNvSpPr>
            <a:spLocks noChangeShapeType="1"/>
          </p:cNvSpPr>
          <p:nvPr/>
        </p:nvSpPr>
        <p:spPr bwMode="auto">
          <a:xfrm>
            <a:off x="5292725" y="2565400"/>
            <a:ext cx="1458913" cy="8763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50" name="Oval 9"/>
          <p:cNvSpPr>
            <a:spLocks noChangeArrowheads="1"/>
          </p:cNvSpPr>
          <p:nvPr/>
        </p:nvSpPr>
        <p:spPr bwMode="auto">
          <a:xfrm flipH="1">
            <a:off x="5146675" y="3348038"/>
            <a:ext cx="230188" cy="2206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1" name="Oval 9"/>
          <p:cNvSpPr>
            <a:spLocks noChangeArrowheads="1"/>
          </p:cNvSpPr>
          <p:nvPr/>
        </p:nvSpPr>
        <p:spPr bwMode="auto">
          <a:xfrm flipH="1">
            <a:off x="6643688" y="3348038"/>
            <a:ext cx="231775" cy="2206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2" name="Oval 9"/>
          <p:cNvSpPr>
            <a:spLocks noChangeArrowheads="1"/>
          </p:cNvSpPr>
          <p:nvPr/>
        </p:nvSpPr>
        <p:spPr bwMode="auto">
          <a:xfrm flipH="1">
            <a:off x="5148263" y="2420938"/>
            <a:ext cx="215900" cy="2317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3" name="Text Box 11"/>
          <p:cNvSpPr txBox="1">
            <a:spLocks noChangeArrowheads="1"/>
          </p:cNvSpPr>
          <p:nvPr/>
        </p:nvSpPr>
        <p:spPr bwMode="auto">
          <a:xfrm>
            <a:off x="6588125" y="2852738"/>
            <a:ext cx="463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5076825" y="1989138"/>
            <a:ext cx="534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</a:rPr>
              <a:t>b</a:t>
            </a:r>
          </a:p>
        </p:txBody>
      </p:sp>
      <p:grpSp>
        <p:nvGrpSpPr>
          <p:cNvPr id="2" name="组合 64"/>
          <p:cNvGrpSpPr>
            <a:grpSpLocks/>
          </p:cNvGrpSpPr>
          <p:nvPr/>
        </p:nvGrpSpPr>
        <p:grpSpPr bwMode="auto">
          <a:xfrm>
            <a:off x="5038725" y="3500438"/>
            <a:ext cx="1693863" cy="2136775"/>
            <a:chOff x="5039057" y="3501008"/>
            <a:chExt cx="1693183" cy="2135958"/>
          </a:xfrm>
        </p:grpSpPr>
        <p:sp>
          <p:nvSpPr>
            <p:cNvPr id="6184" name="Oval 9"/>
            <p:cNvSpPr>
              <a:spLocks noChangeArrowheads="1"/>
            </p:cNvSpPr>
            <p:nvPr/>
          </p:nvSpPr>
          <p:spPr bwMode="auto">
            <a:xfrm flipH="1">
              <a:off x="5129454" y="4908755"/>
              <a:ext cx="230657" cy="22068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6185" name="组合 63"/>
            <p:cNvGrpSpPr>
              <a:grpSpLocks/>
            </p:cNvGrpSpPr>
            <p:nvPr/>
          </p:nvGrpSpPr>
          <p:grpSpPr bwMode="auto">
            <a:xfrm>
              <a:off x="5039057" y="3501008"/>
              <a:ext cx="1693183" cy="2135958"/>
              <a:chOff x="5039057" y="3501008"/>
              <a:chExt cx="1712284" cy="2135958"/>
            </a:xfrm>
          </p:grpSpPr>
          <p:sp>
            <p:nvSpPr>
              <p:cNvPr id="6186" name="Line 6"/>
              <p:cNvSpPr>
                <a:spLocks noChangeShapeType="1"/>
              </p:cNvSpPr>
              <p:nvPr/>
            </p:nvSpPr>
            <p:spPr bwMode="auto">
              <a:xfrm flipH="1">
                <a:off x="5294934" y="3501008"/>
                <a:ext cx="1456407" cy="1512167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7" name="Text Box 11"/>
              <p:cNvSpPr txBox="1">
                <a:spLocks noChangeArrowheads="1"/>
              </p:cNvSpPr>
              <p:nvPr/>
            </p:nvSpPr>
            <p:spPr bwMode="auto">
              <a:xfrm>
                <a:off x="5039057" y="5035647"/>
                <a:ext cx="535089" cy="601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kumimoji="1" lang="en-US" altLang="zh-CN" sz="2400" b="1">
                    <a:latin typeface="Times New Roman" panose="02020603050405020304" pitchFamily="18" charset="0"/>
                  </a:rPr>
                  <a:t>e</a:t>
                </a:r>
              </a:p>
            </p:txBody>
          </p:sp>
        </p:grpSp>
      </p:grpSp>
      <p:grpSp>
        <p:nvGrpSpPr>
          <p:cNvPr id="6156" name="组合 62"/>
          <p:cNvGrpSpPr>
            <a:grpSpLocks/>
          </p:cNvGrpSpPr>
          <p:nvPr/>
        </p:nvGrpSpPr>
        <p:grpSpPr bwMode="auto">
          <a:xfrm>
            <a:off x="6430963" y="3535363"/>
            <a:ext cx="534987" cy="2101850"/>
            <a:chOff x="6430289" y="3535001"/>
            <a:chExt cx="535089" cy="2101965"/>
          </a:xfrm>
        </p:grpSpPr>
        <p:grpSp>
          <p:nvGrpSpPr>
            <p:cNvPr id="6180" name="组合 60"/>
            <p:cNvGrpSpPr>
              <a:grpSpLocks/>
            </p:cNvGrpSpPr>
            <p:nvPr/>
          </p:nvGrpSpPr>
          <p:grpSpPr bwMode="auto">
            <a:xfrm>
              <a:off x="6644324" y="3535001"/>
              <a:ext cx="230657" cy="1592510"/>
              <a:chOff x="6644324" y="3535001"/>
              <a:chExt cx="230657" cy="1592510"/>
            </a:xfrm>
          </p:grpSpPr>
          <p:sp>
            <p:nvSpPr>
              <p:cNvPr id="6182" name="Line 6"/>
              <p:cNvSpPr>
                <a:spLocks noChangeShapeType="1"/>
              </p:cNvSpPr>
              <p:nvPr/>
            </p:nvSpPr>
            <p:spPr bwMode="auto">
              <a:xfrm flipH="1">
                <a:off x="6751342" y="3535001"/>
                <a:ext cx="0" cy="1406856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3" name="Oval 9"/>
              <p:cNvSpPr>
                <a:spLocks noChangeArrowheads="1"/>
              </p:cNvSpPr>
              <p:nvPr/>
            </p:nvSpPr>
            <p:spPr bwMode="auto">
              <a:xfrm flipH="1">
                <a:off x="6644324" y="4906828"/>
                <a:ext cx="230657" cy="22068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6181" name="Text Box 11"/>
            <p:cNvSpPr txBox="1">
              <a:spLocks noChangeArrowheads="1"/>
            </p:cNvSpPr>
            <p:nvPr/>
          </p:nvSpPr>
          <p:spPr bwMode="auto">
            <a:xfrm>
              <a:off x="6430289" y="5035647"/>
              <a:ext cx="535089" cy="601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d</a:t>
              </a:r>
            </a:p>
          </p:txBody>
        </p:sp>
      </p:grpSp>
      <p:grpSp>
        <p:nvGrpSpPr>
          <p:cNvPr id="6" name="组合 61"/>
          <p:cNvGrpSpPr>
            <a:grpSpLocks/>
          </p:cNvGrpSpPr>
          <p:nvPr/>
        </p:nvGrpSpPr>
        <p:grpSpPr bwMode="auto">
          <a:xfrm>
            <a:off x="5364163" y="1989138"/>
            <a:ext cx="1614487" cy="652462"/>
            <a:chOff x="5364086" y="1988840"/>
            <a:chExt cx="1615211" cy="652733"/>
          </a:xfrm>
        </p:grpSpPr>
        <p:sp>
          <p:nvSpPr>
            <p:cNvPr id="6177" name="Line 6"/>
            <p:cNvSpPr>
              <a:spLocks noChangeShapeType="1"/>
            </p:cNvSpPr>
            <p:nvPr/>
          </p:nvSpPr>
          <p:spPr bwMode="auto">
            <a:xfrm flipH="1">
              <a:off x="5364086" y="2492896"/>
              <a:ext cx="1368151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78" name="Text Box 11"/>
            <p:cNvSpPr txBox="1">
              <a:spLocks noChangeArrowheads="1"/>
            </p:cNvSpPr>
            <p:nvPr/>
          </p:nvSpPr>
          <p:spPr bwMode="auto">
            <a:xfrm>
              <a:off x="6516216" y="1988840"/>
              <a:ext cx="46308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6179" name="Oval 9"/>
            <p:cNvSpPr>
              <a:spLocks noChangeArrowheads="1"/>
            </p:cNvSpPr>
            <p:nvPr/>
          </p:nvSpPr>
          <p:spPr bwMode="auto">
            <a:xfrm flipH="1">
              <a:off x="6660231" y="2420890"/>
              <a:ext cx="230657" cy="22068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6158" name="组合 39"/>
          <p:cNvGrpSpPr>
            <a:grpSpLocks/>
          </p:cNvGrpSpPr>
          <p:nvPr/>
        </p:nvGrpSpPr>
        <p:grpSpPr bwMode="auto">
          <a:xfrm>
            <a:off x="1116013" y="1989138"/>
            <a:ext cx="2190750" cy="3648075"/>
            <a:chOff x="1355197" y="3466064"/>
            <a:chExt cx="1474420" cy="2800865"/>
          </a:xfrm>
        </p:grpSpPr>
        <p:sp>
          <p:nvSpPr>
            <p:cNvPr id="6159" name="Line 6"/>
            <p:cNvSpPr>
              <a:spLocks noChangeShapeType="1"/>
            </p:cNvSpPr>
            <p:nvPr/>
          </p:nvSpPr>
          <p:spPr bwMode="auto">
            <a:xfrm flipH="1" flipV="1">
              <a:off x="1627808" y="3963624"/>
              <a:ext cx="661" cy="56167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0" name="Text Box 11"/>
            <p:cNvSpPr txBox="1">
              <a:spLocks noChangeArrowheads="1"/>
            </p:cNvSpPr>
            <p:nvPr/>
          </p:nvSpPr>
          <p:spPr bwMode="auto">
            <a:xfrm>
              <a:off x="1355197" y="4405900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6161" name="Line 6"/>
            <p:cNvSpPr>
              <a:spLocks noChangeShapeType="1"/>
            </p:cNvSpPr>
            <p:nvPr/>
          </p:nvSpPr>
          <p:spPr bwMode="auto">
            <a:xfrm flipH="1">
              <a:off x="1619670" y="4653136"/>
              <a:ext cx="1008113" cy="1093567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2" name="Line 6"/>
            <p:cNvSpPr>
              <a:spLocks noChangeShapeType="1"/>
            </p:cNvSpPr>
            <p:nvPr/>
          </p:nvSpPr>
          <p:spPr bwMode="auto">
            <a:xfrm flipH="1">
              <a:off x="2627784" y="465313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3" name="Line 6"/>
            <p:cNvSpPr>
              <a:spLocks noChangeShapeType="1"/>
            </p:cNvSpPr>
            <p:nvPr/>
          </p:nvSpPr>
          <p:spPr bwMode="auto">
            <a:xfrm flipH="1">
              <a:off x="1619672" y="4653136"/>
              <a:ext cx="0" cy="108012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4" name="Line 6"/>
            <p:cNvSpPr>
              <a:spLocks noChangeShapeType="1"/>
            </p:cNvSpPr>
            <p:nvPr/>
          </p:nvSpPr>
          <p:spPr bwMode="auto">
            <a:xfrm>
              <a:off x="1645904" y="3908340"/>
              <a:ext cx="981880" cy="67278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5" name="Oval 9"/>
            <p:cNvSpPr>
              <a:spLocks noChangeArrowheads="1"/>
            </p:cNvSpPr>
            <p:nvPr/>
          </p:nvSpPr>
          <p:spPr bwMode="auto">
            <a:xfrm flipH="1">
              <a:off x="1547664" y="450912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6" name="Oval 9"/>
            <p:cNvSpPr>
              <a:spLocks noChangeArrowheads="1"/>
            </p:cNvSpPr>
            <p:nvPr/>
          </p:nvSpPr>
          <p:spPr bwMode="auto">
            <a:xfrm flipH="1">
              <a:off x="2555776" y="4509120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7" name="Oval 9"/>
            <p:cNvSpPr>
              <a:spLocks noChangeArrowheads="1"/>
            </p:cNvSpPr>
            <p:nvPr/>
          </p:nvSpPr>
          <p:spPr bwMode="auto">
            <a:xfrm flipH="1">
              <a:off x="2555776" y="570636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8" name="Oval 9"/>
            <p:cNvSpPr>
              <a:spLocks noChangeArrowheads="1"/>
            </p:cNvSpPr>
            <p:nvPr/>
          </p:nvSpPr>
          <p:spPr bwMode="auto">
            <a:xfrm flipH="1">
              <a:off x="1536480" y="570784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9" name="Oval 9"/>
            <p:cNvSpPr>
              <a:spLocks noChangeArrowheads="1"/>
            </p:cNvSpPr>
            <p:nvPr/>
          </p:nvSpPr>
          <p:spPr bwMode="auto">
            <a:xfrm flipH="1">
              <a:off x="1549002" y="3797771"/>
              <a:ext cx="145354" cy="1774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70" name="Text Box 11"/>
            <p:cNvSpPr txBox="1">
              <a:spLocks noChangeArrowheads="1"/>
            </p:cNvSpPr>
            <p:nvPr/>
          </p:nvSpPr>
          <p:spPr bwMode="auto">
            <a:xfrm>
              <a:off x="2518028" y="4129478"/>
              <a:ext cx="311589" cy="354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6171" name="Text Box 11"/>
            <p:cNvSpPr txBox="1">
              <a:spLocks noChangeArrowheads="1"/>
            </p:cNvSpPr>
            <p:nvPr/>
          </p:nvSpPr>
          <p:spPr bwMode="auto">
            <a:xfrm>
              <a:off x="1500550" y="3466064"/>
              <a:ext cx="360040" cy="351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6172" name="Text Box 11"/>
            <p:cNvSpPr txBox="1">
              <a:spLocks noChangeArrowheads="1"/>
            </p:cNvSpPr>
            <p:nvPr/>
          </p:nvSpPr>
          <p:spPr bwMode="auto">
            <a:xfrm>
              <a:off x="1475656" y="580526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6173" name="Text Box 11"/>
            <p:cNvSpPr txBox="1">
              <a:spLocks noChangeArrowheads="1"/>
            </p:cNvSpPr>
            <p:nvPr/>
          </p:nvSpPr>
          <p:spPr bwMode="auto">
            <a:xfrm>
              <a:off x="2411760" y="5805264"/>
              <a:ext cx="3600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6174" name="Line 6"/>
            <p:cNvSpPr>
              <a:spLocks noChangeShapeType="1"/>
            </p:cNvSpPr>
            <p:nvPr/>
          </p:nvSpPr>
          <p:spPr bwMode="auto">
            <a:xfrm flipH="1">
              <a:off x="1694355" y="3853055"/>
              <a:ext cx="920574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75" name="Text Box 11"/>
            <p:cNvSpPr txBox="1">
              <a:spLocks noChangeArrowheads="1"/>
            </p:cNvSpPr>
            <p:nvPr/>
          </p:nvSpPr>
          <p:spPr bwMode="auto">
            <a:xfrm>
              <a:off x="2469577" y="3466064"/>
              <a:ext cx="311589" cy="354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 dirty="0">
                  <a:latin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6176" name="Oval 9"/>
            <p:cNvSpPr>
              <a:spLocks noChangeArrowheads="1"/>
            </p:cNvSpPr>
            <p:nvPr/>
          </p:nvSpPr>
          <p:spPr bwMode="auto">
            <a:xfrm flipH="1">
              <a:off x="2566479" y="3797772"/>
              <a:ext cx="155200" cy="16943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301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深度优先搜索算法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08963" cy="5111750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Procedure DFS(G: </a:t>
            </a:r>
            <a:r>
              <a:rPr lang="zh-CN" altLang="en-US" sz="2800" b="1">
                <a:latin typeface="Times New Roman" panose="02020603050405020304" pitchFamily="18" charset="0"/>
              </a:rPr>
              <a:t>带顶点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</a:rPr>
              <a:t>, …,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n</a:t>
            </a:r>
            <a:r>
              <a:rPr lang="zh-CN" altLang="en-US" sz="2800" b="1">
                <a:latin typeface="Times New Roman" panose="02020603050405020304" pitchFamily="18" charset="0"/>
              </a:rPr>
              <a:t>的连通图</a:t>
            </a:r>
            <a:r>
              <a:rPr lang="en-US" altLang="zh-CN" sz="2800" b="1">
                <a:latin typeface="Times New Roman" panose="02020603050405020304" pitchFamily="18" charset="0"/>
              </a:rPr>
              <a:t>)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	T:=</a:t>
            </a:r>
            <a:r>
              <a:rPr lang="zh-CN" altLang="en-US" sz="2800" b="1">
                <a:latin typeface="Times New Roman" panose="02020603050405020304" pitchFamily="18" charset="0"/>
              </a:rPr>
              <a:t>只包含顶点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</a:rPr>
              <a:t>的树；</a:t>
            </a:r>
            <a:endParaRPr lang="en-US" altLang="zh-CN" sz="2800" b="1"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	visit(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</a:rPr>
              <a:t>)</a:t>
            </a:r>
            <a:r>
              <a:rPr lang="zh-CN" altLang="en-US" sz="2800" b="1">
                <a:latin typeface="Times New Roman" panose="02020603050405020304" pitchFamily="18" charset="0"/>
              </a:rPr>
              <a:t>；</a:t>
            </a:r>
            <a:endParaRPr lang="en-US" altLang="zh-CN" sz="2800" b="1"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Procedure visit(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en-US" altLang="zh-CN" sz="2800" b="1">
                <a:latin typeface="Times New Roman" panose="02020603050405020304" pitchFamily="18" charset="0"/>
              </a:rPr>
              <a:t>: G</a:t>
            </a:r>
            <a:r>
              <a:rPr lang="zh-CN" altLang="en-US" sz="2800" b="1">
                <a:latin typeface="Times New Roman" panose="02020603050405020304" pitchFamily="18" charset="0"/>
              </a:rPr>
              <a:t>的顶点</a:t>
            </a:r>
            <a:r>
              <a:rPr lang="en-US" altLang="zh-CN" sz="2800" b="1">
                <a:latin typeface="Times New Roman" panose="02020603050405020304" pitchFamily="18" charset="0"/>
              </a:rPr>
              <a:t>)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	for </a:t>
            </a:r>
            <a:r>
              <a:rPr lang="en-US" altLang="zh-CN" sz="2800" b="1" i="1">
                <a:latin typeface="Times New Roman" panose="02020603050405020304" pitchFamily="18" charset="0"/>
              </a:rPr>
              <a:t>v</a:t>
            </a:r>
            <a:r>
              <a:rPr lang="zh-CN" altLang="en-US" sz="2800" b="1">
                <a:latin typeface="Times New Roman" panose="02020603050405020304" pitchFamily="18" charset="0"/>
              </a:rPr>
              <a:t>每个邻居</a:t>
            </a:r>
            <a:r>
              <a:rPr lang="en-US" altLang="zh-CN" sz="2800" b="1" i="1">
                <a:latin typeface="Times New Roman" panose="02020603050405020304" pitchFamily="18" charset="0"/>
              </a:rPr>
              <a:t>w  </a:t>
            </a:r>
            <a:r>
              <a:rPr lang="en-US" altLang="zh-CN" sz="2800" b="1">
                <a:latin typeface="Times New Roman" panose="02020603050405020304" pitchFamily="18" charset="0"/>
              </a:rPr>
              <a:t>{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		if </a:t>
            </a:r>
            <a:r>
              <a:rPr lang="en-US" altLang="zh-CN" sz="2400" b="1" i="1">
                <a:solidFill>
                  <a:srgbClr val="0033CC"/>
                </a:solidFill>
                <a:latin typeface="Times New Roman" panose="02020603050405020304" pitchFamily="18" charset="0"/>
              </a:rPr>
              <a:t>w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不在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T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中 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then {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 加入顶点</a:t>
            </a:r>
            <a:r>
              <a:rPr lang="en-US" altLang="zh-CN" sz="2400" b="1" i="1">
                <a:solidFill>
                  <a:srgbClr val="0033CC"/>
                </a:solidFill>
                <a:latin typeface="Times New Roman" panose="02020603050405020304" pitchFamily="18" charset="0"/>
              </a:rPr>
              <a:t>w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和边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{</a:t>
            </a:r>
            <a:r>
              <a:rPr lang="en-US" altLang="zh-CN" sz="2400" b="1" i="1">
                <a:solidFill>
                  <a:srgbClr val="0033CC"/>
                </a:solidFill>
                <a:latin typeface="Times New Roman" panose="02020603050405020304" pitchFamily="18" charset="0"/>
              </a:rPr>
              <a:t>v, w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}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到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T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；</a:t>
            </a:r>
            <a:endParaRPr lang="en-US" altLang="zh-CN" sz="2400" b="1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		      visit(</a:t>
            </a:r>
            <a:r>
              <a:rPr lang="en-US" altLang="zh-CN" sz="2400" b="1" i="1">
                <a:solidFill>
                  <a:srgbClr val="0033CC"/>
                </a:solidFill>
                <a:latin typeface="Times New Roman" panose="02020603050405020304" pitchFamily="18" charset="0"/>
              </a:rPr>
              <a:t>w</a:t>
            </a: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b="1">
                <a:solidFill>
                  <a:srgbClr val="0033CC"/>
                </a:solidFill>
                <a:latin typeface="Times New Roman" panose="02020603050405020304" pitchFamily="18" charset="0"/>
              </a:rPr>
              <a:t>；</a:t>
            </a:r>
            <a:endParaRPr lang="en-US" altLang="zh-CN" sz="2400" b="1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b="1">
                <a:solidFill>
                  <a:srgbClr val="0033CC"/>
                </a:solidFill>
                <a:latin typeface="Times New Roman" panose="02020603050405020304" pitchFamily="18" charset="0"/>
              </a:rPr>
              <a:t>		}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   	 }</a:t>
            </a: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endParaRPr lang="en-US" altLang="zh-CN" sz="2800" b="1"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 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 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endParaRPr lang="zh-CN" altLang="en-US" sz="28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120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回溯（八</a:t>
            </a:r>
            <a:r>
              <a:rPr lang="zh-CN" altLang="en-US" sz="4000">
                <a:latin typeface="Times New Roman" panose="02020603050405020304" pitchFamily="18" charset="0"/>
              </a:rPr>
              <a:t>皇后）</a:t>
            </a:r>
            <a:endParaRPr lang="zh-CN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08962" cy="576262"/>
          </a:xfrm>
        </p:spPr>
        <p:txBody>
          <a:bodyPr/>
          <a:lstStyle/>
          <a:p>
            <a:pPr algn="just" eaLnBrk="1" hangingPunct="1"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sz="2400" b="1">
                <a:latin typeface="Times New Roman" panose="02020603050405020304" pitchFamily="18" charset="0"/>
              </a:rPr>
              <a:t>在</a:t>
            </a:r>
            <a:r>
              <a:rPr lang="en-US" altLang="zh-CN" sz="2400" b="1">
                <a:latin typeface="Times New Roman" panose="02020603050405020304" pitchFamily="18" charset="0"/>
              </a:rPr>
              <a:t>n×n</a:t>
            </a:r>
            <a:r>
              <a:rPr lang="zh-CN" altLang="en-US" sz="2400" b="1">
                <a:latin typeface="Times New Roman" panose="02020603050405020304" pitchFamily="18" charset="0"/>
              </a:rPr>
              <a:t>格的棋盘上放置彼此不受攻击的</a:t>
            </a:r>
            <a:r>
              <a:rPr lang="en-US" altLang="zh-CN" sz="2400" b="1">
                <a:latin typeface="Times New Roman" panose="02020603050405020304" pitchFamily="18" charset="0"/>
              </a:rPr>
              <a:t>n</a:t>
            </a:r>
            <a:r>
              <a:rPr lang="zh-CN" altLang="en-US" sz="2400" b="1">
                <a:latin typeface="Times New Roman" panose="02020603050405020304" pitchFamily="18" charset="0"/>
              </a:rPr>
              <a:t>个皇后。</a:t>
            </a:r>
            <a:r>
              <a:rPr lang="en-US" altLang="zh-CN" sz="2800" b="1">
                <a:latin typeface="Times New Roman" panose="02020603050405020304" pitchFamily="18" charset="0"/>
              </a:rPr>
              <a:t> 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endParaRPr lang="zh-CN" altLang="en-US" sz="2800" b="1">
              <a:latin typeface="Times New Roman" panose="02020603050405020304" pitchFamily="18" charset="0"/>
            </a:endParaRPr>
          </a:p>
        </p:txBody>
      </p:sp>
      <p:pic>
        <p:nvPicPr>
          <p:cNvPr id="12292" name="Picture 2" descr="http://poj.org/images/3239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357438"/>
            <a:ext cx="252095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11188" y="2565400"/>
            <a:ext cx="446563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从空棋盘开始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尝试第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1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列，第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1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行，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…n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行；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尝试第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2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列，第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1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行，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…n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行；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en-US" altLang="zh-CN" sz="2400" b="1" kern="0" dirty="0">
                <a:latin typeface="Times New Roman" pitchFamily="18" charset="0"/>
                <a:ea typeface="+mn-ea"/>
              </a:rPr>
              <a:t>….</a:t>
            </a: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尝试第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k+1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列，第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1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行，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…n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行；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en-US" altLang="zh-CN" sz="2400" b="1" kern="0" dirty="0">
                <a:latin typeface="Times New Roman" pitchFamily="18" charset="0"/>
                <a:ea typeface="+mn-ea"/>
              </a:rPr>
              <a:t>…</a:t>
            </a: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en-US" altLang="zh-CN" sz="2800" b="1" kern="0" dirty="0">
                <a:latin typeface="Times New Roman" pitchFamily="18" charset="0"/>
                <a:ea typeface="+mn-ea"/>
              </a:rPr>
              <a:t> </a:t>
            </a:r>
          </a:p>
          <a:p>
            <a:pPr marL="342900" indent="-342900" algn="just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endParaRPr lang="zh-CN" altLang="en-US" sz="2800" b="1" kern="0" dirty="0">
              <a:latin typeface="Times New Roman" pitchFamily="18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4299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回溯（子集和</a:t>
            </a:r>
            <a:r>
              <a:rPr lang="zh-CN" altLang="en-US" sz="3600">
                <a:latin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08962" cy="719137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sz="2800" b="1">
                <a:latin typeface="Times New Roman" panose="02020603050405020304" pitchFamily="18" charset="0"/>
              </a:rPr>
              <a:t>给定一组正整数</a:t>
            </a:r>
            <a:r>
              <a:rPr lang="en-US" altLang="zh-CN" sz="2800" b="1" i="1">
                <a:latin typeface="Times New Roman" panose="02020603050405020304" pitchFamily="18" charset="0"/>
              </a:rPr>
              <a:t>x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</a:rPr>
              <a:t>, …, </a:t>
            </a:r>
            <a:r>
              <a:rPr lang="en-US" altLang="zh-CN" sz="2800" b="1" i="1">
                <a:latin typeface="Times New Roman" panose="02020603050405020304" pitchFamily="18" charset="0"/>
              </a:rPr>
              <a:t>x</a:t>
            </a:r>
            <a:r>
              <a:rPr lang="en-US" altLang="zh-CN" sz="2800" b="1" baseline="-25000">
                <a:latin typeface="Times New Roman" panose="02020603050405020304" pitchFamily="18" charset="0"/>
              </a:rPr>
              <a:t>n </a:t>
            </a:r>
            <a:r>
              <a:rPr lang="zh-CN" altLang="en-US" sz="2800" b="1">
                <a:latin typeface="Times New Roman" panose="02020603050405020304" pitchFamily="18" charset="0"/>
              </a:rPr>
              <a:t>，和为</a:t>
            </a:r>
            <a:r>
              <a:rPr lang="en-US" altLang="zh-CN" sz="2800" b="1">
                <a:latin typeface="Times New Roman" panose="02020603050405020304" pitchFamily="18" charset="0"/>
              </a:rPr>
              <a:t>M</a:t>
            </a:r>
            <a:r>
              <a:rPr lang="zh-CN" altLang="en-US" sz="2800" b="1">
                <a:latin typeface="Times New Roman" panose="02020603050405020304" pitchFamily="18" charset="0"/>
              </a:rPr>
              <a:t>的一个子集？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11188" y="2349500"/>
            <a:ext cx="576103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从空子集开始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尝试添加一项，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en-US" altLang="zh-CN" sz="2400" b="1" kern="0" dirty="0">
                <a:latin typeface="Times New Roman" pitchFamily="18" charset="0"/>
                <a:ea typeface="+mn-ea"/>
              </a:rPr>
              <a:t>	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和等于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M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，结束；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en-US" altLang="zh-CN" sz="2400" b="1" kern="0" dirty="0">
                <a:latin typeface="Times New Roman" pitchFamily="18" charset="0"/>
                <a:ea typeface="+mn-ea"/>
              </a:rPr>
              <a:t>	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和不超过</a:t>
            </a:r>
            <a:r>
              <a:rPr lang="en-US" altLang="zh-CN" sz="2400" b="1" kern="0" dirty="0">
                <a:latin typeface="Times New Roman" pitchFamily="18" charset="0"/>
                <a:ea typeface="+mn-ea"/>
              </a:rPr>
              <a:t>M</a:t>
            </a:r>
            <a:r>
              <a:rPr lang="zh-CN" altLang="en-US" sz="2400" b="1" kern="0" dirty="0">
                <a:latin typeface="Times New Roman" pitchFamily="18" charset="0"/>
                <a:ea typeface="+mn-ea"/>
              </a:rPr>
              <a:t>，子集包含它；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zh-CN" altLang="en-US" sz="2400" b="1" kern="0" dirty="0">
                <a:latin typeface="Times New Roman" pitchFamily="18" charset="0"/>
                <a:ea typeface="+mn-ea"/>
              </a:rPr>
              <a:t>没有合适添加项，去掉最后一项，</a:t>
            </a:r>
            <a:endParaRPr lang="en-US" altLang="zh-CN" sz="2400" b="1" kern="0" dirty="0">
              <a:latin typeface="Times New Roman" pitchFamily="18" charset="0"/>
              <a:ea typeface="+mn-ea"/>
            </a:endParaRPr>
          </a:p>
          <a:p>
            <a:pPr marL="342900" indent="-342900" algn="just">
              <a:spcBef>
                <a:spcPct val="30000"/>
              </a:spcBef>
              <a:buClr>
                <a:schemeClr val="tx2"/>
              </a:buClr>
              <a:buSzPct val="70000"/>
              <a:defRPr/>
            </a:pPr>
            <a:r>
              <a:rPr lang="en-US" altLang="zh-CN" sz="2800" b="1" kern="0" dirty="0">
                <a:latin typeface="Times New Roman" pitchFamily="18" charset="0"/>
                <a:ea typeface="+mn-ea"/>
              </a:rPr>
              <a:t> </a:t>
            </a:r>
          </a:p>
          <a:p>
            <a:pPr marL="342900" indent="-342900" algn="just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endParaRPr lang="zh-CN" altLang="en-US" sz="2800" b="1" kern="0" dirty="0">
              <a:latin typeface="Times New Roman" pitchFamily="18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8616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回溯（子集和</a:t>
            </a:r>
            <a:r>
              <a:rPr lang="zh-CN" altLang="en-US" sz="3600">
                <a:latin typeface="Times New Roman" panose="02020603050405020304" pitchFamily="18" charset="0"/>
              </a:rPr>
              <a:t>）</a:t>
            </a:r>
            <a:endParaRPr lang="zh-CN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08962" cy="719137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sz="2800" b="1">
                <a:latin typeface="Times New Roman" panose="02020603050405020304" pitchFamily="18" charset="0"/>
              </a:rPr>
              <a:t>举例：</a:t>
            </a:r>
            <a:r>
              <a:rPr lang="en-US" altLang="zh-CN" sz="2800" b="1">
                <a:latin typeface="Times New Roman" panose="02020603050405020304" pitchFamily="18" charset="0"/>
              </a:rPr>
              <a:t>{31, 27, 15, 11, 7, 5}, </a:t>
            </a:r>
            <a:r>
              <a:rPr lang="zh-CN" altLang="en-US" sz="2800" b="1">
                <a:latin typeface="Times New Roman" panose="02020603050405020304" pitchFamily="18" charset="0"/>
              </a:rPr>
              <a:t>和为</a:t>
            </a:r>
            <a:r>
              <a:rPr lang="en-US" altLang="zh-CN" sz="2800" b="1">
                <a:latin typeface="Times New Roman" panose="02020603050405020304" pitchFamily="18" charset="0"/>
              </a:rPr>
              <a:t>39</a:t>
            </a:r>
            <a:r>
              <a:rPr lang="zh-CN" altLang="en-US" sz="2800" b="1">
                <a:latin typeface="Times New Roman" panose="02020603050405020304" pitchFamily="18" charset="0"/>
              </a:rPr>
              <a:t>的子集？</a:t>
            </a:r>
          </a:p>
        </p:txBody>
      </p:sp>
      <p:sp>
        <p:nvSpPr>
          <p:cNvPr id="14340" name="Line 6"/>
          <p:cNvSpPr>
            <a:spLocks noChangeShapeType="1"/>
          </p:cNvSpPr>
          <p:nvPr/>
        </p:nvSpPr>
        <p:spPr bwMode="auto">
          <a:xfrm flipV="1">
            <a:off x="3009900" y="2611438"/>
            <a:ext cx="720725" cy="6477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1" name="Text Box 11"/>
          <p:cNvSpPr txBox="1">
            <a:spLocks noChangeArrowheads="1"/>
          </p:cNvSpPr>
          <p:nvPr/>
        </p:nvSpPr>
        <p:spPr bwMode="auto">
          <a:xfrm>
            <a:off x="3657600" y="2251075"/>
            <a:ext cx="534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anose="02020603050405020304" pitchFamily="18" charset="0"/>
                <a:sym typeface="Symbol" panose="05050102010706020507" pitchFamily="18" charset="2"/>
              </a:rPr>
              <a:t></a:t>
            </a:r>
            <a:endParaRPr kumimoji="1"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4233863" y="2611438"/>
            <a:ext cx="863600" cy="576262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2362200" y="3259138"/>
            <a:ext cx="822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{31}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44" name="Text Box 11"/>
          <p:cNvSpPr txBox="1">
            <a:spLocks noChangeArrowheads="1"/>
          </p:cNvSpPr>
          <p:nvPr/>
        </p:nvSpPr>
        <p:spPr bwMode="auto">
          <a:xfrm>
            <a:off x="4932363" y="3213100"/>
            <a:ext cx="822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{27}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45" name="Line 6"/>
          <p:cNvSpPr>
            <a:spLocks noChangeShapeType="1"/>
          </p:cNvSpPr>
          <p:nvPr/>
        </p:nvSpPr>
        <p:spPr bwMode="auto">
          <a:xfrm flipV="1">
            <a:off x="4643438" y="3716338"/>
            <a:ext cx="504825" cy="792162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6" name="Line 6"/>
          <p:cNvSpPr>
            <a:spLocks noChangeShapeType="1"/>
          </p:cNvSpPr>
          <p:nvPr/>
        </p:nvSpPr>
        <p:spPr bwMode="auto">
          <a:xfrm flipH="1" flipV="1">
            <a:off x="5508625" y="3644900"/>
            <a:ext cx="719138" cy="863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5795963" y="4508500"/>
            <a:ext cx="1008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{27, 7}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48" name="Text Box 11"/>
          <p:cNvSpPr txBox="1">
            <a:spLocks noChangeArrowheads="1"/>
          </p:cNvSpPr>
          <p:nvPr/>
        </p:nvSpPr>
        <p:spPr bwMode="auto">
          <a:xfrm>
            <a:off x="4067175" y="4437063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{27, 11}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49" name="Line 6"/>
          <p:cNvSpPr>
            <a:spLocks noChangeShapeType="1"/>
          </p:cNvSpPr>
          <p:nvPr/>
        </p:nvSpPr>
        <p:spPr bwMode="auto">
          <a:xfrm flipV="1">
            <a:off x="2124075" y="3835400"/>
            <a:ext cx="382588" cy="6731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50" name="Line 6"/>
          <p:cNvSpPr>
            <a:spLocks noChangeShapeType="1"/>
          </p:cNvSpPr>
          <p:nvPr/>
        </p:nvSpPr>
        <p:spPr bwMode="auto">
          <a:xfrm flipH="1" flipV="1">
            <a:off x="2865438" y="3835400"/>
            <a:ext cx="411162" cy="74612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51" name="Text Box 11"/>
          <p:cNvSpPr txBox="1">
            <a:spLocks noChangeArrowheads="1"/>
          </p:cNvSpPr>
          <p:nvPr/>
        </p:nvSpPr>
        <p:spPr bwMode="auto">
          <a:xfrm>
            <a:off x="2843213" y="4508500"/>
            <a:ext cx="1008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{31, 5}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52" name="Text Box 11"/>
          <p:cNvSpPr txBox="1">
            <a:spLocks noChangeArrowheads="1"/>
          </p:cNvSpPr>
          <p:nvPr/>
        </p:nvSpPr>
        <p:spPr bwMode="auto">
          <a:xfrm>
            <a:off x="1547813" y="4437063"/>
            <a:ext cx="1008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{31, 7}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14353" name="Line 6"/>
          <p:cNvSpPr>
            <a:spLocks noChangeShapeType="1"/>
          </p:cNvSpPr>
          <p:nvPr/>
        </p:nvSpPr>
        <p:spPr bwMode="auto">
          <a:xfrm flipH="1" flipV="1">
            <a:off x="6372225" y="4941888"/>
            <a:ext cx="0" cy="71913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354" name="Text Box 11"/>
          <p:cNvSpPr txBox="1">
            <a:spLocks noChangeArrowheads="1"/>
          </p:cNvSpPr>
          <p:nvPr/>
        </p:nvSpPr>
        <p:spPr bwMode="auto">
          <a:xfrm>
            <a:off x="5795963" y="5661025"/>
            <a:ext cx="1439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{27, 7, 5}</a:t>
            </a:r>
            <a:endParaRPr kumimoji="1" lang="en-US" altLang="zh-CN" sz="24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670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9073</TotalTime>
  <Words>2150</Words>
  <Application>Microsoft Office PowerPoint</Application>
  <PresentationFormat>全屏显示(4:3)</PresentationFormat>
  <Paragraphs>322</Paragraphs>
  <Slides>31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MS PMincho</vt:lpstr>
      <vt:lpstr>华文仿宋</vt:lpstr>
      <vt:lpstr>宋体</vt:lpstr>
      <vt:lpstr>Arial</vt:lpstr>
      <vt:lpstr>Calibri</vt:lpstr>
      <vt:lpstr>Cambria Math</vt:lpstr>
      <vt:lpstr>Symbol</vt:lpstr>
      <vt:lpstr>Times New Roman</vt:lpstr>
      <vt:lpstr>Tw Cen MT</vt:lpstr>
      <vt:lpstr>Wingdings</vt:lpstr>
      <vt:lpstr>Wingdings 2</vt:lpstr>
      <vt:lpstr>中性</vt:lpstr>
      <vt:lpstr>生成树</vt:lpstr>
      <vt:lpstr>回顾</vt:lpstr>
      <vt:lpstr>本节提要</vt:lpstr>
      <vt:lpstr>生成树</vt:lpstr>
      <vt:lpstr>构造生成树：深度优先搜索</vt:lpstr>
      <vt:lpstr>深度优先搜索算法</vt:lpstr>
      <vt:lpstr>回溯（八皇后）</vt:lpstr>
      <vt:lpstr>回溯（子集和）</vt:lpstr>
      <vt:lpstr>回溯（子集和）</vt:lpstr>
      <vt:lpstr>构造生成树：广度优先搜索</vt:lpstr>
      <vt:lpstr>广度优先搜索算法</vt:lpstr>
      <vt:lpstr>例</vt:lpstr>
      <vt:lpstr>本节提要</vt:lpstr>
      <vt:lpstr>最小生成树 Minimum Spanning Tree</vt:lpstr>
      <vt:lpstr>Prim算法（求最小生成树）</vt:lpstr>
      <vt:lpstr>Prim算法（举例）</vt:lpstr>
      <vt:lpstr>Prim 算法的正确性</vt:lpstr>
      <vt:lpstr>Kruskal算法（求最小生成树）</vt:lpstr>
      <vt:lpstr>Kruskal算法（举例）</vt:lpstr>
      <vt:lpstr>Kruskal算法（举例）</vt:lpstr>
      <vt:lpstr>引理（更换生成树的边）</vt:lpstr>
      <vt:lpstr>Kruskal算法的正确性</vt:lpstr>
      <vt:lpstr>Generic Algorithm for MST Problem</vt:lpstr>
      <vt:lpstr>“避圈法”与“破圈法”</vt:lpstr>
      <vt:lpstr>作业</vt:lpstr>
      <vt:lpstr>例题</vt:lpstr>
      <vt:lpstr>例题</vt:lpstr>
      <vt:lpstr>例题</vt:lpstr>
      <vt:lpstr>例题</vt:lpstr>
      <vt:lpstr>平面图</vt:lpstr>
      <vt:lpstr>平面图的对偶图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240</cp:revision>
  <dcterms:created xsi:type="dcterms:W3CDTF">2016-02-22T01:45:17Z</dcterms:created>
  <dcterms:modified xsi:type="dcterms:W3CDTF">2024-12-10T02:03:40Z</dcterms:modified>
</cp:coreProperties>
</file>