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45"/>
  </p:notesMasterIdLst>
  <p:sldIdLst>
    <p:sldId id="280" r:id="rId2"/>
    <p:sldId id="328" r:id="rId3"/>
    <p:sldId id="327" r:id="rId4"/>
    <p:sldId id="281" r:id="rId5"/>
    <p:sldId id="284" r:id="rId6"/>
    <p:sldId id="332" r:id="rId7"/>
    <p:sldId id="286" r:id="rId8"/>
    <p:sldId id="288" r:id="rId9"/>
    <p:sldId id="289" r:id="rId10"/>
    <p:sldId id="290" r:id="rId11"/>
    <p:sldId id="291" r:id="rId12"/>
    <p:sldId id="292" r:id="rId13"/>
    <p:sldId id="293" r:id="rId14"/>
    <p:sldId id="295" r:id="rId15"/>
    <p:sldId id="296" r:id="rId16"/>
    <p:sldId id="298" r:id="rId17"/>
    <p:sldId id="299" r:id="rId18"/>
    <p:sldId id="301" r:id="rId19"/>
    <p:sldId id="329" r:id="rId20"/>
    <p:sldId id="302" r:id="rId21"/>
    <p:sldId id="304" r:id="rId22"/>
    <p:sldId id="325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31" r:id="rId33"/>
    <p:sldId id="314" r:id="rId34"/>
    <p:sldId id="316" r:id="rId35"/>
    <p:sldId id="317" r:id="rId36"/>
    <p:sldId id="318" r:id="rId37"/>
    <p:sldId id="319" r:id="rId38"/>
    <p:sldId id="320" r:id="rId39"/>
    <p:sldId id="321" r:id="rId40"/>
    <p:sldId id="322" r:id="rId41"/>
    <p:sldId id="323" r:id="rId42"/>
    <p:sldId id="330" r:id="rId43"/>
    <p:sldId id="324" r:id="rId4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2E99"/>
    <a:srgbClr val="677EC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79059" autoAdjust="0"/>
  </p:normalViewPr>
  <p:slideViewPr>
    <p:cSldViewPr>
      <p:cViewPr varScale="1">
        <p:scale>
          <a:sx n="70" d="100"/>
          <a:sy n="70" d="100"/>
        </p:scale>
        <p:origin x="131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2336E7-F42F-4A2E-9F47-4CAB93D18031}" type="datetimeFigureOut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9DC25-1DF3-4044-A1F0-C273483743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97991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latin typeface="+mn-ea"/>
              </a:rPr>
              <a:t>关系意味着：两类对象之间建立起来的联系！</a:t>
            </a:r>
            <a:endParaRPr lang="en-US" altLang="zh-CN" dirty="0">
              <a:latin typeface="+mn-ea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42723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2646FA5-139F-1D46-86C3-839CF0BAC4A7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24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3358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A684E2D-B61B-E04E-8076-963214AC7364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25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iota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4885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E0F7F133-69FF-9E40-8929-764FF635CF1E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26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 algn="just">
              <a:lnSpc>
                <a:spcPct val="120000"/>
              </a:lnSpc>
            </a:pPr>
            <a:r>
              <a:rPr kumimoji="0" lang="en-US" altLang="zh-CN" sz="2400" b="1" dirty="0">
                <a:latin typeface="Times New Roman" charset="0"/>
                <a:ea typeface="黑体" charset="0"/>
              </a:rPr>
              <a:t>|B|</a:t>
            </a:r>
            <a:r>
              <a:rPr kumimoji="0" lang="en-US" altLang="zh-CN" sz="2400" b="1" baseline="30000" dirty="0">
                <a:latin typeface="Times New Roman" charset="0"/>
                <a:ea typeface="黑体" charset="0"/>
              </a:rPr>
              <a:t>|A|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个。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(</a:t>
            </a:r>
            <a:r>
              <a:rPr kumimoji="0" lang="en-US" altLang="zh-CN" sz="2400" b="1" i="1" dirty="0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1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 </a:t>
            </a:r>
            <a:r>
              <a:rPr kumimoji="0" lang="en-US" altLang="zh-CN" sz="2400" b="1" i="1" dirty="0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2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,…, </a:t>
            </a:r>
            <a:r>
              <a:rPr kumimoji="0" lang="en-US" altLang="zh-CN" sz="2400" b="1" i="1" dirty="0" err="1">
                <a:latin typeface="Times New Roman" charset="0"/>
                <a:ea typeface="黑体" charset="0"/>
              </a:rPr>
              <a:t>a</a:t>
            </a:r>
            <a:r>
              <a:rPr kumimoji="0" lang="en-US" altLang="zh-CN" sz="2400" b="1" baseline="-25000" dirty="0" err="1">
                <a:latin typeface="Times New Roman" charset="0"/>
                <a:ea typeface="黑体" charset="0"/>
              </a:rPr>
              <a:t>|A</a:t>
            </a:r>
            <a:r>
              <a:rPr kumimoji="0" lang="en-US" altLang="zh-CN" sz="2400" b="1" baseline="-25000" dirty="0">
                <a:latin typeface="Times New Roman" charset="0"/>
                <a:ea typeface="黑体" charset="0"/>
              </a:rPr>
              <a:t>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的像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, 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均有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|B|</a:t>
            </a:r>
            <a:r>
              <a:rPr kumimoji="0" lang="zh-CN" altLang="en-US" sz="2400" b="1" dirty="0">
                <a:latin typeface="Times New Roman" charset="0"/>
                <a:ea typeface="黑体" charset="0"/>
              </a:rPr>
              <a:t>种选择</a:t>
            </a:r>
            <a:r>
              <a:rPr kumimoji="0" lang="en-US" altLang="zh-CN" sz="2400" b="1" dirty="0">
                <a:latin typeface="Times New Roman" charset="0"/>
                <a:ea typeface="黑体" charset="0"/>
              </a:rPr>
              <a:t>)</a:t>
            </a:r>
            <a:endParaRPr kumimoji="0" lang="en-US" altLang="zh-CN" sz="2200" dirty="0">
              <a:latin typeface="Times New Roman" charset="0"/>
              <a:ea typeface="黑体" charset="0"/>
            </a:endParaRPr>
          </a:p>
          <a:p>
            <a:pPr eaLnBrk="1" hangingPunct="1"/>
            <a:endParaRPr kumimoji="0" lang="en-US" altLang="zh-CN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1012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0AE6A31-4DF3-5C4B-9B59-5D485B3073FC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27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697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43BC8F9-CC3B-F843-B4A5-783E0641038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28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52668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68BB603-E237-1149-9AC6-CE8520B90C2B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29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147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CC21392-3D4F-CA43-8325-739E5D5EC676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30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991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5F851B-9835-A24A-AE70-8D58C33E1AA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31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55947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5C5F851B-9835-A24A-AE70-8D58C33E1AA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32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101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77EDA2FD-BE49-7744-9358-32E9C7EF4111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33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823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77262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B03C0FE-FE40-4946-AD8F-62D6C0482D6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34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3285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0FCAA0C-9D2F-8D42-84FC-FB6B93C32026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35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要求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:</a:t>
            </a:r>
            <a:r>
              <a:rPr kumimoji="0" lang="en-US" altLang="zh-CN" baseline="0" dirty="0">
                <a:latin typeface="Times New Roman" charset="0"/>
                <a:ea typeface="黑体" charset="0"/>
                <a:cs typeface="黑体" charset="0"/>
              </a:rPr>
              <a:t> 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g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的值域是</a:t>
            </a:r>
            <a:r>
              <a:rPr kumimoji="0" lang="en-US" altLang="zh-CN" dirty="0">
                <a:latin typeface="Times New Roman" charset="0"/>
                <a:ea typeface="黑体" charset="0"/>
                <a:cs typeface="黑体" charset="0"/>
              </a:rPr>
              <a:t>f</a:t>
            </a:r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定义域的子集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57529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1A6715D-4AC3-9049-89EA-D5BFA0BA635A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36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438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9F075D14-BDD5-BE4A-A8F2-564F6F623B8B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37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50757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F242CD92-FE9E-B642-8E32-16BDA1C16FBC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38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5457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1FD6BDEF-6C91-4242-8F26-64182585093D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39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95732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456B59C-F877-EB4F-81B1-A94F3C62EDD0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40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3424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C54176A9-256A-EB47-915C-A45D7C7E8268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41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kumimoji="0" lang="en-US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91215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(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B)=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B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(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B)=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B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B]</a:t>
            </a:r>
            <a:r>
              <a:rPr lang="en-US" altLang="zh-CN" sz="1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=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A]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[B]</a:t>
            </a:r>
            <a:endParaRPr lang="zh-CN" altLang="en-US" i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B]</a:t>
            </a:r>
            <a:r>
              <a:rPr lang="en-US" altLang="zh-CN" sz="1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</a:t>
            </a:r>
            <a:r>
              <a:rPr lang="en-US" altLang="zh-CN" sz="1200" i="0" dirty="0">
                <a:latin typeface="+mn-ea"/>
                <a:cs typeface="Times New Roman" charset="0"/>
              </a:rPr>
              <a:t>A]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</a:rPr>
              <a:t>R 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[B] </a:t>
            </a:r>
            <a:r>
              <a:rPr lang="zh-CN" altLang="en-US" sz="1200" i="0" dirty="0">
                <a:latin typeface="+mn-ea"/>
                <a:cs typeface="Times New Roman" charset="0"/>
                <a:sym typeface="Symbol" charset="0"/>
              </a:rPr>
              <a:t>（</a:t>
            </a:r>
            <a:r>
              <a:rPr lang="en-US" altLang="zh-CN" sz="1200" i="0" dirty="0">
                <a:latin typeface="+mn-ea"/>
                <a:cs typeface="Times New Roman" charset="0"/>
              </a:rPr>
              <a:t>A</a:t>
            </a:r>
            <a:r>
              <a:rPr lang="en-US" altLang="zh-CN" sz="1200" i="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</a:t>
            </a:r>
            <a:r>
              <a:rPr lang="en-US" altLang="zh-CN" sz="1200" i="0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1200" i="0" dirty="0">
                <a:latin typeface="+mn-ea"/>
                <a:cs typeface="Times New Roman" charset="0"/>
                <a:sym typeface="Symbol" charset="0"/>
              </a:rPr>
              <a:t>可以为空）</a:t>
            </a:r>
            <a:endParaRPr lang="zh-CN" altLang="en-US" i="0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81778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65760" lvl="1" indent="0">
              <a:lnSpc>
                <a:spcPct val="110000"/>
              </a:lnSpc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宋体" charset="0"/>
              </a:rPr>
              <a:t>x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en-US" altLang="zh-CN" sz="2400" i="1" dirty="0">
                <a:latin typeface="+mn-ea"/>
                <a:cs typeface="宋体" charset="0"/>
              </a:rPr>
              <a:t> y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宋体" charset="0"/>
              </a:rPr>
              <a:t>(R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</a:t>
            </a:r>
            <a:r>
              <a:rPr lang="en-US" altLang="zh-CN" sz="2400" dirty="0">
                <a:latin typeface="+mn-ea"/>
                <a:cs typeface="楷体_GB2312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(</a:t>
            </a:r>
            <a:r>
              <a:rPr lang="en-US" altLang="zh-CN" sz="2400" i="1" dirty="0">
                <a:latin typeface="+mn-ea"/>
                <a:cs typeface="宋体" charset="0"/>
              </a:rPr>
              <a:t>y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en-US" altLang="zh-CN" sz="2400" i="1" dirty="0">
                <a:latin typeface="+mn-ea"/>
                <a:cs typeface="宋体" charset="0"/>
              </a:rPr>
              <a:t> x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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            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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tB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t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 (</a:t>
            </a:r>
            <a:r>
              <a:rPr lang="en-US" altLang="zh-CN" sz="2400" i="1" dirty="0">
                <a:latin typeface="+mn-ea"/>
                <a:cs typeface="Times New Roman" charset="0"/>
              </a:rPr>
              <a:t>t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R</a:t>
            </a:r>
            <a:r>
              <a:rPr lang="en-US" altLang="zh-CN" sz="2400" baseline="-25000" dirty="0">
                <a:latin typeface="+mn-ea"/>
                <a:cs typeface="Times New Roman" charset="0"/>
                <a:sym typeface="Symbol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) 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                  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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tB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t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t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) </a:t>
            </a:r>
            <a:endParaRPr lang="en-US" altLang="zh-CN" sz="2400" baseline="300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10000"/>
              </a:lnSpc>
              <a:buNone/>
            </a:pPr>
            <a:r>
              <a:rPr lang="en-US" altLang="zh-CN" sz="2400" baseline="30000" dirty="0">
                <a:latin typeface="+mn-ea"/>
                <a:cs typeface="Times New Roman" charset="0"/>
                <a:sym typeface="Symbol" charset="0"/>
              </a:rPr>
              <a:t>                        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2895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布尔积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0518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Well defined</a:t>
            </a:r>
            <a:r>
              <a:rPr lang="zh-CN" altLang="en-US" dirty="0"/>
              <a:t>：</a:t>
            </a:r>
            <a:r>
              <a:rPr kumimoji="0" lang="zh-CN" altLang="en-US" sz="1200" dirty="0">
                <a:latin typeface="+mn-ea"/>
              </a:rPr>
              <a:t>对</a:t>
            </a:r>
            <a:r>
              <a:rPr kumimoji="0" lang="en-US" altLang="zh-CN" sz="1200" dirty="0">
                <a:latin typeface="+mn-ea"/>
              </a:rPr>
              <a:t>A</a:t>
            </a:r>
            <a:r>
              <a:rPr kumimoji="0" lang="zh-CN" altLang="en-US" sz="1200" dirty="0">
                <a:latin typeface="+mn-ea"/>
              </a:rPr>
              <a:t>的每个元素恰好指派</a:t>
            </a:r>
            <a:r>
              <a:rPr kumimoji="0" lang="en-US" altLang="zh-CN" sz="1200" dirty="0">
                <a:latin typeface="+mn-ea"/>
              </a:rPr>
              <a:t>B</a:t>
            </a:r>
            <a:r>
              <a:rPr kumimoji="0" lang="zh-CN" altLang="en-US" sz="1200" dirty="0">
                <a:latin typeface="+mn-ea"/>
              </a:rPr>
              <a:t>的一个元素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159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备注占位符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Cambria Math" charset="0"/>
                <a:ea typeface="黑体" charset="0"/>
                <a:cs typeface="黑体" charset="0"/>
              </a:rPr>
              <a:t>∀𝑎(𝑎∈𝐴→∃𝑏(𝑏∈𝐵∧(𝑎,𝑏)∈𝑅))</a:t>
            </a:r>
            <a:endParaRPr lang="en-US" dirty="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1204" name="灯片编号占位符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6407E129-D029-AD49-840B-2F05C7DB096A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21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12703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F3</a:t>
            </a:r>
            <a:r>
              <a:rPr lang="zh-CN" altLang="en-US" dirty="0"/>
              <a:t>是非空集合上的空关系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B9DC25-1DF3-4044-A1F0-C273483743DC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5870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fld id="{01974C4F-E51C-8940-9248-77E09EBD9CEF}" type="slidenum">
              <a:rPr lang="en-US" altLang="zh-CN">
                <a:latin typeface="Times New Roman" charset="0"/>
                <a:ea typeface="黑体" charset="0"/>
                <a:cs typeface="黑体" charset="0"/>
              </a:rPr>
              <a:pPr/>
              <a:t>23</a:t>
            </a:fld>
            <a:endParaRPr lang="en-US" altLang="zh-CN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kumimoji="0" lang="zh-CN" altLang="en-US" dirty="0">
                <a:latin typeface="Times New Roman" charset="0"/>
                <a:ea typeface="黑体" charset="0"/>
                <a:cs typeface="黑体" charset="0"/>
              </a:rPr>
              <a:t>定义域、伴域、值域</a:t>
            </a:r>
            <a:endParaRPr kumimoji="0" lang="en-US" dirty="0">
              <a:latin typeface="Times New Roman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62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/>
              <a:t>单击此处编辑母版副标题样式</a:t>
            </a:r>
            <a:endParaRPr kumimoji="0" lang="en-US"/>
          </a:p>
        </p:txBody>
      </p:sp>
      <p:sp>
        <p:nvSpPr>
          <p:cNvPr id="28" name="日期占位符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4ED9701B-4197-4FE5-B5DA-5416DC1669A5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29" name="灯片编号占位符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033A-B298-4829-B013-FB02CFC1E8B2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6322D89-321D-4885-89B2-A0E512222A49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6247-266E-48C6-8B14-289F25875231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7" name="矩形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65BE9-30F8-4EBE-A9C2-AB249A42BA31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B7E2C2CD-497C-4296-A0B9-87C9C1109BD9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内容占位符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3" name="内容占位符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5E19621-E3B2-4562-A73B-168B240E71B6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zh-CN" altLang="en-US"/>
          </a:p>
        </p:txBody>
      </p:sp>
      <p:sp>
        <p:nvSpPr>
          <p:cNvPr id="16" name="文本占位符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15" name="文本占位符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A16C8-561B-4A8C-9EFE-F6FCC4B46780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14F784-2C90-4317-995F-7291EE975927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36A7-51C4-461E-A63E-A4F97ED44C5C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zh-CN" altLang="en-US"/>
              <a:t>单击此处编辑母版文本样式</a:t>
            </a:r>
          </a:p>
          <a:p>
            <a:pPr lvl="1" eaLnBrk="1" latinLnBrk="0" hangingPunct="1"/>
            <a:r>
              <a:rPr lang="zh-CN" altLang="en-US"/>
              <a:t>第二级</a:t>
            </a:r>
          </a:p>
          <a:p>
            <a:pPr lvl="2" eaLnBrk="1" latinLnBrk="0" hangingPunct="1"/>
            <a:r>
              <a:rPr lang="zh-CN" altLang="en-US"/>
              <a:t>第三级</a:t>
            </a:r>
          </a:p>
          <a:p>
            <a:pPr lvl="3" eaLnBrk="1" latinLnBrk="0" hangingPunct="1"/>
            <a:r>
              <a:rPr lang="zh-CN" altLang="en-US"/>
              <a:t>第四级</a:t>
            </a:r>
          </a:p>
          <a:p>
            <a:pPr lvl="4" eaLnBrk="1" latinLnBrk="0" hangingPunct="1"/>
            <a:r>
              <a:rPr lang="zh-CN" altLang="en-US"/>
              <a:t>第五级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/>
              <a:t>单击此处编辑母版文本样式</a:t>
            </a:r>
          </a:p>
        </p:txBody>
      </p:sp>
      <p:sp>
        <p:nvSpPr>
          <p:cNvPr id="8" name="矩形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zh-CN" altLang="en-US"/>
              <a:t>单击此处编辑母版标题样式</a:t>
            </a:r>
            <a:endParaRPr kumimoji="0" lang="en-US"/>
          </a:p>
        </p:txBody>
      </p:sp>
      <p:sp>
        <p:nvSpPr>
          <p:cNvPr id="11" name="矩形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日期占位符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DD3C3FD1-F0F2-4061-8913-C3CEB2D6BA24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4" name="页脚占位符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/>
              <a:t>单击图标添加图片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zh-CN" altLang="en-US" dirty="0"/>
              <a:t>单击此处编辑母版标题样式</a:t>
            </a:r>
            <a:endParaRPr kumimoji="0" 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dirty="0"/>
              <a:t>单击此处编辑母版文本样式</a:t>
            </a:r>
          </a:p>
          <a:p>
            <a:pPr lvl="1" eaLnBrk="1" latinLnBrk="0" hangingPunct="1"/>
            <a:r>
              <a:rPr kumimoji="0" lang="zh-CN" altLang="en-US" dirty="0"/>
              <a:t>第二级</a:t>
            </a:r>
          </a:p>
          <a:p>
            <a:pPr lvl="2" eaLnBrk="1" latinLnBrk="0" hangingPunct="1"/>
            <a:r>
              <a:rPr kumimoji="0" lang="zh-CN" altLang="en-US" dirty="0"/>
              <a:t>第三级</a:t>
            </a:r>
          </a:p>
          <a:p>
            <a:pPr lvl="3" eaLnBrk="1" latinLnBrk="0" hangingPunct="1"/>
            <a:r>
              <a:rPr kumimoji="0" lang="zh-CN" altLang="en-US" dirty="0"/>
              <a:t>第四级</a:t>
            </a:r>
          </a:p>
          <a:p>
            <a:pPr lvl="4" eaLnBrk="1" latinLnBrk="0" hangingPunct="1"/>
            <a:r>
              <a:rPr kumimoji="0" lang="zh-CN" altLang="en-US" dirty="0"/>
              <a:t>第五级</a:t>
            </a:r>
            <a:endParaRPr kumimoji="0" lang="en-US" dirty="0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97045A6-C381-463D-A4BA-F030581BD3A5}" type="datetime1">
              <a:rPr lang="zh-CN" altLang="en-US" smtClean="0"/>
              <a:t>2024/4/15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矩形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4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b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4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11.wmf"/><Relationship Id="rId4" Type="http://schemas.openxmlformats.org/officeDocument/2006/relationships/image" Target="../media/image15.jpe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6000" dirty="0"/>
              <a:t>关系与函数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359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(1)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dirty="0"/>
              <a:t>关系是集合</a:t>
            </a:r>
            <a:r>
              <a:rPr lang="en-US" altLang="zh-CN" dirty="0"/>
              <a:t>, </a:t>
            </a:r>
            <a:r>
              <a:rPr lang="zh-CN" altLang="en-US" dirty="0"/>
              <a:t>所有的集合运算对关系均适用</a:t>
            </a: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+mn-ea"/>
              </a:rPr>
              <a:t>例</a:t>
            </a:r>
            <a:r>
              <a:rPr lang="en-US" altLang="zh-CN" dirty="0">
                <a:latin typeface="+mn-ea"/>
                <a:cs typeface="Times New Roman" charset="0"/>
              </a:rPr>
              <a:t>: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</a:rPr>
              <a:t>: “&lt;” 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 “=”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“”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  <a:sym typeface="Symbol" charset="0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: “”  “”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“=”</a:t>
            </a: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+mn-ea"/>
                <a:sym typeface="Symbol" charset="0"/>
              </a:rPr>
              <a:t>自然数集合上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: “&lt;”  “&gt;”</a:t>
            </a:r>
            <a:r>
              <a:rPr lang="zh-CN" altLang="en-US" dirty="0">
                <a:latin typeface="+mn-ea"/>
                <a:sym typeface="Symbol" charset="0"/>
              </a:rPr>
              <a:t>等同于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</a:t>
            </a:r>
          </a:p>
          <a:p>
            <a:endParaRPr lang="zh-CN" altLang="en-US" dirty="0">
              <a:latin typeface="+mn-ea"/>
            </a:endParaRP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32366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(2)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pPr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zh-CN" altLang="en-US" sz="2800" dirty="0">
                    <a:latin typeface="+mn-ea"/>
                    <a:cs typeface="Times New Roman" charset="0"/>
                  </a:rPr>
                  <a:t>与定义域和值域有关的运算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 err="1">
                    <a:latin typeface="+mn-ea"/>
                    <a:cs typeface="Times New Roman" charset="0"/>
                  </a:rPr>
                  <a:t>dom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>
                    <a:latin typeface="+mn-ea"/>
                    <a:cs typeface="Times New Roman" charset="0"/>
                  </a:rPr>
                  <a:t>ran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</a:t>
                </a: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dirty="0" err="1">
                    <a:latin typeface="+mn-ea"/>
                    <a:cs typeface="Times New Roman" charset="0"/>
                  </a:rPr>
                  <a:t>fld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dom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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ran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endParaRPr lang="en-US" altLang="zh-CN" sz="2400" dirty="0">
                  <a:latin typeface="+mn-ea"/>
                  <a:cs typeface="Times New Roman" charset="0"/>
                </a:endParaRP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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= {(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 | 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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xRy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}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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  </a:t>
                </a:r>
                <a:r>
                  <a:rPr lang="zh-CN" altLang="en-US" sz="2400" i="1" dirty="0">
                    <a:latin typeface="+mn-ea"/>
                    <a:cs typeface="Times New Roman" charset="0"/>
                  </a:rPr>
                  <a:t>    </a:t>
                </a:r>
                <a:r>
                  <a:rPr lang="en-US" altLang="zh-CN" sz="2000" i="1" dirty="0">
                    <a:latin typeface="+mn-ea"/>
                    <a:cs typeface="Times New Roman" charset="0"/>
                  </a:rPr>
                  <a:t>restriction</a:t>
                </a:r>
                <a:r>
                  <a:rPr lang="en-US" altLang="zh-CN" sz="2000" dirty="0">
                    <a:latin typeface="+mn-ea"/>
                    <a:cs typeface="Times New Roman" charset="0"/>
                  </a:rPr>
                  <a:t> </a:t>
                </a:r>
                <a:r>
                  <a:rPr lang="zh-CN" altLang="en-US" sz="2000" dirty="0">
                    <a:latin typeface="+mn-ea"/>
                    <a:cs typeface="Times New Roman" charset="0"/>
                  </a:rPr>
                  <a:t>也记作</a:t>
                </a:r>
                <a:r>
                  <a:rPr lang="en-US" altLang="zh-CN" sz="2000" i="1" dirty="0">
                    <a:latin typeface="+mn-ea"/>
                    <a:cs typeface="Times New Roman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𝑅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↾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𝐴</m:t>
                    </m:r>
                  </m:oMath>
                </a14:m>
                <a:r>
                  <a:rPr lang="en-US" altLang="zh-CN" sz="2000" dirty="0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000" dirty="0">
                    <a:latin typeface="+mn-ea"/>
                    <a:cs typeface="Cambria Math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000" i="1">
                        <a:latin typeface="Cambria Math" panose="02040503050406030204" pitchFamily="18" charset="0"/>
                        <a:cs typeface="Cambria Math" charset="0"/>
                      </a:rPr>
                      <m:t>𝑅</m:t>
                    </m:r>
                    <m:r>
                      <a:rPr lang="en-US" altLang="zh-CN" sz="2000" b="0" i="1">
                        <a:latin typeface="Cambria Math" panose="02040503050406030204" pitchFamily="18" charset="0"/>
                        <a:cs typeface="Cambria Math" charset="0"/>
                      </a:rPr>
                      <m:t>|</m:t>
                    </m:r>
                    <m:r>
                      <a:rPr lang="en-US" altLang="zh-CN" sz="2000" i="1">
                        <a:latin typeface="Cambria Math" panose="02040503050406030204" pitchFamily="18" charset="0"/>
                        <a:cs typeface="Cambria Math" charset="0"/>
                      </a:rPr>
                      <m:t>𝐴</m:t>
                    </m:r>
                  </m:oMath>
                </a14:m>
                <a:endParaRPr lang="en-US" altLang="zh-CN" sz="2000" dirty="0">
                  <a:latin typeface="+mn-ea"/>
                  <a:cs typeface="Times New Roman" charset="0"/>
                </a:endParaRPr>
              </a:p>
              <a:p>
                <a:pPr lvl="1" algn="just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[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] = {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|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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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x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,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y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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)}= ran(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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) 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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ran</a:t>
                </a:r>
                <a:r>
                  <a:rPr lang="en-US" altLang="zh-CN" sz="2400" i="1" dirty="0" err="1">
                    <a:latin typeface="+mn-ea"/>
                    <a:cs typeface="Times New Roman" charset="0"/>
                  </a:rPr>
                  <a:t>R</a:t>
                </a:r>
                <a:endParaRPr lang="en-US" altLang="zh-CN" sz="2400" dirty="0">
                  <a:latin typeface="+mn-ea"/>
                  <a:cs typeface="Times New Roman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zh-CN" altLang="en-US" sz="2800" dirty="0">
                    <a:latin typeface="+mn-ea"/>
                    <a:cs typeface="Times New Roman" charset="0"/>
                  </a:rPr>
                  <a:t>例：</a:t>
                </a:r>
                <a:endParaRPr lang="en-US" altLang="zh-CN" sz="2800" dirty="0">
                  <a:latin typeface="+mn-ea"/>
                  <a:cs typeface="Times New Roman" charset="0"/>
                </a:endParaRPr>
              </a:p>
              <a:p>
                <a:pPr lvl="1">
                  <a:spcBef>
                    <a:spcPts val="600"/>
                  </a:spcBef>
                  <a:spcAft>
                    <a:spcPts val="600"/>
                  </a:spcAft>
                </a:pPr>
                <a:r>
                  <a:rPr lang="en-US" altLang="zh-CN" sz="2500" i="1" dirty="0">
                    <a:latin typeface="+mn-ea"/>
                    <a:cs typeface="Times New Roman" charset="0"/>
                  </a:rPr>
                  <a:t>A</a:t>
                </a:r>
                <a:r>
                  <a:rPr lang="en-US" altLang="zh-CN" sz="2500" dirty="0">
                    <a:latin typeface="+mn-ea"/>
                    <a:cs typeface="Times New Roman" charset="0"/>
                  </a:rPr>
                  <a:t>={1,2,3,4,5}, 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B</a:t>
                </a:r>
                <a:r>
                  <a:rPr lang="en-US" altLang="zh-CN" sz="2500" dirty="0">
                    <a:latin typeface="+mn-ea"/>
                    <a:cs typeface="Times New Roman" charset="0"/>
                  </a:rPr>
                  <a:t>={1,3,5,6}, 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A</a:t>
                </a:r>
                <a:r>
                  <a:rPr lang="zh-CN" altLang="en-US" sz="2500" dirty="0">
                    <a:latin typeface="+mn-ea"/>
                    <a:cs typeface="Times New Roman" charset="0"/>
                  </a:rPr>
                  <a:t>上关系</a:t>
                </a:r>
                <a:r>
                  <a:rPr lang="en-US" altLang="zh-CN" sz="2500" i="1" dirty="0">
                    <a:latin typeface="+mn-ea"/>
                    <a:cs typeface="Times New Roman" charset="0"/>
                  </a:rPr>
                  <a:t>R</a:t>
                </a:r>
                <a:r>
                  <a:rPr lang="zh-CN" altLang="en-US" sz="2500" dirty="0">
                    <a:latin typeface="+mn-ea"/>
                    <a:cs typeface="Times New Roman" charset="0"/>
                  </a:rPr>
                  <a:t>：   </a:t>
                </a:r>
                <a:endParaRPr lang="en-US" altLang="zh-CN" sz="2500" dirty="0">
                  <a:latin typeface="+mn-ea"/>
                  <a:cs typeface="Times New Roman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en-US" altLang="zh-CN" sz="2400" dirty="0">
                    <a:latin typeface="+mn-ea"/>
                    <a:cs typeface="Times New Roman" charset="0"/>
                  </a:rPr>
                  <a:t>        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 	R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={(1,2), (1,4),(2,3),(3,5),(5,2)},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 </a:t>
                </a: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None/>
                </a:pPr>
                <a:r>
                  <a:rPr lang="zh-CN" altLang="en-US" sz="2400" i="1" dirty="0">
                    <a:latin typeface="+mn-ea"/>
                    <a:cs typeface="Times New Roman" charset="0"/>
                  </a:rPr>
                  <a:t>   </a:t>
                </a:r>
                <a:r>
                  <a:rPr lang="en-US" altLang="zh-CN" sz="2400" i="1" dirty="0">
                    <a:latin typeface="+mn-ea"/>
                    <a:cs typeface="Times New Roman" charset="0"/>
                  </a:rPr>
                  <a:t>		</a:t>
                </a:r>
                <a:r>
                  <a:rPr lang="zh-CN" altLang="en-US" sz="2400" i="1" dirty="0">
                    <a:latin typeface="+mn-ea"/>
                    <a:cs typeface="Times New Roman" charset="0"/>
                  </a:rPr>
                  <a:t> </a:t>
                </a:r>
                <a:r>
                  <a:rPr lang="zh-CN" altLang="en-US" sz="2400" dirty="0">
                    <a:latin typeface="+mn-ea"/>
                    <a:cs typeface="Times New Roman" charset="0"/>
                  </a:rPr>
                  <a:t>求</a:t>
                </a:r>
                <a:r>
                  <a:rPr lang="en-US" altLang="zh-CN" sz="2400" dirty="0">
                    <a:latin typeface="+mn-ea"/>
                    <a:cs typeface="Times New Roman" charset="0"/>
                  </a:rPr>
                  <a:t> </a:t>
                </a:r>
                <a:r>
                  <a:rPr lang="en-US" altLang="zh-CN" sz="2400" dirty="0" err="1">
                    <a:latin typeface="+mn-ea"/>
                    <a:cs typeface="Times New Roman" charset="0"/>
                  </a:rPr>
                  <a:t>R</a:t>
                </a:r>
                <a:r>
                  <a:rPr lang="en-US" altLang="zh-CN" sz="2400" dirty="0" err="1">
                    <a:latin typeface="+mn-ea"/>
                    <a:cs typeface="Times New Roman" charset="0"/>
                    <a:sym typeface="Symbol" charset="0"/>
                  </a:rPr>
                  <a:t>B</a:t>
                </a:r>
                <a:r>
                  <a:rPr lang="zh-CN" altLang="en-US" sz="2400" dirty="0">
                    <a:latin typeface="+mn-ea"/>
                    <a:cs typeface="Times New Roman" charset="0"/>
                    <a:sym typeface="Symbol" charset="0"/>
                  </a:rPr>
                  <a:t>、</a:t>
                </a:r>
                <a:r>
                  <a:rPr lang="en-US" altLang="zh-CN" sz="2400" dirty="0">
                    <a:latin typeface="+mn-ea"/>
                    <a:cs typeface="Times New Roman" charset="0"/>
                    <a:sym typeface="Symbol" charset="0"/>
                  </a:rPr>
                  <a:t>R[B]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299" t="-284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5737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(3)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Times New Roman" charset="0"/>
              </a:rPr>
              <a:t>逆运算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lang="en-US" altLang="zh-CN" sz="2400" dirty="0">
                <a:latin typeface="+mn-ea"/>
                <a:cs typeface="Times New Roman" charset="0"/>
              </a:rPr>
              <a:t>= { 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 | 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y</a:t>
            </a:r>
            <a:r>
              <a:rPr lang="en-US" altLang="zh-CN" sz="2400" dirty="0" err="1">
                <a:latin typeface="+mn-ea"/>
                <a:cs typeface="Times New Roman" charset="0"/>
              </a:rPr>
              <a:t>,</a:t>
            </a:r>
            <a:r>
              <a:rPr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R}</a:t>
            </a:r>
          </a:p>
          <a:p>
            <a:pPr lvl="2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注意</a:t>
            </a:r>
            <a:r>
              <a:rPr lang="en-US" altLang="zh-CN" sz="2400" dirty="0">
                <a:latin typeface="+mn-ea"/>
                <a:cs typeface="Times New Roman" charset="0"/>
              </a:rPr>
              <a:t>:</a:t>
            </a:r>
            <a:r>
              <a:rPr lang="zh-CN" altLang="en-US" sz="2400" dirty="0">
                <a:latin typeface="+mn-ea"/>
              </a:rPr>
              <a:t>如果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zh-CN" altLang="en-US" sz="2400" dirty="0">
                <a:latin typeface="+mn-ea"/>
                <a:cs typeface="Times New Roman" charset="0"/>
              </a:rPr>
              <a:t>是从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zh-CN" altLang="en-US" sz="2400" dirty="0">
                <a:latin typeface="+mn-ea"/>
              </a:rPr>
              <a:t>的关系</a:t>
            </a:r>
            <a:r>
              <a:rPr lang="en-US" altLang="zh-CN" sz="2400" dirty="0">
                <a:latin typeface="+mn-ea"/>
                <a:cs typeface="宋体" charset="0"/>
              </a:rPr>
              <a:t>,</a:t>
            </a:r>
            <a:r>
              <a:rPr lang="zh-CN" altLang="en-US" sz="2400" dirty="0">
                <a:latin typeface="+mn-ea"/>
              </a:rPr>
              <a:t>则</a:t>
            </a:r>
            <a:r>
              <a:rPr lang="en-US" altLang="zh-CN" sz="2400" i="1" dirty="0">
                <a:latin typeface="+mn-ea"/>
                <a:cs typeface="宋体" charset="0"/>
              </a:rPr>
              <a:t>R</a:t>
            </a:r>
            <a:r>
              <a:rPr lang="en-US" altLang="zh-CN" sz="2400" baseline="30000" dirty="0">
                <a:latin typeface="+mn-ea"/>
                <a:cs typeface="宋体" charset="0"/>
              </a:rPr>
              <a:t>-1</a:t>
            </a:r>
            <a:r>
              <a:rPr lang="zh-CN" altLang="en-US" sz="2400" dirty="0">
                <a:latin typeface="+mn-ea"/>
              </a:rPr>
              <a:t>是从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zh-CN" altLang="en-US" sz="2400" dirty="0">
                <a:latin typeface="+mn-ea"/>
              </a:rPr>
              <a:t>到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zh-CN" altLang="en-US" sz="2400" dirty="0">
                <a:latin typeface="+mn-ea"/>
              </a:rPr>
              <a:t>的。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lang="en-US" altLang="zh-CN" sz="2400" dirty="0">
                <a:latin typeface="+mn-ea"/>
                <a:cs typeface="Times New Roman" charset="0"/>
              </a:rPr>
              <a:t>=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例子：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=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</a:p>
          <a:p>
            <a:pPr lvl="2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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</a:p>
          <a:p>
            <a:pPr marL="685800" lvl="2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	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zh-CN" altLang="en-US" sz="2400" dirty="0">
                <a:latin typeface="+mn-ea"/>
              </a:rPr>
              <a:t>或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y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x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</a:p>
          <a:p>
            <a:pPr marL="685800" lvl="2" indent="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	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zh-CN" altLang="en-US" sz="2400" dirty="0">
                <a:latin typeface="+mn-ea"/>
              </a:rPr>
              <a:t>或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x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y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lang="en-US" altLang="zh-CN" sz="2400" baseline="30000" dirty="0">
                <a:latin typeface="+mn-ea"/>
                <a:cs typeface="Times New Roman" charset="0"/>
              </a:rPr>
              <a:t>-1</a:t>
            </a:r>
            <a:endParaRPr lang="en-US" altLang="zh-CN" dirty="0">
              <a:latin typeface="+mn-ea"/>
              <a:cs typeface="Times New Roman" charset="0"/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14430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关系的运算</a:t>
            </a:r>
            <a:r>
              <a:rPr lang="en-US" altLang="zh-CN" dirty="0"/>
              <a:t>(4)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latin typeface="+mn-ea"/>
                <a:cs typeface="Times New Roman" charset="0"/>
              </a:rPr>
              <a:t>关系的复合（合成</a:t>
            </a:r>
            <a:r>
              <a:rPr lang="en-US" altLang="zh-CN" sz="2800" dirty="0">
                <a:latin typeface="+mn-ea"/>
                <a:cs typeface="Times New Roman" charset="0"/>
              </a:rPr>
              <a:t>, Composition</a:t>
            </a:r>
            <a:r>
              <a:rPr lang="zh-CN" altLang="en-US" sz="2800" dirty="0">
                <a:latin typeface="+mn-ea"/>
                <a:cs typeface="Times New Roman" charset="0"/>
              </a:rPr>
              <a:t>）</a:t>
            </a:r>
          </a:p>
          <a:p>
            <a:pPr lvl="1">
              <a:lnSpc>
                <a:spcPct val="120000"/>
              </a:lnSpc>
              <a:buNone/>
            </a:pPr>
            <a:r>
              <a:rPr lang="zh-CN" altLang="en-US" sz="2400" dirty="0">
                <a:latin typeface="+mn-ea"/>
              </a:rPr>
              <a:t>设</a:t>
            </a:r>
            <a:r>
              <a:rPr lang="en-US" altLang="zh-CN" sz="2400" dirty="0">
                <a:latin typeface="+mn-ea"/>
                <a:cs typeface="Times New Roman" charset="0"/>
              </a:rPr>
              <a:t>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 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</a:p>
          <a:p>
            <a:pPr lvl="1">
              <a:lnSpc>
                <a:spcPct val="120000"/>
              </a:lnSpc>
              <a:buNone/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zh-CN" altLang="en-US" sz="2400" dirty="0">
                <a:latin typeface="+mn-ea"/>
                <a:sym typeface="Symbol" charset="0"/>
              </a:rPr>
              <a:t>与</a:t>
            </a:r>
            <a:r>
              <a:rPr lang="en-US" altLang="zh-CN" sz="2400" i="1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zh-CN" altLang="en-US" sz="2400" dirty="0">
                <a:latin typeface="+mn-ea"/>
                <a:sym typeface="Symbol" charset="0"/>
              </a:rPr>
              <a:t>的复合（合成）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记为 </a:t>
            </a:r>
            <a:r>
              <a:rPr lang="en-US" altLang="zh-CN" sz="2400" i="1" dirty="0">
                <a:solidFill>
                  <a:srgbClr val="2705F5"/>
                </a:solidFill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solidFill>
                  <a:srgbClr val="2705F5"/>
                </a:solidFill>
                <a:latin typeface="+mn-ea"/>
                <a:cs typeface="宋体" charset="0"/>
              </a:rPr>
              <a:t>2 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  <a:sym typeface="Symbol" charset="0"/>
              </a:rPr>
              <a:t>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⃘</a:t>
            </a:r>
            <a:r>
              <a:rPr lang="en-US" altLang="zh-CN" sz="2400" i="1" dirty="0">
                <a:solidFill>
                  <a:srgbClr val="2705F5"/>
                </a:solidFill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solidFill>
                  <a:srgbClr val="2705F5"/>
                </a:solidFill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zh-CN" altLang="en-US" sz="2400" dirty="0">
                <a:latin typeface="+mn-ea"/>
                <a:sym typeface="Symbol" charset="0"/>
              </a:rPr>
              <a:t>定义如下：</a:t>
            </a: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  <a:p>
            <a:pPr lvl="1">
              <a:lnSpc>
                <a:spcPct val="120000"/>
              </a:lnSpc>
              <a:buNone/>
            </a:pP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 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={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c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 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lang="en-US" altLang="zh-CN" sz="2400" i="1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 </a:t>
            </a:r>
            <a:r>
              <a:rPr lang="zh-CN" altLang="en-US" sz="2400" dirty="0">
                <a:latin typeface="+mn-ea"/>
                <a:sym typeface="Symbol" charset="0"/>
              </a:rPr>
              <a:t>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(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b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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i="1" dirty="0">
                <a:latin typeface="+mn-ea"/>
                <a:cs typeface="Times New Roman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</a:rPr>
              <a:t>,</a:t>
            </a:r>
            <a:r>
              <a:rPr lang="en-US" altLang="zh-CN" sz="2400" i="1" dirty="0">
                <a:latin typeface="+mn-ea"/>
                <a:cs typeface="Times New Roman" charset="0"/>
              </a:rPr>
              <a:t> c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400" i="1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}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 dirty="0"/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1506488" y="3789040"/>
            <a:ext cx="1371600" cy="2286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563888" y="3865240"/>
            <a:ext cx="13716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697488" y="3865240"/>
            <a:ext cx="1371600" cy="2209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1963688" y="47796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658888" y="48558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4097288" y="47796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792488" y="47796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230888" y="4855840"/>
            <a:ext cx="76200" cy="76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6078488" y="48558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c</a:t>
            </a:r>
          </a:p>
        </p:txBody>
      </p:sp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2054176" y="4841553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>
            <a:off x="4244926" y="4836790"/>
            <a:ext cx="1985962" cy="4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2954288" y="5236840"/>
            <a:ext cx="68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R</a:t>
            </a:r>
            <a:r>
              <a:rPr kumimoji="1" lang="en-US" altLang="zh-CN" sz="2400" baseline="-25000">
                <a:latin typeface="Times New Roman" charset="0"/>
                <a:ea typeface="黑体" charset="0"/>
                <a:cs typeface="黑体" charset="0"/>
              </a:rPr>
              <a:t>1</a:t>
            </a:r>
            <a:endParaRPr kumimoji="1"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17" name="Text Box 18"/>
          <p:cNvSpPr txBox="1">
            <a:spLocks noChangeArrowheads="1"/>
          </p:cNvSpPr>
          <p:nvPr/>
        </p:nvSpPr>
        <p:spPr bwMode="auto">
          <a:xfrm>
            <a:off x="5087888" y="5313040"/>
            <a:ext cx="53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400" i="1">
                <a:latin typeface="Times New Roman" charset="0"/>
                <a:ea typeface="黑体" charset="0"/>
                <a:cs typeface="黑体" charset="0"/>
              </a:rPr>
              <a:t>R</a:t>
            </a:r>
            <a:r>
              <a:rPr kumimoji="1" lang="en-US" altLang="zh-CN" sz="2400" baseline="-25000">
                <a:latin typeface="Times New Roman" charset="0"/>
                <a:ea typeface="黑体" charset="0"/>
                <a:cs typeface="黑体" charset="0"/>
              </a:rPr>
              <a:t>2</a:t>
            </a:r>
            <a:endParaRPr kumimoji="1"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18" name="Freeform 19"/>
          <p:cNvSpPr>
            <a:spLocks/>
          </p:cNvSpPr>
          <p:nvPr/>
        </p:nvSpPr>
        <p:spPr bwMode="auto">
          <a:xfrm>
            <a:off x="2025601" y="4085903"/>
            <a:ext cx="4167187" cy="669925"/>
          </a:xfrm>
          <a:custGeom>
            <a:avLst/>
            <a:gdLst>
              <a:gd name="T0" fmla="*/ 0 w 2640"/>
              <a:gd name="T1" fmla="*/ 2147483646 h 440"/>
              <a:gd name="T2" fmla="*/ 2147483646 w 2640"/>
              <a:gd name="T3" fmla="*/ 2147483646 h 440"/>
              <a:gd name="T4" fmla="*/ 2147483646 w 2640"/>
              <a:gd name="T5" fmla="*/ 2147483646 h 440"/>
              <a:gd name="T6" fmla="*/ 0 60000 65536"/>
              <a:gd name="T7" fmla="*/ 0 60000 65536"/>
              <a:gd name="T8" fmla="*/ 0 60000 65536"/>
              <a:gd name="T9" fmla="*/ 0 w 2640"/>
              <a:gd name="T10" fmla="*/ 0 h 440"/>
              <a:gd name="T11" fmla="*/ 2640 w 2640"/>
              <a:gd name="T12" fmla="*/ 440 h 44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640" h="440">
                <a:moveTo>
                  <a:pt x="0" y="392"/>
                </a:moveTo>
                <a:cubicBezTo>
                  <a:pt x="116" y="196"/>
                  <a:pt x="232" y="0"/>
                  <a:pt x="672" y="8"/>
                </a:cubicBezTo>
                <a:cubicBezTo>
                  <a:pt x="1112" y="16"/>
                  <a:pt x="2312" y="368"/>
                  <a:pt x="2640" y="440"/>
                </a:cubicBezTo>
              </a:path>
            </a:pathLst>
          </a:custGeom>
          <a:noFill/>
          <a:ln w="25400">
            <a:solidFill>
              <a:srgbClr val="FF6600"/>
            </a:solidFill>
            <a:round/>
            <a:headEnd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3766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例：关系的复合运算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/>
            <a:r>
              <a:rPr lang="zh-CN" altLang="en-US" dirty="0">
                <a:latin typeface="+mn-ea"/>
                <a:cs typeface="Times New Roman" charset="0"/>
              </a:rPr>
              <a:t>设</a:t>
            </a:r>
            <a:r>
              <a:rPr lang="en-US" altLang="zh-CN" dirty="0">
                <a:latin typeface="+mn-ea"/>
                <a:cs typeface="Times New Roman" charset="0"/>
              </a:rPr>
              <a:t>A={a, b, c, d}, 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, R</a:t>
            </a:r>
            <a:r>
              <a:rPr lang="en-US" altLang="zh-CN" baseline="-30000" dirty="0">
                <a:latin typeface="+mn-ea"/>
                <a:cs typeface="Times New Roman" charset="0"/>
              </a:rPr>
              <a:t>2</a:t>
            </a:r>
            <a:r>
              <a:rPr lang="zh-CN" altLang="en-US" dirty="0">
                <a:latin typeface="+mn-ea"/>
                <a:cs typeface="Times New Roman" charset="0"/>
              </a:rPr>
              <a:t>为</a:t>
            </a:r>
            <a:r>
              <a:rPr lang="en-US" altLang="zh-CN" dirty="0">
                <a:latin typeface="+mn-ea"/>
                <a:cs typeface="Times New Roman" charset="0"/>
              </a:rPr>
              <a:t>A</a:t>
            </a:r>
            <a:r>
              <a:rPr lang="zh-CN" altLang="en-US" dirty="0">
                <a:latin typeface="+mn-ea"/>
                <a:cs typeface="Times New Roman" charset="0"/>
              </a:rPr>
              <a:t>上的关系，其中：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 = { (a, a), (a, b), (b, d)}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{(a, d), (b, c), (b, d), (c, b)}</a:t>
            </a:r>
          </a:p>
          <a:p>
            <a:pPr lvl="1" algn="just">
              <a:buNone/>
            </a:pPr>
            <a:r>
              <a:rPr lang="zh-CN" altLang="en-US" dirty="0">
                <a:latin typeface="+mn-ea"/>
              </a:rPr>
              <a:t>则：</a:t>
            </a:r>
          </a:p>
          <a:p>
            <a:pPr lvl="1" algn="just">
              <a:buNone/>
            </a:pPr>
            <a:r>
              <a:rPr lang="en-US" altLang="zh-CN" sz="2800" dirty="0">
                <a:latin typeface="+mn-ea"/>
                <a:cs typeface="宋体" charset="0"/>
              </a:rPr>
              <a:t>	R</a:t>
            </a:r>
            <a:r>
              <a:rPr lang="en-US" altLang="zh-CN" sz="2800" baseline="-25000" dirty="0">
                <a:latin typeface="+mn-ea"/>
                <a:cs typeface="宋体" charset="0"/>
              </a:rPr>
              <a:t>2 </a:t>
            </a:r>
            <a:r>
              <a:rPr lang="en-US" altLang="zh-CN" sz="2800" dirty="0">
                <a:latin typeface="+mn-ea"/>
                <a:sym typeface="Symbol" charset="0"/>
              </a:rPr>
              <a:t> </a:t>
            </a:r>
            <a:r>
              <a:rPr lang="en-US" altLang="zh-CN" sz="2800" dirty="0">
                <a:latin typeface="+mn-ea"/>
                <a:cs typeface="宋体" charset="0"/>
              </a:rPr>
              <a:t>⃘R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1 </a:t>
            </a:r>
            <a:r>
              <a:rPr lang="en-US" altLang="zh-CN" dirty="0">
                <a:latin typeface="+mn-ea"/>
                <a:cs typeface="宋体" charset="0"/>
              </a:rPr>
              <a:t>= {(a, d), (a, </a:t>
            </a:r>
            <a:r>
              <a:rPr lang="en-US" altLang="zh-CN">
                <a:latin typeface="+mn-ea"/>
                <a:cs typeface="宋体" charset="0"/>
              </a:rPr>
              <a:t>c)}</a:t>
            </a:r>
            <a:endParaRPr lang="en-US" altLang="zh-CN" dirty="0">
              <a:latin typeface="+mn-ea"/>
              <a:cs typeface="宋体" charset="0"/>
            </a:endParaRPr>
          </a:p>
          <a:p>
            <a:pPr lvl="1" algn="just">
              <a:buNone/>
            </a:pPr>
            <a:r>
              <a:rPr lang="en-US" altLang="zh-CN" sz="2800" dirty="0">
                <a:latin typeface="+mn-ea"/>
                <a:cs typeface="宋体" charset="0"/>
              </a:rPr>
              <a:t>	R</a:t>
            </a:r>
            <a:r>
              <a:rPr lang="en-US" altLang="zh-CN" sz="2800" baseline="-25000" dirty="0">
                <a:latin typeface="+mn-ea"/>
                <a:cs typeface="宋体" charset="0"/>
              </a:rPr>
              <a:t>1 </a:t>
            </a:r>
            <a:r>
              <a:rPr lang="en-US" altLang="zh-CN" sz="2800" dirty="0">
                <a:latin typeface="+mn-ea"/>
                <a:sym typeface="Symbol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⃘R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{(c, d)}</a:t>
            </a:r>
          </a:p>
          <a:p>
            <a:pPr lvl="1" algn="just">
              <a:buNone/>
            </a:pPr>
            <a:r>
              <a:rPr lang="en-US" altLang="zh-CN" dirty="0">
                <a:latin typeface="+mn-ea"/>
                <a:cs typeface="Times New Roman" charset="0"/>
              </a:rPr>
              <a:t>	R</a:t>
            </a:r>
            <a:r>
              <a:rPr lang="en-US" altLang="zh-CN" baseline="-30000" dirty="0">
                <a:latin typeface="+mn-ea"/>
                <a:cs typeface="Times New Roman" charset="0"/>
              </a:rPr>
              <a:t>1</a:t>
            </a:r>
            <a:r>
              <a:rPr lang="en-US" altLang="zh-CN" baseline="30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 = {(a, a), (a, b), (a, d)}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1275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关系的复合运算的性质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+mn-ea"/>
                <a:cs typeface="Times New Roman" charset="0"/>
              </a:rPr>
              <a:t>结合律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3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CD,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</a:p>
          <a:p>
            <a:pPr lvl="1">
              <a:lnSpc>
                <a:spcPct val="110000"/>
              </a:lnSpc>
              <a:buNone/>
            </a:pPr>
            <a:r>
              <a:rPr lang="zh-CN" altLang="en-US" sz="2400" dirty="0">
                <a:latin typeface="+mn-ea"/>
                <a:sym typeface="Symbol" charset="0"/>
              </a:rPr>
              <a:t>                  </a:t>
            </a:r>
            <a:r>
              <a:rPr lang="en-US" altLang="zh-CN" sz="2400" dirty="0">
                <a:latin typeface="+mn-ea"/>
                <a:cs typeface="Times New Roman" charset="0"/>
              </a:rPr>
              <a:t>(</a:t>
            </a:r>
            <a:r>
              <a:rPr lang="en-US" altLang="zh-CN" sz="2400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3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)  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 = 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3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⃘(R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Times New Roman" charset="0"/>
              </a:rPr>
              <a:t>⃘R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</a:rPr>
              <a:t>) 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  <a:cs typeface="Times New Roman" charset="0"/>
              </a:rPr>
              <a:t>证明左右两个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cs typeface="Times New Roman" charset="0"/>
              </a:rPr>
              <a:t>集合</a:t>
            </a:r>
            <a:r>
              <a:rPr lang="zh-CN" altLang="en-US" sz="2400" dirty="0">
                <a:latin typeface="+mn-ea"/>
                <a:cs typeface="Times New Roman" charset="0"/>
              </a:rPr>
              <a:t>相等</a:t>
            </a:r>
          </a:p>
          <a:p>
            <a:endParaRPr lang="en-US" altLang="zh-CN" sz="2800" dirty="0">
              <a:latin typeface="+mn-ea"/>
              <a:cs typeface="Times New Roman" charset="0"/>
            </a:endParaRPr>
          </a:p>
          <a:p>
            <a:r>
              <a:rPr lang="zh-CN" altLang="en-US" sz="2800" dirty="0">
                <a:latin typeface="+mn-ea"/>
                <a:cs typeface="Times New Roman" charset="0"/>
              </a:rPr>
              <a:t>复合关系的逆关系</a:t>
            </a:r>
          </a:p>
          <a:p>
            <a:pPr lvl="1">
              <a:lnSpc>
                <a:spcPct val="110000"/>
              </a:lnSpc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  <a:endParaRPr lang="zh-CN" altLang="en-US" sz="2400" dirty="0">
              <a:latin typeface="+mn-ea"/>
            </a:endParaRPr>
          </a:p>
          <a:p>
            <a:pPr lvl="1">
              <a:lnSpc>
                <a:spcPct val="110000"/>
              </a:lnSpc>
              <a:buNone/>
            </a:pPr>
            <a:r>
              <a:rPr lang="zh-CN" altLang="en-US" sz="2400" dirty="0">
                <a:latin typeface="+mn-ea"/>
              </a:rPr>
              <a:t>              </a:t>
            </a:r>
            <a:r>
              <a:rPr lang="en-US" altLang="zh-CN" sz="2400" dirty="0">
                <a:latin typeface="+mn-ea"/>
                <a:cs typeface="宋体" charset="0"/>
              </a:rPr>
              <a:t>(R</a:t>
            </a:r>
            <a:r>
              <a:rPr lang="en-US" altLang="zh-CN" sz="2400" baseline="-25000" dirty="0">
                <a:latin typeface="+mn-ea"/>
                <a:cs typeface="宋体" charset="0"/>
              </a:rPr>
              <a:t>2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</a:t>
            </a:r>
            <a:r>
              <a:rPr lang="en-US" altLang="zh-CN" sz="2400" dirty="0">
                <a:latin typeface="+mn-ea"/>
                <a:cs typeface="Times New Roman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)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cs typeface="宋体" charset="0"/>
              </a:rPr>
              <a:t>= R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  <a:r>
              <a:rPr lang="en-US" altLang="zh-CN" sz="2400" dirty="0">
                <a:latin typeface="+mn-ea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⃘</a:t>
            </a:r>
            <a:r>
              <a:rPr lang="en-US" altLang="zh-CN" sz="2400" dirty="0">
                <a:latin typeface="+mn-ea"/>
                <a:cs typeface="宋体" charset="0"/>
                <a:sym typeface="Symbol" charset="0"/>
              </a:rPr>
              <a:t> </a:t>
            </a:r>
            <a:r>
              <a:rPr lang="en-US" altLang="zh-CN" sz="2400" dirty="0">
                <a:latin typeface="+mn-ea"/>
                <a:cs typeface="宋体" charset="0"/>
              </a:rPr>
              <a:t>R</a:t>
            </a:r>
            <a:r>
              <a:rPr lang="en-US" altLang="zh-CN" sz="2400" baseline="-25000" dirty="0">
                <a:latin typeface="+mn-ea"/>
                <a:cs typeface="宋体" charset="0"/>
              </a:rPr>
              <a:t>2</a:t>
            </a:r>
            <a:r>
              <a:rPr lang="en-US" altLang="zh-CN" sz="2400" baseline="30000" dirty="0">
                <a:latin typeface="+mn-ea"/>
                <a:cs typeface="宋体" charset="0"/>
              </a:rPr>
              <a:t>-1 </a:t>
            </a:r>
          </a:p>
          <a:p>
            <a:pPr lvl="1"/>
            <a:r>
              <a:rPr lang="zh-CN" altLang="en-US" sz="2400" dirty="0">
                <a:latin typeface="+mn-ea"/>
              </a:rPr>
              <a:t>同样，证明左右两个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集合</a:t>
            </a:r>
            <a:r>
              <a:rPr lang="zh-CN" altLang="en-US" sz="2400" dirty="0">
                <a:latin typeface="+mn-ea"/>
              </a:rPr>
              <a:t>相等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923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关系的复合运算的性质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12648" y="1669504"/>
            <a:ext cx="8153400" cy="44958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Times New Roman" charset="0"/>
              </a:rPr>
              <a:t>对集合并运算满足分配律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</a:rPr>
              <a:t>给定</a:t>
            </a:r>
            <a:r>
              <a:rPr lang="en-US" altLang="zh-CN" sz="2400" dirty="0">
                <a:latin typeface="+mn-ea"/>
                <a:cs typeface="Times New Roman" charset="0"/>
              </a:rPr>
              <a:t>F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AB, </a:t>
            </a:r>
            <a:r>
              <a:rPr lang="en-US" altLang="zh-CN" sz="2400" dirty="0">
                <a:latin typeface="+mn-ea"/>
                <a:cs typeface="Times New Roman" charset="0"/>
              </a:rPr>
              <a:t>G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en-US" altLang="zh-CN" sz="2400" dirty="0">
                <a:latin typeface="+mn-ea"/>
                <a:cs typeface="Times New Roman" charset="0"/>
              </a:rPr>
              <a:t>H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BC, </a:t>
            </a:r>
            <a:r>
              <a:rPr lang="zh-CN" altLang="en-US" sz="2400" dirty="0">
                <a:latin typeface="+mn-ea"/>
                <a:sym typeface="Symbol" charset="0"/>
              </a:rPr>
              <a:t>则：</a:t>
            </a:r>
            <a:r>
              <a:rPr lang="zh-CN" altLang="en-US" sz="2400" i="1" dirty="0">
                <a:latin typeface="+mn-ea"/>
              </a:rPr>
              <a:t>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zh-CN" altLang="en-US" sz="2400" i="1" dirty="0">
                <a:latin typeface="+mn-ea"/>
              </a:rPr>
              <a:t>     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(G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  <a:sym typeface="Symbol" charset="0"/>
              </a:rPr>
              <a:t>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H) </a:t>
            </a:r>
            <a:r>
              <a:rPr lang="zh-CN" altLang="en-US" sz="2400" i="1" dirty="0">
                <a:latin typeface="+mn-ea"/>
              </a:rPr>
              <a:t>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Times New Roman" charset="0"/>
              </a:rPr>
              <a:t>⃘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F = (G  ⃘F)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  <a:sym typeface="Symbol" charset="0"/>
              </a:rPr>
              <a:t> </a:t>
            </a:r>
            <a:r>
              <a:rPr lang="en-US" altLang="zh-CN" sz="2400" dirty="0">
                <a:solidFill>
                  <a:srgbClr val="2705F5"/>
                </a:solidFill>
                <a:latin typeface="+mn-ea"/>
                <a:cs typeface="宋体" charset="0"/>
              </a:rPr>
              <a:t>(H  ⃘F) 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>
                <a:latin typeface="+mn-ea"/>
                <a:cs typeface="宋体" charset="0"/>
              </a:rPr>
              <a:t>对集合交运算：</a:t>
            </a:r>
            <a:r>
              <a:rPr lang="zh-CN" altLang="en-US" sz="2800" i="1" dirty="0">
                <a:latin typeface="+mn-ea"/>
                <a:cs typeface="宋体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(G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 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H) </a:t>
            </a:r>
            <a:r>
              <a:rPr lang="zh-CN" altLang="en-US" sz="2800" i="1" dirty="0">
                <a:solidFill>
                  <a:srgbClr val="FF0000"/>
                </a:solidFill>
                <a:latin typeface="+mn-ea"/>
                <a:cs typeface="宋体" charset="0"/>
              </a:rPr>
              <a:t>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⃘F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 (G  ⃘F)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 </a:t>
            </a:r>
            <a:r>
              <a:rPr lang="en-US" altLang="zh-CN" sz="2800" dirty="0">
                <a:solidFill>
                  <a:srgbClr val="FF0000"/>
                </a:solidFill>
                <a:latin typeface="+mn-ea"/>
                <a:cs typeface="宋体" charset="0"/>
              </a:rPr>
              <a:t>(H  ⃘F)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latin typeface="+mn-ea"/>
                <a:cs typeface="Times New Roman" charset="0"/>
              </a:rPr>
              <a:t>注意：</a:t>
            </a:r>
            <a:r>
              <a:rPr lang="zh-CN" altLang="en-US" sz="2400" dirty="0">
                <a:solidFill>
                  <a:srgbClr val="FF0000"/>
                </a:solidFill>
                <a:latin typeface="+mn-ea"/>
                <a:cs typeface="Times New Roman" charset="0"/>
              </a:rPr>
              <a:t>等号不一点成立</a:t>
            </a:r>
            <a:r>
              <a:rPr lang="zh-CN" altLang="en-US" sz="2400" dirty="0">
                <a:latin typeface="+mn-ea"/>
                <a:cs typeface="Times New Roman" charset="0"/>
              </a:rPr>
              <a:t>。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Times New Roman" charset="0"/>
              </a:rPr>
              <a:t>A={</a:t>
            </a:r>
            <a:r>
              <a:rPr lang="en-US" altLang="zh-CN" sz="2400" i="1" dirty="0">
                <a:latin typeface="+mn-ea"/>
                <a:cs typeface="宋体" charset="0"/>
              </a:rPr>
              <a:t>a</a:t>
            </a:r>
            <a:r>
              <a:rPr lang="en-US" altLang="zh-CN" sz="2400" dirty="0">
                <a:latin typeface="+mn-ea"/>
                <a:cs typeface="宋体" charset="0"/>
              </a:rPr>
              <a:t>}, B={</a:t>
            </a:r>
            <a:r>
              <a:rPr lang="en-US" altLang="zh-CN" sz="2400" i="1" dirty="0" err="1">
                <a:latin typeface="+mn-ea"/>
                <a:cs typeface="宋体" charset="0"/>
              </a:rPr>
              <a:t>s</a:t>
            </a:r>
            <a:r>
              <a:rPr lang="en-US" altLang="zh-CN" sz="2400" dirty="0" err="1">
                <a:latin typeface="+mn-ea"/>
                <a:cs typeface="宋体" charset="0"/>
              </a:rPr>
              <a:t>,</a:t>
            </a:r>
            <a:r>
              <a:rPr lang="en-US" altLang="zh-CN" sz="2400" i="1" dirty="0" err="1">
                <a:latin typeface="+mn-ea"/>
                <a:cs typeface="宋体" charset="0"/>
              </a:rPr>
              <a:t>t</a:t>
            </a:r>
            <a:r>
              <a:rPr lang="en-US" altLang="zh-CN" sz="2400" dirty="0">
                <a:latin typeface="+mn-ea"/>
                <a:cs typeface="宋体" charset="0"/>
              </a:rPr>
              <a:t>}, C={</a:t>
            </a:r>
            <a:r>
              <a:rPr lang="en-US" altLang="zh-CN" sz="2400" i="1" dirty="0">
                <a:latin typeface="+mn-ea"/>
                <a:cs typeface="宋体" charset="0"/>
              </a:rPr>
              <a:t>b</a:t>
            </a:r>
            <a:r>
              <a:rPr lang="en-US" altLang="zh-CN" sz="2400" dirty="0">
                <a:latin typeface="+mn-ea"/>
                <a:cs typeface="宋体" charset="0"/>
              </a:rPr>
              <a:t>}; 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latin typeface="+mn-ea"/>
                <a:cs typeface="宋体" charset="0"/>
              </a:rPr>
              <a:t>F={(</a:t>
            </a:r>
            <a:r>
              <a:rPr lang="en-US" altLang="zh-CN" sz="2400" i="1" dirty="0" err="1">
                <a:latin typeface="+mn-ea"/>
                <a:cs typeface="宋体" charset="0"/>
              </a:rPr>
              <a:t>a</a:t>
            </a:r>
            <a:r>
              <a:rPr lang="en-US" altLang="zh-CN" sz="2400" dirty="0" err="1">
                <a:latin typeface="+mn-ea"/>
                <a:cs typeface="宋体" charset="0"/>
              </a:rPr>
              <a:t>,</a:t>
            </a:r>
            <a:r>
              <a:rPr lang="en-US" altLang="zh-CN" sz="2400" i="1" dirty="0" err="1">
                <a:latin typeface="+mn-ea"/>
                <a:cs typeface="宋体" charset="0"/>
              </a:rPr>
              <a:t>s</a:t>
            </a:r>
            <a:r>
              <a:rPr lang="en-US" altLang="zh-CN" sz="2400" dirty="0">
                <a:latin typeface="+mn-ea"/>
                <a:cs typeface="宋体" charset="0"/>
              </a:rPr>
              <a:t>), (</a:t>
            </a:r>
            <a:r>
              <a:rPr lang="en-US" altLang="zh-CN" sz="2400" i="1" dirty="0" err="1">
                <a:latin typeface="+mn-ea"/>
                <a:cs typeface="宋体" charset="0"/>
              </a:rPr>
              <a:t>a,t</a:t>
            </a:r>
            <a:r>
              <a:rPr lang="en-US" altLang="zh-CN" sz="2400" dirty="0">
                <a:latin typeface="+mn-ea"/>
                <a:cs typeface="宋体" charset="0"/>
              </a:rPr>
              <a:t>)}, G={(</a:t>
            </a:r>
            <a:r>
              <a:rPr lang="en-US" altLang="zh-CN" sz="2400" i="1" dirty="0" err="1">
                <a:latin typeface="+mn-ea"/>
                <a:cs typeface="宋体" charset="0"/>
              </a:rPr>
              <a:t>s,b</a:t>
            </a:r>
            <a:r>
              <a:rPr lang="en-US" altLang="zh-CN" sz="2400" dirty="0">
                <a:latin typeface="+mn-ea"/>
                <a:cs typeface="宋体" charset="0"/>
              </a:rPr>
              <a:t>)}, H={(</a:t>
            </a:r>
            <a:r>
              <a:rPr lang="en-US" altLang="zh-CN" sz="2400" i="1" dirty="0" err="1">
                <a:latin typeface="+mn-ea"/>
                <a:cs typeface="Times New Roman" charset="0"/>
              </a:rPr>
              <a:t>t,b</a:t>
            </a:r>
            <a:r>
              <a:rPr lang="en-US" altLang="zh-CN" sz="2400" dirty="0">
                <a:latin typeface="+mn-ea"/>
                <a:cs typeface="Times New Roman" charset="0"/>
              </a:rPr>
              <a:t>)}; 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G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H=Ø,  (G  ⃘F)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 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(H  ⃘F)={(</a:t>
            </a:r>
            <a:r>
              <a:rPr lang="en-US" altLang="zh-CN" sz="2400" i="1" dirty="0" err="1">
                <a:solidFill>
                  <a:srgbClr val="FF0000"/>
                </a:solidFill>
                <a:latin typeface="+mn-ea"/>
                <a:cs typeface="Times New Roman" charset="0"/>
              </a:rPr>
              <a:t>a,b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  <a:r>
              <a:rPr lang="en-US" altLang="zh-CN" sz="24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} </a:t>
            </a:r>
            <a:r>
              <a:rPr lang="zh-CN" altLang="en-US" sz="2400" dirty="0">
                <a:solidFill>
                  <a:srgbClr val="FF0000"/>
                </a:solidFill>
                <a:latin typeface="+mn-ea"/>
              </a:rPr>
              <a:t>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2719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055593" y="1557338"/>
            <a:ext cx="2936875" cy="1709373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2857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0-1</a:t>
            </a:r>
            <a:r>
              <a:rPr lang="zh-CN" altLang="en-US" dirty="0"/>
              <a:t>矩阵运算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 dirty="0"/>
          </a:p>
        </p:txBody>
      </p:sp>
      <p:sp>
        <p:nvSpPr>
          <p:cNvPr id="5" name="内容占位符 2"/>
          <p:cNvSpPr txBox="1">
            <a:spLocks/>
          </p:cNvSpPr>
          <p:nvPr/>
        </p:nvSpPr>
        <p:spPr>
          <a:xfrm>
            <a:off x="457200" y="1557338"/>
            <a:ext cx="7283450" cy="302418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cs typeface="Times New Roman" charset="0"/>
              </a:rPr>
              <a:t>令</a:t>
            </a:r>
            <a:r>
              <a:rPr lang="en-US" altLang="zh-CN" dirty="0">
                <a:latin typeface="+mn-ea"/>
                <a:cs typeface="Times New Roman" charset="0"/>
              </a:rPr>
              <a:t>0-1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a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], M</a:t>
            </a:r>
            <a:r>
              <a:rPr lang="en-US" altLang="zh-CN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b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C=M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Arial" charset="0"/>
                <a:sym typeface="Symbol" charset="0"/>
              </a:rPr>
              <a:t>  </a:t>
            </a:r>
            <a:r>
              <a:rPr lang="en-US" altLang="zh-CN" sz="2400" dirty="0">
                <a:latin typeface="+mn-ea"/>
                <a:cs typeface="Times New Roman" charset="0"/>
              </a:rPr>
              <a:t>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: </a:t>
            </a:r>
            <a:r>
              <a:rPr lang="en-US" altLang="zh-CN" sz="2400" dirty="0" err="1">
                <a:latin typeface="+mn-ea"/>
                <a:cs typeface="Times New Roman" charset="0"/>
              </a:rPr>
              <a:t>c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 </a:t>
            </a:r>
            <a:r>
              <a:rPr lang="en-US" altLang="zh-CN" sz="2400" dirty="0" err="1">
                <a:latin typeface="+mn-ea"/>
                <a:cs typeface="Times New Roman" charset="0"/>
              </a:rPr>
              <a:t>iff</a:t>
            </a:r>
            <a:r>
              <a:rPr lang="en-US" altLang="zh-CN" sz="2400" dirty="0">
                <a:latin typeface="+mn-ea"/>
                <a:cs typeface="Times New Roman" charset="0"/>
              </a:rPr>
              <a:t>. </a:t>
            </a:r>
            <a:r>
              <a:rPr lang="en-US" altLang="zh-CN" sz="2400" dirty="0" err="1">
                <a:latin typeface="+mn-ea"/>
                <a:cs typeface="Times New Roman" charset="0"/>
              </a:rPr>
              <a:t>a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</a:t>
            </a:r>
            <a:r>
              <a:rPr lang="en-US" altLang="zh-CN" sz="2400" dirty="0" err="1">
                <a:latin typeface="+mn-ea"/>
                <a:cs typeface="Times New Roman" charset="0"/>
              </a:rPr>
              <a:t>b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Times New Roman" charset="0"/>
              </a:rPr>
              <a:t>C=M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  </a:t>
            </a:r>
            <a:r>
              <a:rPr lang="en-US" altLang="zh-CN" sz="2400" dirty="0">
                <a:latin typeface="+mn-ea"/>
                <a:cs typeface="Times New Roman" charset="0"/>
              </a:rPr>
              <a:t>M</a:t>
            </a:r>
            <a:r>
              <a:rPr lang="en-US" altLang="zh-CN" sz="2400" baseline="-25000" dirty="0">
                <a:latin typeface="+mn-ea"/>
                <a:cs typeface="Times New Roman" charset="0"/>
              </a:rPr>
              <a:t>2</a:t>
            </a:r>
            <a:r>
              <a:rPr lang="en-US" altLang="zh-CN" sz="2400" dirty="0">
                <a:latin typeface="+mn-ea"/>
                <a:cs typeface="Times New Roman" charset="0"/>
              </a:rPr>
              <a:t>: </a:t>
            </a:r>
            <a:r>
              <a:rPr lang="en-US" altLang="zh-CN" sz="2400" dirty="0" err="1">
                <a:latin typeface="+mn-ea"/>
                <a:cs typeface="Times New Roman" charset="0"/>
              </a:rPr>
              <a:t>c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 </a:t>
            </a:r>
            <a:r>
              <a:rPr lang="en-US" altLang="zh-CN" sz="2400" dirty="0" err="1">
                <a:latin typeface="+mn-ea"/>
                <a:cs typeface="Times New Roman" charset="0"/>
              </a:rPr>
              <a:t>iff</a:t>
            </a:r>
            <a:r>
              <a:rPr lang="en-US" altLang="zh-CN" sz="2400" dirty="0">
                <a:latin typeface="+mn-ea"/>
                <a:cs typeface="Times New Roman" charset="0"/>
              </a:rPr>
              <a:t>. </a:t>
            </a:r>
            <a:r>
              <a:rPr lang="en-US" altLang="zh-CN" sz="2400" dirty="0" err="1">
                <a:latin typeface="+mn-ea"/>
                <a:cs typeface="Times New Roman" charset="0"/>
              </a:rPr>
              <a:t>a</a:t>
            </a:r>
            <a:r>
              <a:rPr lang="en-US" altLang="zh-CN" sz="2400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sz="2400" dirty="0">
                <a:latin typeface="+mn-ea"/>
                <a:cs typeface="Times New Roman" charset="0"/>
              </a:rPr>
              <a:t>=1</a:t>
            </a:r>
            <a:r>
              <a:rPr lang="zh-CN" altLang="en-US" sz="2400" dirty="0">
                <a:latin typeface="+mn-ea"/>
                <a:cs typeface="Times New Roman" charset="0"/>
              </a:rPr>
              <a:t>或</a:t>
            </a:r>
            <a:r>
              <a:rPr lang="en-US" altLang="zh-CN" sz="2400" dirty="0" err="1">
                <a:latin typeface="+mn-ea"/>
                <a:cs typeface="宋体" charset="0"/>
              </a:rPr>
              <a:t>b</a:t>
            </a:r>
            <a:r>
              <a:rPr lang="en-US" altLang="zh-CN" sz="2400" baseline="-25000" dirty="0" err="1">
                <a:latin typeface="+mn-ea"/>
                <a:cs typeface="宋体" charset="0"/>
              </a:rPr>
              <a:t>ij</a:t>
            </a:r>
            <a:r>
              <a:rPr lang="en-US" altLang="zh-CN" sz="2400" dirty="0">
                <a:latin typeface="+mn-ea"/>
                <a:cs typeface="宋体" charset="0"/>
              </a:rPr>
              <a:t>=1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cs typeface="Times New Roman" charset="0"/>
              </a:rPr>
              <a:t>令</a:t>
            </a:r>
            <a:r>
              <a:rPr lang="en-US" altLang="zh-CN" dirty="0" err="1">
                <a:latin typeface="+mn-ea"/>
                <a:cs typeface="Times New Roman" charset="0"/>
              </a:rPr>
              <a:t>r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dirty="0" err="1">
                <a:latin typeface="+mn-ea"/>
                <a:cs typeface="Times New Roman" charset="0"/>
              </a:rPr>
              <a:t>s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1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a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</a:t>
            </a:r>
            <a:r>
              <a:rPr lang="zh-CN" altLang="en-US" dirty="0">
                <a:latin typeface="+mn-ea"/>
                <a:cs typeface="Times New Roman" charset="0"/>
              </a:rPr>
              <a:t>；</a:t>
            </a:r>
            <a:r>
              <a:rPr lang="en-US" altLang="zh-CN" dirty="0" err="1">
                <a:latin typeface="+mn-ea"/>
                <a:cs typeface="Times New Roman" charset="0"/>
              </a:rPr>
              <a:t>s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dirty="0" err="1">
                <a:latin typeface="+mn-ea"/>
                <a:cs typeface="Times New Roman" charset="0"/>
              </a:rPr>
              <a:t>t</a:t>
            </a:r>
            <a:r>
              <a:rPr lang="zh-CN" altLang="en-US" dirty="0">
                <a:latin typeface="+mn-ea"/>
                <a:cs typeface="Times New Roman" charset="0"/>
              </a:rPr>
              <a:t>矩阵</a:t>
            </a:r>
            <a:r>
              <a:rPr lang="en-US" altLang="zh-CN" dirty="0">
                <a:latin typeface="+mn-ea"/>
                <a:cs typeface="Times New Roman" charset="0"/>
              </a:rPr>
              <a:t>M</a:t>
            </a:r>
            <a:r>
              <a:rPr lang="en-US" altLang="zh-CN" baseline="-25000" dirty="0">
                <a:latin typeface="+mn-ea"/>
                <a:cs typeface="Times New Roman" charset="0"/>
              </a:rPr>
              <a:t>2</a:t>
            </a:r>
            <a:r>
              <a:rPr lang="en-US" altLang="zh-CN" dirty="0">
                <a:latin typeface="+mn-ea"/>
                <a:cs typeface="Times New Roman" charset="0"/>
              </a:rPr>
              <a:t>=[</a:t>
            </a:r>
            <a:r>
              <a:rPr lang="en-US" altLang="zh-CN" dirty="0" err="1">
                <a:latin typeface="+mn-ea"/>
                <a:cs typeface="Times New Roman" charset="0"/>
              </a:rPr>
              <a:t>b</a:t>
            </a:r>
            <a:r>
              <a:rPr lang="en-US" altLang="zh-CN" baseline="-25000" dirty="0" err="1">
                <a:latin typeface="+mn-ea"/>
                <a:cs typeface="Times New Roman" charset="0"/>
              </a:rPr>
              <a:t>ij</a:t>
            </a:r>
            <a:r>
              <a:rPr lang="en-US" altLang="zh-CN" dirty="0">
                <a:latin typeface="+mn-ea"/>
                <a:cs typeface="Times New Roman" charset="0"/>
              </a:rPr>
              <a:t>]: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en-US" altLang="zh-CN" sz="2400" dirty="0">
                <a:latin typeface="+mn-ea"/>
                <a:cs typeface="宋体" charset="0"/>
              </a:rPr>
              <a:t>C=M</a:t>
            </a:r>
            <a:r>
              <a:rPr lang="en-US" altLang="zh-CN" sz="2400" baseline="-25000" dirty="0">
                <a:latin typeface="+mn-ea"/>
                <a:cs typeface="宋体" charset="0"/>
              </a:rPr>
              <a:t>1</a:t>
            </a:r>
            <a:r>
              <a:rPr lang="en-US" altLang="zh-CN" sz="2400" dirty="0">
                <a:latin typeface="+mn-ea"/>
                <a:cs typeface="宋体" charset="0"/>
              </a:rPr>
              <a:t>    M</a:t>
            </a:r>
            <a:r>
              <a:rPr lang="en-US" altLang="zh-CN" sz="2400" baseline="-25000" dirty="0">
                <a:latin typeface="+mn-ea"/>
                <a:cs typeface="宋体" charset="0"/>
              </a:rPr>
              <a:t>2</a:t>
            </a:r>
            <a:r>
              <a:rPr lang="en-US" altLang="zh-CN" sz="2400" dirty="0">
                <a:latin typeface="+mn-ea"/>
                <a:cs typeface="宋体" charset="0"/>
              </a:rPr>
              <a:t>: </a:t>
            </a:r>
            <a:r>
              <a:rPr lang="en-US" altLang="zh-CN" sz="2400" dirty="0" err="1">
                <a:latin typeface="+mn-ea"/>
                <a:cs typeface="宋体" charset="0"/>
              </a:rPr>
              <a:t>c</a:t>
            </a:r>
            <a:r>
              <a:rPr lang="en-US" altLang="zh-CN" sz="2400" baseline="-25000" dirty="0" err="1">
                <a:latin typeface="+mn-ea"/>
                <a:cs typeface="宋体" charset="0"/>
              </a:rPr>
              <a:t>ij</a:t>
            </a:r>
            <a:r>
              <a:rPr lang="en-US" altLang="zh-CN" sz="2400" dirty="0">
                <a:latin typeface="+mn-ea"/>
                <a:cs typeface="宋体" charset="0"/>
              </a:rPr>
              <a:t>=1 </a:t>
            </a:r>
            <a:r>
              <a:rPr lang="en-US" altLang="zh-CN" sz="2400" dirty="0" err="1">
                <a:latin typeface="+mn-ea"/>
                <a:cs typeface="宋体" charset="0"/>
              </a:rPr>
              <a:t>iff</a:t>
            </a:r>
            <a:r>
              <a:rPr lang="en-US" altLang="zh-CN" sz="2400" dirty="0">
                <a:latin typeface="+mn-ea"/>
                <a:cs typeface="宋体" charset="0"/>
              </a:rPr>
              <a:t>. </a:t>
            </a:r>
          </a:p>
          <a:p>
            <a:pPr lvl="1"/>
            <a:endParaRPr lang="en-US" altLang="zh-CN" dirty="0">
              <a:latin typeface="+mn-ea"/>
            </a:endParaRPr>
          </a:p>
          <a:p>
            <a:endParaRPr lang="en-US" altLang="zh-CN" dirty="0">
              <a:latin typeface="+mn-ea"/>
            </a:endParaRPr>
          </a:p>
          <a:p>
            <a:endParaRPr lang="en-US" altLang="zh-CN" dirty="0">
              <a:latin typeface="Arial" charset="0"/>
              <a:ea typeface="黑体" charset="0"/>
            </a:endParaRPr>
          </a:p>
          <a:p>
            <a:endParaRPr lang="zh-CN" altLang="en-US" dirty="0">
              <a:latin typeface="Arial" charset="0"/>
              <a:ea typeface="黑体" charset="0"/>
            </a:endParaRP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/>
        </p:nvGraphicFramePr>
        <p:xfrm>
          <a:off x="1835150" y="4437063"/>
          <a:ext cx="4354513" cy="216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7" name="公式" r:id="rId5" imgW="1841500" imgH="914400" progId="Equation.3">
                  <p:embed/>
                </p:oleObj>
              </mc:Choice>
              <mc:Fallback>
                <p:oleObj name="公式" r:id="rId5" imgW="1841500" imgH="914400" progId="Equation.3">
                  <p:embed/>
                  <p:pic>
                    <p:nvPicPr>
                      <p:cNvPr id="307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4437063"/>
                        <a:ext cx="4354513" cy="216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1979613" y="3860800"/>
          <a:ext cx="296862" cy="349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8" name="公式" r:id="rId7" imgW="164814" imgH="177492" progId="Equation.3">
                  <p:embed/>
                </p:oleObj>
              </mc:Choice>
              <mc:Fallback>
                <p:oleObj name="公式" r:id="rId7" imgW="164814" imgH="177492" progId="Equation.3">
                  <p:embed/>
                  <p:pic>
                    <p:nvPicPr>
                      <p:cNvPr id="307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613" y="3860800"/>
                        <a:ext cx="296862" cy="3492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129345"/>
              </p:ext>
            </p:extLst>
          </p:nvPr>
        </p:nvGraphicFramePr>
        <p:xfrm>
          <a:off x="4012406" y="3820319"/>
          <a:ext cx="2466975" cy="50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49" name="公式" r:id="rId9" imgW="1180588" imgH="241195" progId="Equation.3">
                  <p:embed/>
                </p:oleObj>
              </mc:Choice>
              <mc:Fallback>
                <p:oleObj name="公式" r:id="rId9" imgW="1180588" imgH="241195" progId="Equation.3">
                  <p:embed/>
                  <p:pic>
                    <p:nvPicPr>
                      <p:cNvPr id="307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2406" y="3820319"/>
                        <a:ext cx="2466975" cy="50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3461832"/>
              </p:ext>
            </p:extLst>
          </p:nvPr>
        </p:nvGraphicFramePr>
        <p:xfrm>
          <a:off x="6084168" y="1558497"/>
          <a:ext cx="29083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0" name="公式" r:id="rId11" imgW="1269449" imgH="241195" progId="Equation.3">
                  <p:embed/>
                </p:oleObj>
              </mc:Choice>
              <mc:Fallback>
                <p:oleObj name="公式" r:id="rId11" imgW="1269449" imgH="241195" progId="Equation.3">
                  <p:embed/>
                  <p:pic>
                    <p:nvPicPr>
                      <p:cNvPr id="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84168" y="1558497"/>
                        <a:ext cx="29083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0857095"/>
              </p:ext>
            </p:extLst>
          </p:nvPr>
        </p:nvGraphicFramePr>
        <p:xfrm>
          <a:off x="6055593" y="2134759"/>
          <a:ext cx="2908300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1" name="公式" r:id="rId13" imgW="1269449" imgH="241195" progId="Equation.3">
                  <p:embed/>
                </p:oleObj>
              </mc:Choice>
              <mc:Fallback>
                <p:oleObj name="公式" r:id="rId13" imgW="1269449" imgH="241195" progId="Equation.3">
                  <p:embed/>
                  <p:pic>
                    <p:nvPicPr>
                      <p:cNvPr id="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55593" y="2134759"/>
                        <a:ext cx="2908300" cy="55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830737"/>
              </p:ext>
            </p:extLst>
          </p:nvPr>
        </p:nvGraphicFramePr>
        <p:xfrm>
          <a:off x="6074018" y="2711021"/>
          <a:ext cx="2889875" cy="5556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2" name="公式" r:id="rId15" imgW="1383699" imgH="266584" progId="Equation.3">
                  <p:embed/>
                </p:oleObj>
              </mc:Choice>
              <mc:Fallback>
                <p:oleObj name="公式" r:id="rId15" imgW="1383699" imgH="266584" progId="Equation.3">
                  <p:embed/>
                  <p:pic>
                    <p:nvPicPr>
                      <p:cNvPr id="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4018" y="2711021"/>
                        <a:ext cx="2889875" cy="5556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7168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关系运算的矩阵法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 dirty="0"/>
          </a:p>
        </p:txBody>
      </p:sp>
      <p:sp>
        <p:nvSpPr>
          <p:cNvPr id="5" name="内容占位符 2"/>
          <p:cNvSpPr>
            <a:spLocks noGrp="1"/>
          </p:cNvSpPr>
          <p:nvPr>
            <p:ph idx="1"/>
          </p:nvPr>
        </p:nvSpPr>
        <p:spPr>
          <a:xfrm>
            <a:off x="530718" y="2596198"/>
            <a:ext cx="8229600" cy="3005137"/>
          </a:xfrm>
        </p:spPr>
        <p:txBody>
          <a:bodyPr/>
          <a:lstStyle/>
          <a:p>
            <a:pPr marL="0" indent="0" eaLnBrk="1" hangingPunct="1">
              <a:buFont typeface="Wingdings" charset="0"/>
              <a:buNone/>
            </a:pPr>
            <a:r>
              <a:rPr kumimoji="0" lang="zh-CN" altLang="en-US" sz="2800" dirty="0">
                <a:latin typeface="Times New Roman" charset="0"/>
                <a:ea typeface="黑体" charset="0"/>
                <a:cs typeface="Times New Roman" charset="0"/>
              </a:rPr>
              <a:t>证明：</a:t>
            </a:r>
            <a:endParaRPr kumimoji="0" lang="en-US" altLang="zh-CN" sz="2800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  <a:p>
            <a:pPr marL="0" indent="0" eaLnBrk="1" hangingPunct="1"/>
            <a:endParaRPr kumimoji="0" lang="en-US" altLang="zh-CN" sz="2800" b="1" dirty="0">
              <a:latin typeface="Times New Roman" charset="0"/>
              <a:ea typeface="黑体" charset="0"/>
              <a:cs typeface="Times New Roman" charset="0"/>
            </a:endParaRPr>
          </a:p>
        </p:txBody>
      </p:sp>
      <p:graphicFrame>
        <p:nvGraphicFramePr>
          <p:cNvPr id="6" name="Object 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4157384"/>
              </p:ext>
            </p:extLst>
          </p:nvPr>
        </p:nvGraphicFramePr>
        <p:xfrm>
          <a:off x="755576" y="5303837"/>
          <a:ext cx="7056438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7" name="公式" r:id="rId3" imgW="3657600" imgH="520700" progId="Equation.3">
                  <p:embed/>
                </p:oleObj>
              </mc:Choice>
              <mc:Fallback>
                <p:oleObj name="公式" r:id="rId3" imgW="3657600" imgH="520700" progId="Equation.3">
                  <p:embed/>
                  <p:pic>
                    <p:nvPicPr>
                      <p:cNvPr id="5126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303837"/>
                        <a:ext cx="7056438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6387473"/>
              </p:ext>
            </p:extLst>
          </p:nvPr>
        </p:nvGraphicFramePr>
        <p:xfrm>
          <a:off x="612648" y="1849437"/>
          <a:ext cx="3170238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8" name="公式" r:id="rId5" imgW="1383699" imgH="266584" progId="Equation.3">
                  <p:embed/>
                </p:oleObj>
              </mc:Choice>
              <mc:Fallback>
                <p:oleObj name="公式" r:id="rId5" imgW="1383699" imgH="266584" progId="Equation.3">
                  <p:embed/>
                  <p:pic>
                    <p:nvPicPr>
                      <p:cNvPr id="46085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2648" y="1849437"/>
                        <a:ext cx="3170238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7996435"/>
              </p:ext>
            </p:extLst>
          </p:nvPr>
        </p:nvGraphicFramePr>
        <p:xfrm>
          <a:off x="613268" y="3226435"/>
          <a:ext cx="8353425" cy="232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9" name="公式" r:id="rId7" imgW="4851400" imgH="1409700" progId="Equation.3">
                  <p:embed/>
                </p:oleObj>
              </mc:Choice>
              <mc:Fallback>
                <p:oleObj name="公式" r:id="rId7" imgW="4851400" imgH="1409700" progId="Equation.3">
                  <p:embed/>
                  <p:pic>
                    <p:nvPicPr>
                      <p:cNvPr id="4608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3268" y="3226435"/>
                        <a:ext cx="8353425" cy="232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9240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笛卡尔积的子集；集合、矩阵、有向图；逆与复合、矩阵法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r>
              <a:rPr lang="zh-CN" altLang="en-US" sz="3200" b="1" dirty="0">
                <a:solidFill>
                  <a:srgbClr val="FF0000"/>
                </a:solidFill>
              </a:rPr>
              <a:t>问题</a:t>
            </a:r>
            <a:r>
              <a:rPr lang="en-US" altLang="zh-CN" sz="3200" b="1" dirty="0">
                <a:solidFill>
                  <a:srgbClr val="FF0000"/>
                </a:solidFill>
              </a:rPr>
              <a:t>2</a:t>
            </a:r>
            <a:r>
              <a:rPr lang="zh-CN" altLang="en-US" sz="3200" b="1" dirty="0">
                <a:solidFill>
                  <a:srgbClr val="FF0000"/>
                </a:solidFill>
              </a:rPr>
              <a:t>：什么是函数？什么是单射、满射函数？如何进行函数运算？</a:t>
            </a:r>
            <a:endParaRPr lang="en-US" altLang="zh-CN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81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回顾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849589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：什么是集合？</a:t>
            </a:r>
            <a:endParaRPr lang="en-US" altLang="zh-CN" sz="32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集合无定义，通过外延法、概括法描述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：集合的基本概念有哪些？</a:t>
            </a:r>
            <a:endParaRPr lang="en-US" altLang="zh-CN" sz="3200" b="1" dirty="0"/>
          </a:p>
          <a:p>
            <a:r>
              <a:rPr lang="en-US" altLang="zh-CN" sz="2800" b="1" dirty="0">
                <a:solidFill>
                  <a:srgbClr val="1E1ED2"/>
                </a:solidFill>
              </a:rPr>
              <a:t>- </a:t>
            </a:r>
            <a:r>
              <a:rPr lang="zh-CN" altLang="en-US" sz="2800" b="1" dirty="0">
                <a:solidFill>
                  <a:srgbClr val="1E1ED2"/>
                </a:solidFill>
              </a:rPr>
              <a:t>子集、空集、幂集、自然数（归纳集）、笛卡尔积</a:t>
            </a:r>
            <a:endParaRPr lang="en-US" altLang="zh-CN" sz="2800" b="1" dirty="0"/>
          </a:p>
          <a:p>
            <a:r>
              <a:rPr lang="zh-CN" altLang="en-US" sz="2800" b="1" dirty="0"/>
              <a:t>问题</a:t>
            </a:r>
            <a:r>
              <a:rPr lang="en-US" altLang="zh-CN" sz="2800" b="1" dirty="0"/>
              <a:t>3</a:t>
            </a:r>
            <a:r>
              <a:rPr lang="zh-CN" altLang="en-US" sz="2800" b="1" dirty="0"/>
              <a:t>：如何进行集合运算与集合公式证明？</a:t>
            </a:r>
            <a:endParaRPr lang="en-US" altLang="zh-CN" sz="2800" b="1" dirty="0"/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集合的交并补、对称差、广义并、广义交</a:t>
            </a:r>
            <a:endParaRPr lang="en-US" altLang="zh-CN" sz="2800" b="1" dirty="0">
              <a:solidFill>
                <a:srgbClr val="1E1ED2"/>
              </a:solidFill>
            </a:endParaRPr>
          </a:p>
          <a:p>
            <a:pPr marL="457200" indent="-457200">
              <a:buFontTx/>
              <a:buChar char="-"/>
            </a:pPr>
            <a:r>
              <a:rPr lang="zh-CN" altLang="en-US" sz="2800" b="1" dirty="0">
                <a:solidFill>
                  <a:srgbClr val="1E1ED2"/>
                </a:solidFill>
              </a:rPr>
              <a:t>集合定义、恒等式、逻辑推演等</a:t>
            </a:r>
            <a:endParaRPr lang="en-US" altLang="zh-CN" sz="2800" b="1" dirty="0"/>
          </a:p>
        </p:txBody>
      </p:sp>
    </p:spTree>
    <p:extLst>
      <p:ext uri="{BB962C8B-B14F-4D97-AF65-F5344CB8AC3E}">
        <p14:creationId xmlns:p14="http://schemas.microsoft.com/office/powerpoint/2010/main" val="35701100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20</a:t>
            </a:fld>
            <a:endParaRPr lang="zh-CN" alt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10000"/>
              </a:lnSpc>
            </a:pP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设</a:t>
            </a:r>
            <a:r>
              <a:rPr kumimoji="0" lang="en-US" altLang="zh-CN" sz="2600" dirty="0">
                <a:solidFill>
                  <a:srgbClr val="FF0000"/>
                </a:solidFill>
                <a:latin typeface="+mn-ea"/>
              </a:rPr>
              <a:t> A </a:t>
            </a: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和</a:t>
            </a:r>
            <a:r>
              <a:rPr kumimoji="0" lang="en-US" altLang="zh-CN" sz="2600" dirty="0">
                <a:solidFill>
                  <a:srgbClr val="FF0000"/>
                </a:solidFill>
                <a:latin typeface="+mn-ea"/>
              </a:rPr>
              <a:t> B </a:t>
            </a:r>
            <a:r>
              <a:rPr kumimoji="0" lang="zh-CN" altLang="en-US" sz="2600" dirty="0">
                <a:solidFill>
                  <a:srgbClr val="FF0000"/>
                </a:solidFill>
                <a:latin typeface="+mn-ea"/>
              </a:rPr>
              <a:t>为非空集合</a:t>
            </a:r>
            <a:r>
              <a:rPr kumimoji="0" lang="zh-CN" altLang="en-US" sz="2600" dirty="0">
                <a:latin typeface="+mn-ea"/>
              </a:rPr>
              <a:t>，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从集合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A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到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600" dirty="0">
                <a:solidFill>
                  <a:srgbClr val="0000CC"/>
                </a:solidFill>
                <a:latin typeface="+mn-ea"/>
              </a:rPr>
              <a:t>的函数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 </a:t>
            </a:r>
            <a:r>
              <a:rPr kumimoji="0" lang="en-US" altLang="zh-CN" sz="2600" i="1" dirty="0">
                <a:solidFill>
                  <a:srgbClr val="0000CC"/>
                </a:solidFill>
                <a:latin typeface="+mn-ea"/>
              </a:rPr>
              <a:t>f  </a:t>
            </a:r>
            <a:r>
              <a:rPr kumimoji="0" lang="zh-CN" altLang="en-US" sz="2600" dirty="0">
                <a:latin typeface="+mn-ea"/>
              </a:rPr>
              <a:t>是对元素的一种指派，对</a:t>
            </a:r>
            <a:r>
              <a:rPr kumimoji="0" lang="en-US" altLang="zh-CN" sz="2600" dirty="0">
                <a:latin typeface="+mn-ea"/>
              </a:rPr>
              <a:t>A</a:t>
            </a:r>
            <a:r>
              <a:rPr kumimoji="0" lang="zh-CN" altLang="en-US" sz="2600" dirty="0">
                <a:latin typeface="+mn-ea"/>
              </a:rPr>
              <a:t>的每个元素恰好指派</a:t>
            </a:r>
            <a:r>
              <a:rPr kumimoji="0" lang="en-US" altLang="zh-CN" sz="2600" dirty="0">
                <a:latin typeface="+mn-ea"/>
              </a:rPr>
              <a:t>B</a:t>
            </a:r>
            <a:r>
              <a:rPr kumimoji="0" lang="zh-CN" altLang="en-US" sz="2600" dirty="0">
                <a:latin typeface="+mn-ea"/>
              </a:rPr>
              <a:t>的一个元素。记作</a:t>
            </a:r>
            <a:r>
              <a:rPr kumimoji="0" lang="en-US" altLang="zh-CN" sz="2600" dirty="0">
                <a:latin typeface="+mn-ea"/>
              </a:rPr>
              <a:t> </a:t>
            </a:r>
            <a:r>
              <a:rPr kumimoji="0" lang="en-US" altLang="zh-CN" sz="26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:A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  <a:sym typeface="Symbol" charset="0"/>
              </a:rPr>
              <a:t></a:t>
            </a:r>
            <a:r>
              <a:rPr kumimoji="0" lang="en-US" altLang="zh-CN" sz="26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600" dirty="0">
                <a:latin typeface="+mn-ea"/>
              </a:rPr>
              <a:t>。</a:t>
            </a:r>
            <a:endParaRPr kumimoji="0" lang="en-US" altLang="zh-CN" sz="26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:A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  <a:sym typeface="Symbol" charset="0"/>
              </a:rPr>
              <a:t>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B</a:t>
            </a:r>
            <a:r>
              <a:rPr kumimoji="0" lang="zh-CN" altLang="en-US" sz="2200" dirty="0">
                <a:solidFill>
                  <a:srgbClr val="0000CC"/>
                </a:solidFill>
                <a:latin typeface="+mn-ea"/>
              </a:rPr>
              <a:t>：</a:t>
            </a:r>
            <a:r>
              <a:rPr kumimoji="0" lang="zh-CN" altLang="en-US" sz="2200" dirty="0">
                <a:latin typeface="+mn-ea"/>
              </a:rPr>
              <a:t>函数的型构</a:t>
            </a:r>
            <a:endParaRPr kumimoji="0" lang="en-US" altLang="zh-CN" sz="22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的定义域（</a:t>
            </a:r>
            <a:r>
              <a:rPr kumimoji="0" lang="en-US" altLang="zh-CN" sz="2200" dirty="0">
                <a:latin typeface="+mn-ea"/>
              </a:rPr>
              <a:t>domain</a:t>
            </a:r>
            <a:r>
              <a:rPr kumimoji="0" lang="zh-CN" altLang="en-US" sz="2200" dirty="0">
                <a:latin typeface="+mn-ea"/>
              </a:rPr>
              <a:t>）是</a:t>
            </a: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，</a:t>
            </a: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的伴域（</a:t>
            </a:r>
            <a:r>
              <a:rPr kumimoji="0" lang="en-US" altLang="zh-CN" sz="2200" dirty="0">
                <a:latin typeface="+mn-ea"/>
              </a:rPr>
              <a:t>codomain</a:t>
            </a:r>
            <a:r>
              <a:rPr kumimoji="0" lang="zh-CN" altLang="en-US" sz="2200" dirty="0">
                <a:latin typeface="+mn-ea"/>
              </a:rPr>
              <a:t>）是</a:t>
            </a:r>
            <a:r>
              <a:rPr kumimoji="0" lang="en-US" altLang="zh-CN" sz="2200" dirty="0">
                <a:latin typeface="+mn-ea"/>
              </a:rPr>
              <a:t>B</a:t>
            </a:r>
          </a:p>
          <a:p>
            <a:pPr lvl="1" algn="just" eaLnBrk="1" hangingPunct="1">
              <a:lnSpc>
                <a:spcPct val="110000"/>
              </a:lnSpc>
            </a:pPr>
            <a:r>
              <a:rPr kumimoji="0" lang="zh-CN" altLang="en-US" sz="2200" dirty="0">
                <a:latin typeface="+mn-ea"/>
              </a:rPr>
              <a:t>如果</a:t>
            </a:r>
            <a:r>
              <a:rPr kumimoji="0" lang="en-US" altLang="zh-CN" sz="2200" dirty="0">
                <a:latin typeface="+mn-ea"/>
              </a:rPr>
              <a:t> </a:t>
            </a:r>
            <a:r>
              <a:rPr kumimoji="0" lang="en-US" altLang="zh-CN" sz="2200" i="1" dirty="0">
                <a:latin typeface="+mn-ea"/>
              </a:rPr>
              <a:t>f </a:t>
            </a:r>
            <a:r>
              <a:rPr kumimoji="0" lang="zh-CN" altLang="en-US" sz="2200" dirty="0">
                <a:latin typeface="+mn-ea"/>
              </a:rPr>
              <a:t>为</a:t>
            </a: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中元素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指派的</a:t>
            </a:r>
            <a:r>
              <a:rPr kumimoji="0" lang="en-US" altLang="zh-CN" sz="2200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中元素为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，就写成 </a:t>
            </a:r>
            <a:r>
              <a:rPr kumimoji="0" lang="en-US" altLang="zh-CN" sz="2200" i="1" dirty="0">
                <a:latin typeface="+mn-ea"/>
              </a:rPr>
              <a:t>f</a:t>
            </a:r>
            <a:r>
              <a:rPr kumimoji="0" lang="en-US" altLang="zh-CN" sz="2200" dirty="0">
                <a:latin typeface="+mn-ea"/>
              </a:rPr>
              <a:t>(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en-US" altLang="zh-CN" sz="2200" dirty="0">
                <a:latin typeface="+mn-ea"/>
              </a:rPr>
              <a:t>)=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。此时，称</a:t>
            </a:r>
            <a:r>
              <a:rPr kumimoji="0" lang="en-US" altLang="zh-CN" sz="2200" i="1" dirty="0">
                <a:latin typeface="+mn-ea"/>
              </a:rPr>
              <a:t> b</a:t>
            </a:r>
            <a:r>
              <a:rPr kumimoji="0" lang="zh-CN" altLang="en-US" sz="2200" dirty="0">
                <a:latin typeface="+mn-ea"/>
              </a:rPr>
              <a:t>是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的像，而</a:t>
            </a:r>
            <a:r>
              <a:rPr kumimoji="0" lang="en-US" altLang="zh-CN" sz="2200" i="1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是</a:t>
            </a:r>
            <a:r>
              <a:rPr kumimoji="0" lang="en-US" altLang="zh-CN" sz="2200" i="1" dirty="0">
                <a:latin typeface="+mn-ea"/>
              </a:rPr>
              <a:t>b</a:t>
            </a:r>
            <a:r>
              <a:rPr kumimoji="0" lang="zh-CN" altLang="en-US" sz="2200" dirty="0">
                <a:latin typeface="+mn-ea"/>
              </a:rPr>
              <a:t>的</a:t>
            </a:r>
            <a:r>
              <a:rPr kumimoji="0" lang="zh-CN" altLang="en-US" sz="2200" dirty="0">
                <a:solidFill>
                  <a:srgbClr val="FF0000"/>
                </a:solidFill>
                <a:latin typeface="+mn-ea"/>
              </a:rPr>
              <a:t>一个</a:t>
            </a:r>
            <a:r>
              <a:rPr kumimoji="0" lang="zh-CN" altLang="en-US" sz="2200" dirty="0">
                <a:latin typeface="+mn-ea"/>
              </a:rPr>
              <a:t>原像。</a:t>
            </a:r>
            <a:endParaRPr kumimoji="0" lang="en-US" altLang="zh-CN" sz="2200" dirty="0">
              <a:latin typeface="+mn-ea"/>
            </a:endParaRPr>
          </a:p>
          <a:p>
            <a:pPr lvl="1" algn="just" eaLnBrk="1" hangingPunct="1">
              <a:lnSpc>
                <a:spcPct val="110000"/>
              </a:lnSpc>
            </a:pPr>
            <a:r>
              <a:rPr kumimoji="0" lang="en-US" altLang="zh-CN" sz="2200" dirty="0">
                <a:latin typeface="+mn-ea"/>
              </a:rPr>
              <a:t>A</a:t>
            </a:r>
            <a:r>
              <a:rPr kumimoji="0" lang="zh-CN" altLang="en-US" sz="2200" dirty="0">
                <a:latin typeface="+mn-ea"/>
              </a:rPr>
              <a:t>中元素的像构成的集合称为</a:t>
            </a:r>
            <a:r>
              <a:rPr kumimoji="0" lang="en-US" altLang="zh-CN" sz="2200" i="1" dirty="0">
                <a:solidFill>
                  <a:srgbClr val="0000CC"/>
                </a:solidFill>
                <a:latin typeface="+mn-ea"/>
              </a:rPr>
              <a:t>f</a:t>
            </a:r>
            <a:r>
              <a:rPr kumimoji="0" lang="zh-CN" altLang="en-US" sz="2200" dirty="0">
                <a:solidFill>
                  <a:srgbClr val="0000CC"/>
                </a:solidFill>
                <a:latin typeface="+mn-ea"/>
              </a:rPr>
              <a:t>的值域</a:t>
            </a:r>
            <a:r>
              <a:rPr kumimoji="0" lang="en-US" altLang="zh-CN" sz="2200" dirty="0">
                <a:solidFill>
                  <a:srgbClr val="0000CC"/>
                </a:solidFill>
                <a:latin typeface="+mn-ea"/>
              </a:rPr>
              <a:t> range </a:t>
            </a:r>
            <a:r>
              <a:rPr kumimoji="0" lang="zh-CN" altLang="en-US" sz="2200" dirty="0">
                <a:latin typeface="+mn-ea"/>
              </a:rPr>
              <a:t>（</a:t>
            </a:r>
            <a:r>
              <a:rPr kumimoji="0" lang="en-US" altLang="zh-CN" sz="2200" i="1" dirty="0">
                <a:latin typeface="+mn-ea"/>
              </a:rPr>
              <a:t> f</a:t>
            </a:r>
            <a:r>
              <a:rPr kumimoji="0" lang="zh-CN" altLang="en-US" sz="2200" dirty="0">
                <a:latin typeface="+mn-ea"/>
              </a:rPr>
              <a:t>的像</a:t>
            </a:r>
            <a:r>
              <a:rPr kumimoji="0" lang="en-US" altLang="zh-CN" sz="2200" dirty="0">
                <a:latin typeface="+mn-ea"/>
              </a:rPr>
              <a:t> image</a:t>
            </a:r>
            <a:r>
              <a:rPr kumimoji="0" lang="zh-CN" altLang="en-US" sz="2200" dirty="0">
                <a:latin typeface="+mn-ea"/>
              </a:rPr>
              <a:t>）。</a:t>
            </a:r>
            <a:endParaRPr kumimoji="0" lang="en-US" altLang="zh-CN" sz="2200" dirty="0">
              <a:latin typeface="+mn-ea"/>
            </a:endParaRPr>
          </a:p>
          <a:p>
            <a:pPr algn="just" eaLnBrk="1" hangingPunct="1">
              <a:lnSpc>
                <a:spcPct val="110000"/>
              </a:lnSpc>
            </a:pPr>
            <a:r>
              <a:rPr kumimoji="0" lang="zh-CN" altLang="en-US" sz="2600" dirty="0">
                <a:latin typeface="+mn-ea"/>
              </a:rPr>
              <a:t>函数也称为映射</a:t>
            </a:r>
            <a:r>
              <a:rPr kumimoji="0" lang="en-US" altLang="zh-CN" sz="2600" dirty="0">
                <a:latin typeface="+mn-ea"/>
              </a:rPr>
              <a:t>(mapping)</a:t>
            </a:r>
            <a:r>
              <a:rPr kumimoji="0" lang="zh-CN" altLang="en-US" sz="2600" dirty="0">
                <a:latin typeface="+mn-ea"/>
              </a:rPr>
              <a:t>或变换</a:t>
            </a:r>
            <a:r>
              <a:rPr kumimoji="0" lang="en-US" altLang="zh-CN" sz="2600" dirty="0">
                <a:latin typeface="+mn-ea"/>
              </a:rPr>
              <a:t>(transformation)</a:t>
            </a:r>
            <a:endParaRPr kumimoji="0"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105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函数是一种特殊的关系</a:t>
            </a:r>
            <a:endParaRPr lang="en-US" dirty="0">
              <a:latin typeface="Arial" charset="0"/>
              <a:ea typeface="黑体" charset="0"/>
            </a:endParaRPr>
          </a:p>
        </p:txBody>
      </p:sp>
      <p:sp>
        <p:nvSpPr>
          <p:cNvPr id="62466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  <a:cs typeface="Times New Roman" charset="0"/>
              </a:rPr>
              <a:t>和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zh-CN" altLang="en-US" dirty="0">
                <a:latin typeface="+mn-ea"/>
                <a:cs typeface="Times New Roman" charset="0"/>
              </a:rPr>
              <a:t>为非空集合</a:t>
            </a:r>
            <a:r>
              <a:rPr lang="en-US" altLang="zh-CN" dirty="0">
                <a:latin typeface="+mn-ea"/>
                <a:cs typeface="Times New Roman" charset="0"/>
              </a:rPr>
              <a:t>, </a:t>
            </a:r>
            <a:r>
              <a:rPr lang="zh-CN" altLang="en-US" dirty="0">
                <a:latin typeface="+mn-ea"/>
                <a:cs typeface="Times New Roman" charset="0"/>
              </a:rPr>
              <a:t>若关系</a:t>
            </a:r>
            <a:r>
              <a:rPr lang="en-US" altLang="zh-CN" dirty="0">
                <a:latin typeface="+mn-ea"/>
                <a:cs typeface="Times New Roman" charset="0"/>
              </a:rPr>
              <a:t> </a:t>
            </a:r>
            <a:r>
              <a:rPr lang="en-US" altLang="zh-CN" i="1" dirty="0" err="1">
                <a:latin typeface="+mn-ea"/>
                <a:cs typeface="Times New Roman" charset="0"/>
              </a:rPr>
              <a:t>R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</a:t>
            </a:r>
            <a:r>
              <a:rPr lang="en-US" altLang="zh-CN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dirty="0" err="1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lang="zh-CN" altLang="en-US" dirty="0">
                <a:latin typeface="+mn-ea"/>
                <a:cs typeface="Times New Roman" charset="0"/>
                <a:sym typeface="Symbol" charset="0"/>
              </a:rPr>
              <a:t>满足</a:t>
            </a:r>
            <a:endParaRPr lang="en-US" altLang="zh-CN" dirty="0">
              <a:latin typeface="+mn-ea"/>
              <a:cs typeface="Times New Roman" charset="0"/>
              <a:sym typeface="Symbol" charset="0"/>
            </a:endParaRPr>
          </a:p>
          <a:p>
            <a:pPr lvl="1" eaLnBrk="1" hangingPunct="1"/>
            <a:r>
              <a:rPr lang="zh-CN" altLang="en-US" dirty="0">
                <a:latin typeface="+mn-ea"/>
              </a:rPr>
              <a:t>对于</a:t>
            </a:r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</a:rPr>
              <a:t>中的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每个元素</a:t>
            </a:r>
            <a:r>
              <a:rPr lang="en-US" altLang="zh-CN" dirty="0">
                <a:solidFill>
                  <a:srgbClr val="C00000"/>
                </a:solidFill>
                <a:latin typeface="+mn-ea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a</a:t>
            </a:r>
            <a:r>
              <a:rPr lang="zh-CN" altLang="en-US" dirty="0">
                <a:latin typeface="+mn-ea"/>
              </a:rPr>
              <a:t>，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</a:rPr>
              <a:t>中都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有且仅有一个</a:t>
            </a:r>
            <a:r>
              <a:rPr lang="zh-CN" altLang="en-US" dirty="0">
                <a:latin typeface="+mn-ea"/>
              </a:rPr>
              <a:t>元素</a:t>
            </a:r>
            <a:r>
              <a:rPr lang="en-US" altLang="zh-CN" dirty="0">
                <a:latin typeface="+mn-ea"/>
              </a:rPr>
              <a:t> 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</a:rPr>
              <a:t>使得 </a:t>
            </a:r>
            <a:r>
              <a:rPr lang="en-US" altLang="zh-CN" i="1" dirty="0" err="1">
                <a:latin typeface="+mn-ea"/>
                <a:cs typeface="Times New Roman" charset="0"/>
              </a:rPr>
              <a:t>aRb</a:t>
            </a:r>
            <a:endParaRPr lang="en-US" altLang="zh-CN" i="1" dirty="0">
              <a:latin typeface="+mn-ea"/>
              <a:cs typeface="Times New Roman" charset="0"/>
            </a:endParaRPr>
          </a:p>
          <a:p>
            <a:pPr eaLnBrk="1" hangingPunct="1">
              <a:buFont typeface="Wingdings" charset="0"/>
              <a:buNone/>
            </a:pPr>
            <a:r>
              <a:rPr lang="en-US" i="1" dirty="0">
                <a:latin typeface="+mn-ea"/>
                <a:cs typeface="Times New Roman" charset="0"/>
              </a:rPr>
              <a:t>  </a:t>
            </a:r>
            <a:r>
              <a:rPr lang="zh-CN" altLang="en-US" dirty="0">
                <a:latin typeface="+mn-ea"/>
                <a:cs typeface="Times New Roman" charset="0"/>
              </a:rPr>
              <a:t>则 </a:t>
            </a:r>
            <a:r>
              <a:rPr lang="en-US" altLang="zh-CN" i="1" dirty="0">
                <a:latin typeface="+mn-ea"/>
                <a:cs typeface="Times New Roman" charset="0"/>
              </a:rPr>
              <a:t>R </a:t>
            </a:r>
            <a:r>
              <a:rPr lang="zh-CN" altLang="en-US" dirty="0">
                <a:latin typeface="+mn-ea"/>
                <a:cs typeface="Times New Roman" charset="0"/>
              </a:rPr>
              <a:t>是一个从 </a:t>
            </a:r>
            <a:r>
              <a:rPr lang="en-US" altLang="zh-CN" i="1" dirty="0">
                <a:latin typeface="+mn-ea"/>
                <a:cs typeface="Times New Roman" charset="0"/>
              </a:rPr>
              <a:t>A </a:t>
            </a:r>
            <a:r>
              <a:rPr lang="zh-CN" altLang="en-US" dirty="0">
                <a:latin typeface="+mn-ea"/>
                <a:cs typeface="Times New Roman" charset="0"/>
              </a:rPr>
              <a:t>到 </a:t>
            </a:r>
            <a:r>
              <a:rPr lang="en-US" altLang="zh-CN" i="1" dirty="0">
                <a:latin typeface="+mn-ea"/>
                <a:cs typeface="Times New Roman" charset="0"/>
              </a:rPr>
              <a:t>B </a:t>
            </a:r>
            <a:r>
              <a:rPr lang="zh-CN" altLang="en-US" dirty="0">
                <a:latin typeface="+mn-ea"/>
                <a:cs typeface="Times New Roman" charset="0"/>
              </a:rPr>
              <a:t>的函数。</a:t>
            </a:r>
            <a:endParaRPr lang="en-US" altLang="zh-CN" dirty="0">
              <a:latin typeface="+mn-ea"/>
              <a:cs typeface="Times New Roman" charset="0"/>
            </a:endParaRPr>
          </a:p>
          <a:p>
            <a:pPr eaLnBrk="1" hangingPunct="1">
              <a:buFont typeface="Wingdings" charset="0"/>
              <a:buNone/>
            </a:pPr>
            <a:endParaRPr lang="en-US" dirty="0">
              <a:latin typeface="+mn-ea"/>
              <a:cs typeface="Times New Roman" charset="0"/>
            </a:endParaRPr>
          </a:p>
          <a:p>
            <a:pPr>
              <a:buNone/>
            </a:pPr>
            <a:r>
              <a:rPr lang="zh-CN" altLang="en-US" dirty="0">
                <a:latin typeface="+mn-ea"/>
                <a:cs typeface="Times New Roman" charset="0"/>
              </a:rPr>
              <a:t>如何用逻辑公式表达上述“</a:t>
            </a:r>
            <a:r>
              <a:rPr lang="zh-CN" altLang="en-US" dirty="0">
                <a:solidFill>
                  <a:srgbClr val="C00000"/>
                </a:solidFill>
                <a:latin typeface="+mn-ea"/>
              </a:rPr>
              <a:t>有且仅有一个</a:t>
            </a:r>
            <a:r>
              <a:rPr lang="zh-CN" altLang="en-US" dirty="0">
                <a:latin typeface="+mn-ea"/>
                <a:cs typeface="Times New Roman" charset="0"/>
              </a:rPr>
              <a:t>”条件？</a:t>
            </a:r>
            <a:endParaRPr lang="en-US" altLang="ja-JP" dirty="0">
              <a:latin typeface="+mn-ea"/>
              <a:cs typeface="Times New Roman" charset="0"/>
            </a:endParaRPr>
          </a:p>
          <a:p>
            <a:pPr lvl="1" eaLnBrk="1" hangingPunct="1"/>
            <a:endParaRPr lang="en-US" dirty="0"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5696" y="4725144"/>
            <a:ext cx="4276896" cy="53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44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函数举例</a:t>
            </a:r>
          </a:p>
        </p:txBody>
      </p:sp>
      <p:pic>
        <p:nvPicPr>
          <p:cNvPr id="5" name="内容占位符 4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12775" y="1726437"/>
            <a:ext cx="7271593" cy="3784401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975641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函数举例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733425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>
                <a:latin typeface="+mn-ea"/>
              </a:rPr>
              <a:t>下取整函数 </a:t>
            </a:r>
            <a:r>
              <a:rPr kumimoji="0" lang="zh-CN" altLang="en-US" sz="2400">
                <a:latin typeface="+mn-ea"/>
                <a:sym typeface="Symbol" charset="0"/>
              </a:rPr>
              <a:t></a:t>
            </a:r>
            <a:r>
              <a:rPr kumimoji="0" lang="en-US" altLang="zh-CN" sz="2400" i="1">
                <a:latin typeface="+mn-ea"/>
                <a:sym typeface="Symbol" charset="0"/>
              </a:rPr>
              <a:t>x</a:t>
            </a:r>
            <a:r>
              <a:rPr kumimoji="0" lang="zh-CN" altLang="en-US" sz="2400">
                <a:latin typeface="+mn-ea"/>
                <a:sym typeface="Symbol" charset="0"/>
              </a:rPr>
              <a:t></a:t>
            </a:r>
            <a:r>
              <a:rPr kumimoji="0" lang="en-US" altLang="zh-CN" sz="2800">
                <a:latin typeface="+mn-ea"/>
              </a:rPr>
              <a:t>: R</a:t>
            </a:r>
            <a:r>
              <a:rPr kumimoji="0" lang="en-US" altLang="zh-CN" sz="2800">
                <a:latin typeface="+mn-ea"/>
                <a:cs typeface="Times New Roman" charset="0"/>
                <a:sym typeface="Symbol" charset="0"/>
              </a:rPr>
              <a:t> →</a:t>
            </a:r>
            <a:r>
              <a:rPr kumimoji="0" lang="en-US" altLang="zh-CN" sz="2800">
                <a:latin typeface="+mn-ea"/>
              </a:rPr>
              <a:t> Z</a:t>
            </a:r>
            <a:endParaRPr kumimoji="0" lang="en-US" altLang="zh-CN" sz="2600">
              <a:latin typeface="+mn-ea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496888" y="5732463"/>
            <a:ext cx="8351837" cy="735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>
              <a:lnSpc>
                <a:spcPct val="120000"/>
              </a:lnSpc>
              <a:spcBef>
                <a:spcPct val="20000"/>
              </a:spcBef>
              <a:buClr>
                <a:schemeClr val="tx2"/>
              </a:buClr>
              <a:buSzPct val="70000"/>
              <a:buFont typeface="Wingdings" charset="0"/>
              <a:buChar char="l"/>
            </a:pPr>
            <a:r>
              <a:rPr lang="zh-CN" altLang="en-US" sz="2800">
                <a:latin typeface="+mn-ea"/>
                <a:ea typeface="+mn-ea"/>
                <a:cs typeface="黑体" charset="0"/>
              </a:rPr>
              <a:t>函数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 </a:t>
            </a:r>
            <a:r>
              <a:rPr lang="en-US" altLang="zh-CN" sz="2800" i="1">
                <a:latin typeface="+mn-ea"/>
                <a:ea typeface="+mn-ea"/>
                <a:cs typeface="Times New Roman" charset="0"/>
                <a:sym typeface="Symbol" charset="0"/>
              </a:rPr>
              <a:t>f </a:t>
            </a:r>
            <a:r>
              <a:rPr lang="zh-CN" altLang="en-US" sz="2800">
                <a:latin typeface="+mn-ea"/>
                <a:ea typeface="+mn-ea"/>
                <a:cs typeface="黑体" charset="0"/>
              </a:rPr>
              <a:t>的图像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: {(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, 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b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) | 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A </a:t>
            </a:r>
            <a:r>
              <a:rPr lang="en-US" altLang="zh-CN" sz="2800">
                <a:latin typeface="+mn-ea"/>
                <a:ea typeface="+mn-ea"/>
                <a:cs typeface="黑体" charset="0"/>
                <a:sym typeface="Symbol" charset="0"/>
              </a:rPr>
              <a:t> </a:t>
            </a:r>
            <a:r>
              <a:rPr lang="en-US" altLang="zh-CN" sz="2800" i="1">
                <a:latin typeface="+mn-ea"/>
                <a:ea typeface="+mn-ea"/>
                <a:cs typeface="Times New Roman" charset="0"/>
                <a:sym typeface="Symbol" charset="0"/>
              </a:rPr>
              <a:t>f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(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800">
                <a:latin typeface="+mn-ea"/>
                <a:ea typeface="+mn-ea"/>
                <a:cs typeface="Times New Roman" charset="0"/>
                <a:sym typeface="Symbol" charset="0"/>
              </a:rPr>
              <a:t>)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=</a:t>
            </a:r>
            <a:r>
              <a:rPr lang="en-US" altLang="zh-CN" sz="2800" i="1">
                <a:latin typeface="+mn-ea"/>
                <a:ea typeface="+mn-ea"/>
                <a:cs typeface="黑体" charset="0"/>
              </a:rPr>
              <a:t>b</a:t>
            </a:r>
            <a:r>
              <a:rPr lang="en-US" altLang="zh-CN" sz="2800">
                <a:latin typeface="+mn-ea"/>
                <a:ea typeface="+mn-ea"/>
                <a:cs typeface="黑体" charset="0"/>
              </a:rPr>
              <a:t>}</a:t>
            </a:r>
            <a:endParaRPr lang="en-US" altLang="zh-CN" sz="2600">
              <a:latin typeface="+mn-ea"/>
              <a:ea typeface="+mn-ea"/>
              <a:cs typeface="黑体" charset="0"/>
            </a:endParaRPr>
          </a:p>
        </p:txBody>
      </p:sp>
      <p:sp>
        <p:nvSpPr>
          <p:cNvPr id="8197" name="矩形标注 16"/>
          <p:cNvSpPr>
            <a:spLocks noChangeArrowheads="1"/>
          </p:cNvSpPr>
          <p:nvPr/>
        </p:nvSpPr>
        <p:spPr bwMode="auto">
          <a:xfrm>
            <a:off x="971550" y="2565400"/>
            <a:ext cx="3671888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>
                <a:latin typeface="+mn-ea"/>
                <a:cs typeface="Consolas" charset="0"/>
              </a:rPr>
              <a:t>Java Program</a:t>
            </a:r>
          </a:p>
          <a:p>
            <a:pPr eaLnBrk="1" hangingPunct="1"/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int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 </a:t>
            </a:r>
            <a:r>
              <a:rPr lang="en-US" altLang="zh-CN" sz="2000">
                <a:latin typeface="+mn-ea"/>
                <a:cs typeface="Consolas" charset="0"/>
              </a:rPr>
              <a:t> 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floor</a:t>
            </a:r>
            <a:r>
              <a:rPr lang="en-US" altLang="zh-CN" sz="2000">
                <a:latin typeface="+mn-ea"/>
                <a:cs typeface="Consolas" charset="0"/>
              </a:rPr>
              <a:t>(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float</a:t>
            </a:r>
            <a:r>
              <a:rPr lang="en-US" altLang="zh-CN" sz="2000">
                <a:latin typeface="+mn-ea"/>
                <a:cs typeface="Consolas" charset="0"/>
              </a:rPr>
              <a:t> real) {…}</a:t>
            </a:r>
            <a:endParaRPr lang="zh-CN" altLang="en-US" sz="2000">
              <a:latin typeface="+mn-ea"/>
              <a:cs typeface="黑体" charset="0"/>
            </a:endParaRPr>
          </a:p>
        </p:txBody>
      </p:sp>
      <p:grpSp>
        <p:nvGrpSpPr>
          <p:cNvPr id="2" name="组合 20"/>
          <p:cNvGrpSpPr>
            <a:grpSpLocks/>
          </p:cNvGrpSpPr>
          <p:nvPr/>
        </p:nvGrpSpPr>
        <p:grpSpPr bwMode="auto">
          <a:xfrm>
            <a:off x="3563938" y="2205038"/>
            <a:ext cx="4789487" cy="3240087"/>
            <a:chOff x="3563888" y="2204864"/>
            <a:chExt cx="4789040" cy="3240360"/>
          </a:xfrm>
        </p:grpSpPr>
        <p:grpSp>
          <p:nvGrpSpPr>
            <p:cNvPr id="52232" name="组合 17"/>
            <p:cNvGrpSpPr>
              <a:grpSpLocks/>
            </p:cNvGrpSpPr>
            <p:nvPr/>
          </p:nvGrpSpPr>
          <p:grpSpPr bwMode="auto">
            <a:xfrm>
              <a:off x="3563888" y="2564904"/>
              <a:ext cx="4032448" cy="2880320"/>
              <a:chOff x="2051720" y="2492896"/>
              <a:chExt cx="4176464" cy="2880320"/>
            </a:xfrm>
          </p:grpSpPr>
          <p:cxnSp>
            <p:nvCxnSpPr>
              <p:cNvPr id="52235" name="直接连接符 5"/>
              <p:cNvCxnSpPr>
                <a:cxnSpLocks noChangeShapeType="1"/>
              </p:cNvCxnSpPr>
              <p:nvPr/>
            </p:nvCxnSpPr>
            <p:spPr bwMode="auto">
              <a:xfrm>
                <a:off x="2051720" y="4005064"/>
                <a:ext cx="4176464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6" name="直接连接符 6"/>
              <p:cNvCxnSpPr>
                <a:cxnSpLocks noChangeShapeType="1"/>
              </p:cNvCxnSpPr>
              <p:nvPr/>
            </p:nvCxnSpPr>
            <p:spPr bwMode="auto">
              <a:xfrm flipV="1">
                <a:off x="3995936" y="2492896"/>
                <a:ext cx="0" cy="288032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miter lim="800000"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7" name="直接连接符 11"/>
              <p:cNvCxnSpPr>
                <a:cxnSpLocks noChangeShapeType="1"/>
              </p:cNvCxnSpPr>
              <p:nvPr/>
            </p:nvCxnSpPr>
            <p:spPr bwMode="auto">
              <a:xfrm>
                <a:off x="3995936" y="4005064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8" name="直接连接符 12"/>
              <p:cNvCxnSpPr>
                <a:cxnSpLocks noChangeShapeType="1"/>
              </p:cNvCxnSpPr>
              <p:nvPr/>
            </p:nvCxnSpPr>
            <p:spPr bwMode="auto">
              <a:xfrm>
                <a:off x="2943952" y="4855092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39" name="直接连接符 13"/>
              <p:cNvCxnSpPr>
                <a:cxnSpLocks noChangeShapeType="1"/>
              </p:cNvCxnSpPr>
              <p:nvPr/>
            </p:nvCxnSpPr>
            <p:spPr bwMode="auto">
              <a:xfrm>
                <a:off x="3491880" y="4437112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0" name="直接连接符 14"/>
              <p:cNvCxnSpPr>
                <a:cxnSpLocks noChangeShapeType="1"/>
              </p:cNvCxnSpPr>
              <p:nvPr/>
            </p:nvCxnSpPr>
            <p:spPr bwMode="auto">
              <a:xfrm>
                <a:off x="4542196" y="3585416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52241" name="直接连接符 15"/>
              <p:cNvCxnSpPr>
                <a:cxnSpLocks noChangeShapeType="1"/>
              </p:cNvCxnSpPr>
              <p:nvPr/>
            </p:nvCxnSpPr>
            <p:spPr bwMode="auto">
              <a:xfrm>
                <a:off x="5090124" y="3167436"/>
                <a:ext cx="504056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miter lim="800000"/>
                <a:headEnd type="oval" w="med" len="med"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</p:grpSp>
        <p:sp>
          <p:nvSpPr>
            <p:cNvPr id="52233" name="矩形标注 18"/>
            <p:cNvSpPr>
              <a:spLocks noChangeArrowheads="1"/>
            </p:cNvSpPr>
            <p:nvPr/>
          </p:nvSpPr>
          <p:spPr bwMode="auto">
            <a:xfrm>
              <a:off x="7668344" y="3861048"/>
              <a:ext cx="684584" cy="432048"/>
            </a:xfrm>
            <a:prstGeom prst="wedgeRectCallout">
              <a:avLst>
                <a:gd name="adj1" fmla="val -54431"/>
                <a:gd name="adj2" fmla="val -20366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/>
              <a:r>
                <a:rPr lang="en-US" altLang="zh-CN" sz="2400" b="1" i="1">
                  <a:latin typeface="+mn-ea"/>
                  <a:cs typeface="Times New Roman" charset="0"/>
                </a:rPr>
                <a:t>x</a:t>
              </a:r>
              <a:endParaRPr lang="zh-CN" altLang="en-US" sz="2400" b="1" i="1">
                <a:latin typeface="+mn-ea"/>
                <a:cs typeface="黑体" charset="0"/>
              </a:endParaRPr>
            </a:p>
          </p:txBody>
        </p:sp>
        <p:sp>
          <p:nvSpPr>
            <p:cNvPr id="52234" name="矩形标注 19"/>
            <p:cNvSpPr>
              <a:spLocks noChangeArrowheads="1"/>
            </p:cNvSpPr>
            <p:nvPr/>
          </p:nvSpPr>
          <p:spPr bwMode="auto">
            <a:xfrm>
              <a:off x="5508104" y="2204864"/>
              <a:ext cx="684584" cy="432048"/>
            </a:xfrm>
            <a:prstGeom prst="wedgeRectCallout">
              <a:avLst>
                <a:gd name="adj1" fmla="val -54431"/>
                <a:gd name="adj2" fmla="val -20366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25400">
                  <a:solidFill>
                    <a:srgbClr val="000000"/>
                  </a:solidFill>
                  <a:prstDash val="dash"/>
                  <a:miter lim="800000"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pPr eaLnBrk="1" hangingPunct="1"/>
              <a:r>
                <a:rPr lang="en-US" altLang="zh-CN" sz="2400" b="1" i="1">
                  <a:latin typeface="+mn-ea"/>
                  <a:cs typeface="Times New Roman" charset="0"/>
                </a:rPr>
                <a:t>y</a:t>
              </a:r>
              <a:endParaRPr lang="zh-CN" altLang="en-US" sz="2400" b="1" i="1">
                <a:latin typeface="+mn-ea"/>
                <a:cs typeface="黑体" charset="0"/>
              </a:endParaRPr>
            </a:p>
          </p:txBody>
        </p:sp>
      </p:grpSp>
      <p:sp>
        <p:nvSpPr>
          <p:cNvPr id="17" name="矩形标注 16"/>
          <p:cNvSpPr>
            <a:spLocks noChangeArrowheads="1"/>
          </p:cNvSpPr>
          <p:nvPr/>
        </p:nvSpPr>
        <p:spPr bwMode="auto">
          <a:xfrm>
            <a:off x="971550" y="3933825"/>
            <a:ext cx="3313113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floor: 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float</a:t>
            </a:r>
            <a:r>
              <a:rPr lang="en-US" altLang="zh-CN" sz="2000">
                <a:latin typeface="+mn-ea"/>
                <a:cs typeface="Consolas" charset="0"/>
              </a:rPr>
              <a:t> </a:t>
            </a:r>
            <a:r>
              <a:rPr lang="en-US" altLang="zh-CN" sz="2000" b="1">
                <a:latin typeface="+mn-ea"/>
                <a:cs typeface="Consolas" charset="0"/>
                <a:sym typeface="Symbol" charset="0"/>
              </a:rPr>
              <a:t>→ </a:t>
            </a:r>
            <a:r>
              <a:rPr lang="en-US" altLang="zh-CN" sz="2000" u="sng">
                <a:solidFill>
                  <a:srgbClr val="0000CC"/>
                </a:solidFill>
                <a:latin typeface="+mn-ea"/>
                <a:cs typeface="Consolas" charset="0"/>
              </a:rPr>
              <a:t>int</a:t>
            </a:r>
            <a:r>
              <a:rPr lang="en-US" altLang="zh-CN" sz="2000">
                <a:solidFill>
                  <a:srgbClr val="0000CC"/>
                </a:solidFill>
                <a:latin typeface="+mn-ea"/>
                <a:cs typeface="Consolas" charset="0"/>
              </a:rPr>
              <a:t> </a:t>
            </a:r>
            <a:endParaRPr lang="zh-CN" altLang="en-US" sz="2000">
              <a:latin typeface="+mn-ea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8107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cs typeface="Times New Roman" charset="0"/>
              </a:rPr>
              <a:t>函数举例</a:t>
            </a:r>
            <a:endParaRPr lang="zh-CN" altLang="en-US" dirty="0">
              <a:latin typeface="Franklin Gothic Medium" charset="0"/>
              <a:ea typeface="黑体" charset="0"/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396603" y="1629395"/>
            <a:ext cx="8351837" cy="115093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b="1" dirty="0">
                <a:latin typeface="+mn-ea"/>
              </a:rPr>
              <a:t>某课程成绩</a:t>
            </a:r>
            <a:endParaRPr kumimoji="0" lang="en-US" altLang="zh-CN" sz="2800" b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  <a:buFont typeface="Wingdings" charset="0"/>
              <a:buNone/>
            </a:pPr>
            <a:endParaRPr kumimoji="0" lang="en-US" altLang="zh-CN" sz="2800" b="1" dirty="0">
              <a:latin typeface="Times New Roman" charset="0"/>
              <a:ea typeface="黑体" charset="0"/>
            </a:endParaRPr>
          </a:p>
          <a:p>
            <a:pPr algn="just" eaLnBrk="1" hangingPunct="1">
              <a:buFont typeface="Wingdings" charset="0"/>
              <a:buNone/>
            </a:pPr>
            <a:endParaRPr kumimoji="0" lang="en-US" altLang="zh-CN" sz="2600" dirty="0">
              <a:latin typeface="Franklin Gothic Book" charset="0"/>
              <a:ea typeface="黑体" charset="0"/>
            </a:endParaRPr>
          </a:p>
        </p:txBody>
      </p:sp>
      <p:sp>
        <p:nvSpPr>
          <p:cNvPr id="54276" name="矩形标注 16"/>
          <p:cNvSpPr>
            <a:spLocks noChangeArrowheads="1"/>
          </p:cNvSpPr>
          <p:nvPr/>
        </p:nvSpPr>
        <p:spPr bwMode="auto">
          <a:xfrm>
            <a:off x="396603" y="2132632"/>
            <a:ext cx="8064500" cy="1008063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 dirty="0">
                <a:latin typeface="Times New Roman" charset="0"/>
                <a:cs typeface="Times New Roman" charset="0"/>
              </a:rPr>
              <a:t>Program</a:t>
            </a:r>
          </a:p>
          <a:p>
            <a:pPr eaLnBrk="1" hangingPunct="1"/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CourseGrade</a:t>
            </a:r>
            <a:r>
              <a:rPr lang="en-US" altLang="zh-CN" sz="2000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dirty="0">
                <a:latin typeface="Consolas" charset="0"/>
                <a:cs typeface="Consolas" charset="0"/>
              </a:rPr>
              <a:t> </a:t>
            </a:r>
            <a:r>
              <a:rPr lang="en-US" altLang="zh-CN" sz="2000" dirty="0">
                <a:solidFill>
                  <a:srgbClr val="0000CC"/>
                </a:solidFill>
                <a:latin typeface="Consolas" charset="0"/>
                <a:cs typeface="Consolas" charset="0"/>
              </a:rPr>
              <a:t>grade</a:t>
            </a:r>
            <a:r>
              <a:rPr lang="en-US" altLang="zh-CN" sz="2000" dirty="0">
                <a:latin typeface="Consolas" charset="0"/>
                <a:cs typeface="Consolas" charset="0"/>
              </a:rPr>
              <a:t>(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StudentName</a:t>
            </a:r>
            <a:r>
              <a:rPr lang="en-US" altLang="zh-CN" sz="2000" u="sng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sname</a:t>
            </a:r>
            <a:r>
              <a:rPr lang="zh-CN" altLang="en-US" sz="2000" u="sng" dirty="0">
                <a:solidFill>
                  <a:srgbClr val="0000CC"/>
                </a:solidFill>
                <a:latin typeface="Consolas" charset="0"/>
                <a:ea typeface="黑体" charset="0"/>
                <a:cs typeface="黑体" charset="0"/>
              </a:rPr>
              <a:t>，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CourseName</a:t>
            </a:r>
            <a:r>
              <a:rPr lang="en-US" altLang="zh-CN" sz="2000" u="sng" dirty="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r>
              <a:rPr lang="en-US" altLang="zh-CN" sz="2000" u="sng" dirty="0" err="1">
                <a:solidFill>
                  <a:srgbClr val="0000CC"/>
                </a:solidFill>
                <a:latin typeface="Consolas" charset="0"/>
                <a:cs typeface="Consolas" charset="0"/>
              </a:rPr>
              <a:t>cname</a:t>
            </a:r>
            <a:r>
              <a:rPr lang="en-US" altLang="zh-CN" sz="2000" dirty="0">
                <a:latin typeface="Consolas" charset="0"/>
                <a:cs typeface="Consolas" charset="0"/>
              </a:rPr>
              <a:t>) {…}</a:t>
            </a:r>
            <a:endParaRPr lang="zh-CN" altLang="en-US" sz="2000" dirty="0">
              <a:latin typeface="Consolas" charset="0"/>
              <a:ea typeface="黑体" charset="0"/>
              <a:cs typeface="黑体" charset="0"/>
            </a:endParaRPr>
          </a:p>
        </p:txBody>
      </p:sp>
      <p:sp>
        <p:nvSpPr>
          <p:cNvPr id="32" name="矩形标注 16"/>
          <p:cNvSpPr>
            <a:spLocks noChangeArrowheads="1"/>
          </p:cNvSpPr>
          <p:nvPr/>
        </p:nvSpPr>
        <p:spPr bwMode="auto">
          <a:xfrm>
            <a:off x="396603" y="3000970"/>
            <a:ext cx="6119812" cy="1008062"/>
          </a:xfrm>
          <a:prstGeom prst="wedgeRectCallout">
            <a:avLst>
              <a:gd name="adj1" fmla="val -54431"/>
              <a:gd name="adj2" fmla="val -20366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prstDash val="dash"/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eaLnBrk="1" hangingPunct="1"/>
            <a:r>
              <a:rPr lang="en-US" altLang="zh-CN" sz="2000" u="sng">
                <a:solidFill>
                  <a:srgbClr val="0000CC"/>
                </a:solidFill>
                <a:latin typeface="Times New Roman" charset="0"/>
                <a:cs typeface="Times New Roman" charset="0"/>
              </a:rPr>
              <a:t>Function</a:t>
            </a:r>
            <a:r>
              <a:rPr lang="zh-CN" altLang="en-US" sz="2000" u="sng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：</a:t>
            </a:r>
            <a:endParaRPr lang="en-US" altLang="zh-CN" sz="2000" u="sng">
              <a:solidFill>
                <a:srgbClr val="0000CC"/>
              </a:solidFill>
              <a:latin typeface="Times New Roman" charset="0"/>
              <a:cs typeface="Times New Roman" charset="0"/>
            </a:endParaRPr>
          </a:p>
          <a:p>
            <a:pPr eaLnBrk="1" hangingPunct="1"/>
            <a:r>
              <a:rPr lang="en-US" altLang="zh-CN" sz="2000">
                <a:solidFill>
                  <a:srgbClr val="0000CC"/>
                </a:solidFill>
                <a:latin typeface="Consolas" charset="0"/>
                <a:cs typeface="Consolas" charset="0"/>
              </a:rPr>
              <a:t>Grade: </a:t>
            </a:r>
            <a:r>
              <a:rPr lang="en-US" altLang="zh-CN" sz="2000" u="sng">
                <a:solidFill>
                  <a:srgbClr val="0000CC"/>
                </a:solidFill>
                <a:latin typeface="Consolas" charset="0"/>
                <a:cs typeface="Consolas" charset="0"/>
              </a:rPr>
              <a:t>StudentName ×CourseName</a:t>
            </a:r>
            <a:r>
              <a:rPr lang="en-US" altLang="zh-CN" sz="2000" b="1">
                <a:latin typeface="Consolas" charset="0"/>
                <a:cs typeface="Consolas" charset="0"/>
                <a:sym typeface="Symbol" charset="0"/>
              </a:rPr>
              <a:t>→ </a:t>
            </a:r>
            <a:r>
              <a:rPr lang="en-US" altLang="zh-CN" sz="2000" u="sng">
                <a:solidFill>
                  <a:srgbClr val="0000CC"/>
                </a:solidFill>
                <a:latin typeface="Consolas" charset="0"/>
                <a:cs typeface="Consolas" charset="0"/>
              </a:rPr>
              <a:t>CourseGrade</a:t>
            </a:r>
            <a:r>
              <a:rPr lang="en-US" altLang="zh-CN" sz="2000">
                <a:solidFill>
                  <a:srgbClr val="0000CC"/>
                </a:solidFill>
                <a:latin typeface="Consolas" charset="0"/>
                <a:cs typeface="Consolas" charset="0"/>
              </a:rPr>
              <a:t> </a:t>
            </a:r>
            <a:endParaRPr lang="zh-CN" altLang="en-US" sz="2000">
              <a:latin typeface="Consolas" charset="0"/>
              <a:ea typeface="黑体" charset="0"/>
              <a:cs typeface="黑体" charset="0"/>
            </a:endParaRPr>
          </a:p>
        </p:txBody>
      </p:sp>
      <p:graphicFrame>
        <p:nvGraphicFramePr>
          <p:cNvPr id="33" name="表格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19252"/>
              </p:ext>
            </p:extLst>
          </p:nvPr>
        </p:nvGraphicFramePr>
        <p:xfrm>
          <a:off x="1331640" y="4080470"/>
          <a:ext cx="6096000" cy="222885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姓名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课程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成绩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张明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离散数学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A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李宁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程序设计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B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王琴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数据结构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A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Franklin Gothic Book" charset="0"/>
                          <a:ea typeface="黑体" charset="0"/>
                          <a:cs typeface="黑体" charset="0"/>
                        </a:rPr>
                        <a:t>…</a:t>
                      </a: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ED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Franklin Gothic Book" charset="0"/>
                        <a:ea typeface="黑体" charset="0"/>
                        <a:cs typeface="黑体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D9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4" name="云形标注 33"/>
          <p:cNvSpPr/>
          <p:nvPr/>
        </p:nvSpPr>
        <p:spPr>
          <a:xfrm>
            <a:off x="6300515" y="1413495"/>
            <a:ext cx="2376488" cy="86360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zh-CN" altLang="en-US" dirty="0"/>
              <a:t>函数原型</a:t>
            </a:r>
          </a:p>
        </p:txBody>
      </p:sp>
      <p:sp>
        <p:nvSpPr>
          <p:cNvPr id="35" name="云形标注 34"/>
          <p:cNvSpPr/>
          <p:nvPr/>
        </p:nvSpPr>
        <p:spPr>
          <a:xfrm>
            <a:off x="6793440" y="2780333"/>
            <a:ext cx="2376487" cy="863600"/>
          </a:xfrm>
          <a:prstGeom prst="cloudCallout">
            <a:avLst>
              <a:gd name="adj1" fmla="val -62312"/>
              <a:gd name="adj2" fmla="val 20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/>
            <a:r>
              <a:rPr lang="zh-CN" altLang="en-US" dirty="0">
                <a:solidFill>
                  <a:srgbClr val="FFFFFF"/>
                </a:solidFill>
                <a:latin typeface="Franklin Gothic Book" charset="0"/>
                <a:ea typeface="黑体" charset="0"/>
                <a:cs typeface="黑体" charset="0"/>
              </a:rPr>
              <a:t>函数型构</a:t>
            </a:r>
            <a:endParaRPr lang="en-US" altLang="zh-CN" dirty="0">
              <a:solidFill>
                <a:srgbClr val="FFFFFF"/>
              </a:solidFill>
              <a:latin typeface="Franklin Gothic Book" charset="0"/>
              <a:ea typeface="黑体" charset="0"/>
              <a:cs typeface="黑体" charset="0"/>
            </a:endParaRPr>
          </a:p>
          <a:p>
            <a:pPr algn="ctr" eaLnBrk="1" hangingPunct="1"/>
            <a:r>
              <a:rPr lang="en-US" altLang="zh-CN" dirty="0">
                <a:solidFill>
                  <a:srgbClr val="FFFFFF"/>
                </a:solidFill>
                <a:latin typeface="Franklin Gothic Book" charset="0"/>
                <a:ea typeface="黑体" charset="0"/>
                <a:cs typeface="黑体" charset="0"/>
              </a:rPr>
              <a:t>(signature)</a:t>
            </a:r>
            <a:endParaRPr lang="zh-CN" altLang="en-US" dirty="0">
              <a:solidFill>
                <a:srgbClr val="FFFFFF"/>
              </a:solidFill>
              <a:latin typeface="Franklin Gothic Book" charset="0"/>
              <a:ea typeface="黑体" charset="0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56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函数举例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为非空集合，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上的</a:t>
            </a:r>
            <a:r>
              <a:rPr kumimoji="0" lang="en-US" altLang="zh-CN" sz="2800" dirty="0">
                <a:latin typeface="+mn-ea"/>
                <a:cs typeface="Times New Roman" charset="0"/>
              </a:rPr>
              <a:t>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华文楷体" charset="0"/>
              </a:rPr>
              <a:t>恒等函数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sym typeface="Symbol" charset="0"/>
              </a:rPr>
              <a:t></a:t>
            </a:r>
            <a:r>
              <a:rPr kumimoji="0" lang="en-US" altLang="zh-CN" sz="2800" i="1" baseline="-25000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定义为</a:t>
            </a:r>
            <a:endParaRPr kumimoji="0" lang="en-US" altLang="zh-CN" sz="28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宋体" charset="0"/>
              </a:rPr>
              <a:t>x</a:t>
            </a:r>
            <a:r>
              <a:rPr kumimoji="0" lang="en-US" altLang="zh-CN" sz="24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宋体" charset="0"/>
              </a:rPr>
              <a:t>A</a:t>
            </a:r>
            <a:endParaRPr kumimoji="0" lang="en-US" altLang="zh-CN" sz="2400" i="1" dirty="0">
              <a:latin typeface="+mn-ea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U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为非空集合，对任意的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U</a:t>
            </a:r>
            <a:r>
              <a:rPr kumimoji="0" lang="en-US" altLang="zh-CN" sz="2800" dirty="0">
                <a:latin typeface="+mn-ea"/>
                <a:cs typeface="Times New Roman" charset="0"/>
              </a:rPr>
              <a:t>,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Times New Roman" charset="0"/>
              </a:rPr>
              <a:t>特征函数</a:t>
            </a:r>
            <a:r>
              <a:rPr kumimoji="0" lang="zh-CN" altLang="en-US" sz="2800" i="1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800" i="1" baseline="-30000" dirty="0">
                <a:solidFill>
                  <a:srgbClr val="0000CC"/>
                </a:solidFill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U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solidFill>
                  <a:srgbClr val="0000CC"/>
                </a:solidFill>
                <a:latin typeface="+mn-ea"/>
                <a:cs typeface="Times New Roman" charset="0"/>
              </a:rPr>
              <a:t>{0,1} </a:t>
            </a:r>
            <a:r>
              <a:rPr kumimoji="0" lang="zh-CN" altLang="en-US" sz="2800" dirty="0">
                <a:latin typeface="+mn-ea"/>
                <a:cs typeface="Times New Roman" charset="0"/>
              </a:rPr>
              <a:t>定义为：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)=1</a:t>
            </a:r>
            <a:r>
              <a:rPr kumimoji="0" lang="zh-CN" altLang="en-US" sz="24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A</a:t>
            </a:r>
            <a:endParaRPr kumimoji="0" lang="en-US" altLang="zh-CN" sz="2400" i="1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Times New Roman" charset="0"/>
                <a:sym typeface="Symbol" charset="0"/>
              </a:rPr>
              <a:t>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A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)=0</a:t>
            </a:r>
            <a:r>
              <a:rPr kumimoji="0" lang="zh-CN" altLang="en-US" sz="24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i="1" dirty="0" err="1">
                <a:latin typeface="+mn-ea"/>
                <a:cs typeface="Times New Roman" charset="0"/>
                <a:sym typeface="Symbol" charset="0"/>
              </a:rPr>
              <a:t>U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-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A</a:t>
            </a:r>
            <a:endParaRPr kumimoji="0" lang="zh-CN" altLang="en-US" sz="2400" i="1" dirty="0">
              <a:latin typeface="+mn-ea"/>
              <a:cs typeface="Times New Roman" charset="0"/>
            </a:endParaRPr>
          </a:p>
          <a:p>
            <a:pPr algn="just" eaLnBrk="1" hangingPunct="1">
              <a:buFont typeface="Wingdings" charset="0"/>
              <a:buNone/>
            </a:pPr>
            <a:endParaRPr kumimoji="0" lang="en-US" altLang="zh-CN" sz="26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399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dirty="0">
                <a:latin typeface="+mn-ea"/>
                <a:cs typeface="Times New Roman" charset="0"/>
              </a:rPr>
              <a:t>函数相等 </a:t>
            </a:r>
            <a:r>
              <a:rPr kumimoji="0" lang="en-US" altLang="zh-CN" i="1" dirty="0"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</a:rPr>
              <a:t>=</a:t>
            </a:r>
            <a:r>
              <a:rPr kumimoji="0" lang="en-US" altLang="zh-CN" i="1" dirty="0">
                <a:latin typeface="+mn-ea"/>
                <a:cs typeface="Times New Roman" charset="0"/>
              </a:rPr>
              <a:t>g</a:t>
            </a:r>
            <a:r>
              <a:rPr kumimoji="0" lang="en-US" altLang="zh-CN" dirty="0">
                <a:latin typeface="+mn-ea"/>
                <a:cs typeface="Times New Roman" charset="0"/>
              </a:rPr>
              <a:t> if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dirty="0" err="1">
                <a:latin typeface="+mn-ea"/>
                <a:cs typeface="Times New Roman" charset="0"/>
                <a:sym typeface="Symbol" charset="0"/>
              </a:rPr>
              <a:t>dom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)=</a:t>
            </a:r>
            <a:r>
              <a:rPr kumimoji="0" lang="en-US" altLang="zh-CN" dirty="0" err="1">
                <a:latin typeface="+mn-ea"/>
                <a:cs typeface="Times New Roman" charset="0"/>
                <a:sym typeface="Symbol" charset="0"/>
              </a:rPr>
              <a:t>dom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en-US" altLang="zh-CN" u="sng" dirty="0" err="1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codom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)=</a:t>
            </a:r>
            <a:r>
              <a:rPr kumimoji="0" lang="en-US" altLang="zh-CN" u="sng" dirty="0" err="1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codom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u="sng" dirty="0">
                <a:solidFill>
                  <a:srgbClr val="262626"/>
                </a:solidFill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spcBef>
                <a:spcPct val="30000"/>
              </a:spcBef>
            </a:pP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 err="1">
                <a:latin typeface="+mn-ea"/>
                <a:cs typeface="宋体" charset="0"/>
                <a:sym typeface="Symbol" charset="0"/>
              </a:rPr>
              <a:t>dom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 →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)=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))</a:t>
            </a: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lang="en-US" altLang="zh-CN" sz="2800" dirty="0">
              <a:latin typeface="+mn-ea"/>
              <a:cs typeface="黑体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r>
              <a:rPr lang="zh-CN" altLang="en-US" sz="2800" dirty="0">
                <a:latin typeface="+mn-ea"/>
                <a:cs typeface="黑体" charset="0"/>
              </a:rPr>
              <a:t>若</a:t>
            </a:r>
            <a:r>
              <a:rPr lang="en-US" altLang="zh-CN" sz="2800" dirty="0">
                <a:latin typeface="+mn-ea"/>
                <a:cs typeface="黑体" charset="0"/>
              </a:rPr>
              <a:t>A</a:t>
            </a:r>
            <a:r>
              <a:rPr lang="zh-CN" altLang="en-US" sz="2800" dirty="0">
                <a:latin typeface="+mn-ea"/>
                <a:cs typeface="黑体" charset="0"/>
              </a:rPr>
              <a:t>和</a:t>
            </a:r>
            <a:r>
              <a:rPr lang="en-US" altLang="zh-CN" sz="2800" dirty="0">
                <a:latin typeface="+mn-ea"/>
                <a:cs typeface="黑体" charset="0"/>
              </a:rPr>
              <a:t>B</a:t>
            </a:r>
            <a:r>
              <a:rPr lang="zh-CN" altLang="en-US" sz="2800" dirty="0">
                <a:latin typeface="+mn-ea"/>
                <a:cs typeface="黑体" charset="0"/>
              </a:rPr>
              <a:t>皆是非空的</a:t>
            </a:r>
            <a:r>
              <a:rPr lang="zh-CN" altLang="en-US" sz="2800" dirty="0">
                <a:solidFill>
                  <a:srgbClr val="FF0000"/>
                </a:solidFill>
                <a:latin typeface="+mn-ea"/>
                <a:cs typeface="黑体" charset="0"/>
              </a:rPr>
              <a:t>有限集合</a:t>
            </a:r>
            <a:r>
              <a:rPr lang="zh-CN" altLang="en-US" sz="2800" dirty="0">
                <a:latin typeface="+mn-ea"/>
                <a:cs typeface="黑体" charset="0"/>
              </a:rPr>
              <a:t>，从</a:t>
            </a:r>
            <a:r>
              <a:rPr lang="en-US" altLang="zh-CN" sz="2800" dirty="0">
                <a:latin typeface="+mn-ea"/>
                <a:cs typeface="黑体" charset="0"/>
              </a:rPr>
              <a:t>A</a:t>
            </a:r>
            <a:r>
              <a:rPr lang="zh-CN" altLang="en-US" sz="2800" dirty="0">
                <a:latin typeface="+mn-ea"/>
                <a:cs typeface="黑体" charset="0"/>
              </a:rPr>
              <a:t>到</a:t>
            </a:r>
            <a:r>
              <a:rPr lang="en-US" altLang="zh-CN" sz="2800" dirty="0">
                <a:latin typeface="+mn-ea"/>
                <a:cs typeface="黑体" charset="0"/>
              </a:rPr>
              <a:t>B</a:t>
            </a:r>
            <a:r>
              <a:rPr lang="zh-CN" altLang="en-US" sz="2800" dirty="0">
                <a:latin typeface="+mn-ea"/>
                <a:cs typeface="黑体" charset="0"/>
              </a:rPr>
              <a:t>的不同的函数有多少个？</a:t>
            </a:r>
            <a:endParaRPr lang="en-US" altLang="zh-CN" sz="2800" dirty="0">
              <a:latin typeface="+mn-ea"/>
              <a:cs typeface="黑体" charset="0"/>
            </a:endParaRPr>
          </a:p>
          <a:p>
            <a:pPr>
              <a:lnSpc>
                <a:spcPct val="110000"/>
              </a:lnSpc>
              <a:spcBef>
                <a:spcPct val="30000"/>
              </a:spcBef>
            </a:pPr>
            <a:endParaRPr kumimoji="0" lang="en-US" altLang="zh-CN" sz="3000" dirty="0">
              <a:latin typeface="+mn-ea"/>
            </a:endParaRP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函数的相等</a:t>
            </a:r>
            <a:endParaRPr lang="zh-CN" altLang="en-US" dirty="0"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3017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uiExpand="1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子集在函数下的像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419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68313" y="1687513"/>
                <a:ext cx="8351837" cy="4679950"/>
              </a:xfrm>
            </p:spPr>
            <p:txBody>
              <a:bodyPr/>
              <a:lstStyle/>
              <a:p>
                <a:pPr algn="just" eaLnBrk="1" hangingPunct="1">
                  <a:lnSpc>
                    <a:spcPct val="120000"/>
                  </a:lnSpc>
                </a:pPr>
                <a:r>
                  <a:rPr kumimoji="0" lang="zh-CN" altLang="en-US" sz="2800" dirty="0">
                    <a:latin typeface="+mn-ea"/>
                  </a:rPr>
                  <a:t>设</a:t>
                </a:r>
                <a:r>
                  <a:rPr kumimoji="0" lang="en-US" altLang="zh-CN" sz="2800" dirty="0">
                    <a:latin typeface="+mn-ea"/>
                  </a:rPr>
                  <a:t> </a:t>
                </a:r>
                <a:r>
                  <a:rPr kumimoji="0" lang="en-US" altLang="zh-CN" sz="2800" i="1" dirty="0">
                    <a:latin typeface="+mn-ea"/>
                  </a:rPr>
                  <a:t>f </a:t>
                </a:r>
                <a:r>
                  <a:rPr kumimoji="0" lang="zh-CN" altLang="en-US" sz="2800" dirty="0">
                    <a:latin typeface="+mn-ea"/>
                  </a:rPr>
                  <a:t>是从集合</a:t>
                </a:r>
                <a:r>
                  <a:rPr kumimoji="0" lang="en-US" altLang="zh-CN" sz="2800" i="1" dirty="0">
                    <a:latin typeface="+mn-ea"/>
                  </a:rPr>
                  <a:t>A</a:t>
                </a:r>
                <a:r>
                  <a:rPr kumimoji="0" lang="zh-CN" altLang="en-US" sz="2800" dirty="0">
                    <a:latin typeface="+mn-ea"/>
                  </a:rPr>
                  <a:t>到</a:t>
                </a:r>
                <a:r>
                  <a:rPr kumimoji="0" lang="en-US" altLang="zh-CN" sz="2800" i="1" dirty="0">
                    <a:latin typeface="+mn-ea"/>
                  </a:rPr>
                  <a:t>B</a:t>
                </a:r>
                <a:r>
                  <a:rPr kumimoji="0" lang="zh-CN" altLang="en-US" sz="2800" dirty="0">
                    <a:latin typeface="+mn-ea"/>
                  </a:rPr>
                  <a:t>的函数，</a:t>
                </a:r>
                <a:r>
                  <a:rPr kumimoji="0" lang="en-US" altLang="zh-CN" sz="2800" i="1" dirty="0">
                    <a:latin typeface="+mn-ea"/>
                  </a:rPr>
                  <a:t>S </a:t>
                </a:r>
                <a:r>
                  <a:rPr kumimoji="0" lang="zh-CN" altLang="en-US" sz="2800" dirty="0">
                    <a:latin typeface="+mn-ea"/>
                  </a:rPr>
                  <a:t>是</a:t>
                </a:r>
                <a:r>
                  <a:rPr kumimoji="0" lang="en-US" altLang="zh-CN" sz="2800" i="1" dirty="0">
                    <a:latin typeface="+mn-ea"/>
                  </a:rPr>
                  <a:t>A</a:t>
                </a:r>
                <a:r>
                  <a:rPr kumimoji="0" lang="zh-CN" altLang="en-US" sz="2800" dirty="0">
                    <a:latin typeface="+mn-ea"/>
                  </a:rPr>
                  <a:t>的一个子集。</a:t>
                </a:r>
                <a:br>
                  <a:rPr kumimoji="0" lang="en-US" altLang="zh-CN" sz="2800" dirty="0">
                    <a:latin typeface="+mn-ea"/>
                  </a:rPr>
                </a:br>
                <a14:m>
                  <m:oMath xmlns:m="http://schemas.openxmlformats.org/officeDocument/2006/math"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在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下的像</a:t>
                </a:r>
                <a:r>
                  <a:rPr kumimoji="0" lang="zh-CN" altLang="en-US" sz="2800" dirty="0">
                    <a:latin typeface="+mn-ea"/>
                  </a:rPr>
                  <a:t>，记为</a:t>
                </a:r>
                <a14:m>
                  <m:oMath xmlns:m="http://schemas.openxmlformats.org/officeDocument/2006/math"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kumimoji="0" lang="en-US" altLang="zh-CN" sz="2800" i="1" dirty="0" smtClean="0">
                        <a:solidFill>
                          <a:srgbClr val="0000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kumimoji="0" lang="zh-CN" altLang="en-US" sz="2800" dirty="0">
                    <a:latin typeface="+mn-ea"/>
                  </a:rPr>
                  <a:t>，定义如下：</a:t>
                </a:r>
                <a:endParaRPr kumimoji="0" lang="en-US" altLang="zh-CN" sz="2800" dirty="0">
                  <a:latin typeface="+mn-ea"/>
                </a:endParaRPr>
              </a:p>
              <a:p>
                <a:pPr lvl="1" algn="just" eaLnBrk="1" hangingPunct="1"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𝑆</m:t>
                    </m:r>
                    <m:r>
                      <a:rPr kumimoji="0" lang="en-US" altLang="zh-CN" sz="2400" i="1" dirty="0" smtClean="0">
                        <a:latin typeface="Cambria Math" panose="02040503050406030204" pitchFamily="18" charset="0"/>
                      </a:rPr>
                      <m:t>)=</m:t>
                    </m:r>
                    <m:d>
                      <m:dPr>
                        <m:begChr m:val="{"/>
                        <m:endChr m:val="|"/>
                        <m:ctrlP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kumimoji="0" lang="en-US" altLang="zh-CN" sz="2400" i="1" dirty="0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sSub>
                      <m:sSubPr>
                        <m:ctrlPr>
                          <a:rPr kumimoji="0" lang="en-US" altLang="zh-CN" sz="240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</m:ctrlPr>
                      </m:sSubPr>
                      <m:e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∃</m:t>
                        </m:r>
                      </m:e>
                      <m:sub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𝑠</m:t>
                        </m:r>
                        <m: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∈</m:t>
                        </m:r>
                        <m:r>
                          <m:rPr>
                            <m:sty m:val="p"/>
                          </m:rPr>
                          <a:rPr kumimoji="0" lang="en-US" altLang="zh-CN" sz="2400" b="0" i="1" dirty="0" smtClean="0">
                            <a:latin typeface="Cambria Math" panose="02040503050406030204" pitchFamily="18" charset="0"/>
                            <a:sym typeface="Symbol" charset="0"/>
                          </a:rPr>
                          <m:t>S</m:t>
                        </m:r>
                      </m:sub>
                    </m:sSub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𝑡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= 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</a:rPr>
                      <m:t>𝑓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(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𝑠</m:t>
                    </m:r>
                    <m:r>
                      <a:rPr kumimoji="0" lang="en-US" altLang="zh-CN" sz="2400" i="1" dirty="0">
                        <a:latin typeface="Cambria Math" panose="02040503050406030204" pitchFamily="18" charset="0"/>
                        <a:sym typeface="Symbol" charset="0"/>
                      </a:rPr>
                      <m:t>)}  </m:t>
                    </m:r>
                  </m:oMath>
                </a14:m>
                <a:endParaRPr kumimoji="0" lang="en-US" altLang="zh-CN" sz="2400" dirty="0">
                  <a:latin typeface="+mn-ea"/>
                </a:endParaRPr>
              </a:p>
              <a:p>
                <a:pPr lvl="1" algn="just" eaLnBrk="1" hangingPunct="1">
                  <a:lnSpc>
                    <a:spcPct val="120000"/>
                  </a:lnSpc>
                </a:pPr>
                <a:endParaRPr kumimoji="0" lang="en-US" altLang="zh-CN" sz="2400" dirty="0">
                  <a:latin typeface="+mn-ea"/>
                </a:endParaRPr>
              </a:p>
              <a:p>
                <a:pPr algn="just" eaLnBrk="1" hangingPunct="1">
                  <a:lnSpc>
                    <a:spcPct val="120000"/>
                  </a:lnSpc>
                </a:pPr>
                <a:r>
                  <a:rPr kumimoji="0" lang="zh-CN" altLang="en-US" sz="2800" dirty="0">
                    <a:latin typeface="+mn-ea"/>
                  </a:rPr>
                  <a:t>备注：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(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A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)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即为</a:t>
                </a:r>
                <a:r>
                  <a:rPr kumimoji="0" lang="en-US" altLang="zh-CN" sz="2800" dirty="0">
                    <a:solidFill>
                      <a:srgbClr val="0000CC"/>
                    </a:solidFill>
                    <a:latin typeface="+mn-ea"/>
                  </a:rPr>
                  <a:t> </a:t>
                </a:r>
                <a:r>
                  <a:rPr kumimoji="0" lang="en-US" altLang="zh-CN" sz="2800" i="1" dirty="0">
                    <a:solidFill>
                      <a:srgbClr val="0000CC"/>
                    </a:solidFill>
                    <a:latin typeface="+mn-ea"/>
                  </a:rPr>
                  <a:t>f </a:t>
                </a:r>
                <a:r>
                  <a:rPr kumimoji="0" lang="zh-CN" altLang="en-US" sz="2800" dirty="0">
                    <a:solidFill>
                      <a:srgbClr val="0000CC"/>
                    </a:solidFill>
                    <a:latin typeface="+mn-ea"/>
                  </a:rPr>
                  <a:t>的值域</a:t>
                </a:r>
                <a:r>
                  <a:rPr kumimoji="0" lang="zh-CN" altLang="en-US" sz="2800" dirty="0">
                    <a:latin typeface="+mn-ea"/>
                  </a:rPr>
                  <a:t>。</a:t>
                </a:r>
                <a:endParaRPr kumimoji="0" lang="en-US" altLang="zh-CN" sz="2400" dirty="0">
                  <a:solidFill>
                    <a:srgbClr val="990000"/>
                  </a:solidFill>
                  <a:latin typeface="+mn-ea"/>
                </a:endParaRPr>
              </a:p>
              <a:p>
                <a:pPr algn="just" eaLnBrk="1" hangingPunct="1"/>
                <a:endParaRPr kumimoji="0" lang="en-US" altLang="zh-CN" sz="2100" i="1" dirty="0">
                  <a:latin typeface="Franklin Gothic Book" charset="0"/>
                  <a:ea typeface="黑体" charset="0"/>
                </a:endParaRPr>
              </a:p>
              <a:p>
                <a:pPr algn="just" eaLnBrk="1" hangingPunct="1">
                  <a:buFont typeface="Wingdings" charset="0"/>
                  <a:buNone/>
                </a:pPr>
                <a:endParaRPr kumimoji="0" lang="en-US" altLang="zh-CN" sz="2600" dirty="0">
                  <a:latin typeface="Franklin Gothic Book" charset="0"/>
                  <a:ea typeface="黑体" charset="0"/>
                </a:endParaRPr>
              </a:p>
            </p:txBody>
          </p:sp>
        </mc:Choice>
        <mc:Fallback xmlns="">
          <p:sp>
            <p:nvSpPr>
              <p:cNvPr id="60419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8313" y="1687513"/>
                <a:ext cx="8351837" cy="4679950"/>
              </a:xfrm>
              <a:blipFill>
                <a:blip r:embed="rId3"/>
                <a:stretch>
                  <a:fillRect l="-365" t="-260" r="-14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03538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AutoShape 24" descr="信纸"/>
          <p:cNvSpPr>
            <a:spLocks noChangeArrowheads="1"/>
          </p:cNvSpPr>
          <p:nvPr/>
        </p:nvSpPr>
        <p:spPr bwMode="auto">
          <a:xfrm>
            <a:off x="900113" y="1458913"/>
            <a:ext cx="7551737" cy="4967287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67" name="Text Box 16"/>
          <p:cNvSpPr txBox="1">
            <a:spLocks noChangeArrowheads="1"/>
          </p:cNvSpPr>
          <p:nvPr/>
        </p:nvSpPr>
        <p:spPr bwMode="auto">
          <a:xfrm>
            <a:off x="7696200" y="4583113"/>
            <a:ext cx="331788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62468" name="Oval 6"/>
          <p:cNvSpPr>
            <a:spLocks noChangeArrowheads="1"/>
          </p:cNvSpPr>
          <p:nvPr/>
        </p:nvSpPr>
        <p:spPr bwMode="auto">
          <a:xfrm>
            <a:off x="5446713" y="1587500"/>
            <a:ext cx="2365375" cy="4191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69" name="Oval 7"/>
          <p:cNvSpPr>
            <a:spLocks noChangeArrowheads="1"/>
          </p:cNvSpPr>
          <p:nvPr/>
        </p:nvSpPr>
        <p:spPr bwMode="auto">
          <a:xfrm>
            <a:off x="6091238" y="3184525"/>
            <a:ext cx="1290637" cy="2195513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0" name="Text Box 17"/>
          <p:cNvSpPr txBox="1">
            <a:spLocks noChangeArrowheads="1"/>
          </p:cNvSpPr>
          <p:nvPr/>
        </p:nvSpPr>
        <p:spPr bwMode="auto">
          <a:xfrm>
            <a:off x="6227763" y="4005263"/>
            <a:ext cx="1081087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f</a:t>
            </a:r>
            <a:r>
              <a:rPr lang="en-US" altLang="zh-CN" sz="2400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(S):T</a:t>
            </a:r>
            <a:endParaRPr lang="en-US" altLang="zh-CN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2471" name="Line 10"/>
          <p:cNvSpPr>
            <a:spLocks noChangeShapeType="1"/>
          </p:cNvSpPr>
          <p:nvPr/>
        </p:nvSpPr>
        <p:spPr bwMode="auto">
          <a:xfrm>
            <a:off x="2649538" y="2584450"/>
            <a:ext cx="4087812" cy="600075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2" name="Line 11"/>
          <p:cNvSpPr>
            <a:spLocks noChangeShapeType="1"/>
          </p:cNvSpPr>
          <p:nvPr/>
        </p:nvSpPr>
        <p:spPr bwMode="auto">
          <a:xfrm flipV="1">
            <a:off x="2649538" y="5380038"/>
            <a:ext cx="4087812" cy="198437"/>
          </a:xfrm>
          <a:prstGeom prst="line">
            <a:avLst/>
          </a:prstGeom>
          <a:noFill/>
          <a:ln w="25400">
            <a:solidFill>
              <a:srgbClr val="00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3" name="Line 14"/>
          <p:cNvSpPr>
            <a:spLocks noChangeShapeType="1"/>
          </p:cNvSpPr>
          <p:nvPr/>
        </p:nvSpPr>
        <p:spPr bwMode="auto">
          <a:xfrm>
            <a:off x="3940175" y="5976938"/>
            <a:ext cx="17208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2474" name="Text Box 4"/>
          <p:cNvSpPr txBox="1">
            <a:spLocks noChangeArrowheads="1"/>
          </p:cNvSpPr>
          <p:nvPr/>
        </p:nvSpPr>
        <p:spPr bwMode="auto">
          <a:xfrm>
            <a:off x="1143000" y="4779963"/>
            <a:ext cx="333375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62475" name="Oval 5"/>
          <p:cNvSpPr>
            <a:spLocks noChangeArrowheads="1"/>
          </p:cNvSpPr>
          <p:nvPr/>
        </p:nvSpPr>
        <p:spPr bwMode="auto">
          <a:xfrm>
            <a:off x="1331913" y="1700213"/>
            <a:ext cx="2365375" cy="4191000"/>
          </a:xfrm>
          <a:prstGeom prst="ellipse">
            <a:avLst/>
          </a:prstGeom>
          <a:solidFill>
            <a:srgbClr val="FFFFFF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6" name="Oval 8"/>
          <p:cNvSpPr>
            <a:spLocks noChangeArrowheads="1"/>
          </p:cNvSpPr>
          <p:nvPr/>
        </p:nvSpPr>
        <p:spPr bwMode="auto">
          <a:xfrm>
            <a:off x="2003425" y="2584450"/>
            <a:ext cx="1076325" cy="2994025"/>
          </a:xfrm>
          <a:prstGeom prst="ellipse">
            <a:avLst/>
          </a:prstGeom>
          <a:solidFill>
            <a:srgbClr val="FFFF99">
              <a:alpha val="50195"/>
            </a:srgbClr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62477" name="Text Box 15"/>
          <p:cNvSpPr txBox="1">
            <a:spLocks noChangeArrowheads="1"/>
          </p:cNvSpPr>
          <p:nvPr/>
        </p:nvSpPr>
        <p:spPr bwMode="auto">
          <a:xfrm>
            <a:off x="2268538" y="4076700"/>
            <a:ext cx="6238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Times New Roman" charset="0"/>
                <a:ea typeface="黑体" charset="0"/>
                <a:cs typeface="黑体" charset="0"/>
              </a:rPr>
              <a:t>S</a:t>
            </a:r>
          </a:p>
        </p:txBody>
      </p:sp>
      <p:sp>
        <p:nvSpPr>
          <p:cNvPr id="62478" name="Text Box 22"/>
          <p:cNvSpPr txBox="1">
            <a:spLocks noChangeArrowheads="1"/>
          </p:cNvSpPr>
          <p:nvPr/>
        </p:nvSpPr>
        <p:spPr bwMode="auto">
          <a:xfrm>
            <a:off x="4648200" y="5976938"/>
            <a:ext cx="457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2000" i="1">
                <a:latin typeface="Times New Roman" charset="0"/>
                <a:ea typeface="黑体" charset="0"/>
                <a:cs typeface="黑体" charset="0"/>
              </a:rPr>
              <a:t>f</a:t>
            </a:r>
          </a:p>
        </p:txBody>
      </p:sp>
      <p:sp>
        <p:nvSpPr>
          <p:cNvPr id="62479" name="Rectangle 25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192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dirty="0">
                <a:latin typeface="+mn-ea"/>
                <a:ea typeface="+mn-ea"/>
                <a:cs typeface="Times New Roman" charset="0"/>
              </a:rPr>
              <a:t>S</a:t>
            </a:r>
            <a:r>
              <a:rPr lang="zh-CN" altLang="en-US" dirty="0">
                <a:latin typeface="+mn-ea"/>
                <a:ea typeface="+mn-ea"/>
                <a:cs typeface="Times New Roman" charset="0"/>
              </a:rPr>
              <a:t>的像和原像</a:t>
            </a:r>
          </a:p>
        </p:txBody>
      </p:sp>
      <p:sp>
        <p:nvSpPr>
          <p:cNvPr id="62480" name="Text Box 26"/>
          <p:cNvSpPr txBox="1">
            <a:spLocks noChangeArrowheads="1"/>
          </p:cNvSpPr>
          <p:nvPr/>
        </p:nvSpPr>
        <p:spPr bwMode="auto">
          <a:xfrm>
            <a:off x="7235825" y="5805488"/>
            <a:ext cx="13684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>
                <a:latin typeface="Times New Roman" charset="0"/>
                <a:cs typeface="Times New Roman" charset="0"/>
              </a:rPr>
              <a:t>S</a:t>
            </a:r>
            <a:r>
              <a:rPr lang="zh-CN" altLang="en-US" sz="2400">
                <a:latin typeface="Times New Roman" charset="0"/>
                <a:ea typeface="黑体" charset="0"/>
                <a:cs typeface="黑体" charset="0"/>
              </a:rPr>
              <a:t>的像</a:t>
            </a:r>
            <a:r>
              <a:rPr lang="en-US" altLang="zh-CN" sz="2400">
                <a:latin typeface="Times New Roman" charset="0"/>
                <a:cs typeface="Times New Roman" charset="0"/>
              </a:rPr>
              <a:t>:T</a:t>
            </a:r>
            <a:endParaRPr lang="zh-CN" altLang="en-US" sz="2400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2481" name="Line 27"/>
          <p:cNvSpPr>
            <a:spLocks noChangeShapeType="1"/>
          </p:cNvSpPr>
          <p:nvPr/>
        </p:nvSpPr>
        <p:spPr bwMode="auto">
          <a:xfrm flipH="1" flipV="1">
            <a:off x="7019925" y="4797425"/>
            <a:ext cx="504825" cy="1008063"/>
          </a:xfrm>
          <a:prstGeom prst="line">
            <a:avLst/>
          </a:prstGeom>
          <a:noFill/>
          <a:ln w="9525">
            <a:solidFill>
              <a:srgbClr val="008000"/>
            </a:solidFill>
            <a:prstDash val="lgDash"/>
            <a:miter lim="800000"/>
            <a:headEnd/>
            <a:tailEnd type="stealth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2" name="组合 23"/>
          <p:cNvGrpSpPr>
            <a:grpSpLocks/>
          </p:cNvGrpSpPr>
          <p:nvPr/>
        </p:nvGrpSpPr>
        <p:grpSpPr bwMode="auto">
          <a:xfrm>
            <a:off x="2268538" y="3213100"/>
            <a:ext cx="4848225" cy="585788"/>
            <a:chOff x="2267744" y="3212976"/>
            <a:chExt cx="4849410" cy="585356"/>
          </a:xfrm>
        </p:grpSpPr>
        <p:grpSp>
          <p:nvGrpSpPr>
            <p:cNvPr id="62491" name="组合 23"/>
            <p:cNvGrpSpPr>
              <a:grpSpLocks/>
            </p:cNvGrpSpPr>
            <p:nvPr/>
          </p:nvGrpSpPr>
          <p:grpSpPr bwMode="auto">
            <a:xfrm>
              <a:off x="2593975" y="3463925"/>
              <a:ext cx="4211638" cy="192088"/>
              <a:chOff x="2594363" y="3463271"/>
              <a:chExt cx="4211250" cy="192742"/>
            </a:xfrm>
          </p:grpSpPr>
          <p:sp>
            <p:nvSpPr>
              <p:cNvPr id="62494" name="Oval 9"/>
              <p:cNvSpPr>
                <a:spLocks noChangeArrowheads="1"/>
              </p:cNvSpPr>
              <p:nvPr/>
            </p:nvSpPr>
            <p:spPr bwMode="auto">
              <a:xfrm>
                <a:off x="6737350" y="3582988"/>
                <a:ext cx="68263" cy="73025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ea typeface="黑体" charset="0"/>
                  <a:cs typeface="黑体" charset="0"/>
                </a:endParaRPr>
              </a:p>
            </p:txBody>
          </p:sp>
          <p:sp>
            <p:nvSpPr>
              <p:cNvPr id="62495" name="Line 13"/>
              <p:cNvSpPr>
                <a:spLocks noChangeShapeType="1"/>
              </p:cNvSpPr>
              <p:nvPr/>
            </p:nvSpPr>
            <p:spPr bwMode="auto">
              <a:xfrm>
                <a:off x="2685724" y="3486940"/>
                <a:ext cx="4061916" cy="144016"/>
              </a:xfrm>
              <a:prstGeom prst="line">
                <a:avLst/>
              </a:prstGeom>
              <a:noFill/>
              <a:ln w="25400">
                <a:solidFill>
                  <a:srgbClr val="0000CC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6" name="Oval 12"/>
              <p:cNvSpPr>
                <a:spLocks noChangeArrowheads="1"/>
              </p:cNvSpPr>
              <p:nvPr/>
            </p:nvSpPr>
            <p:spPr bwMode="auto">
              <a:xfrm>
                <a:off x="2594363" y="3463271"/>
                <a:ext cx="68263" cy="71438"/>
              </a:xfrm>
              <a:prstGeom prst="ellipse">
                <a:avLst/>
              </a:prstGeom>
              <a:solidFill>
                <a:srgbClr val="0000CC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eaLnBrk="1" hangingPunct="1"/>
                <a:endParaRPr lang="zh-CN" altLang="en-US">
                  <a:ea typeface="黑体" charset="0"/>
                  <a:cs typeface="黑体" charset="0"/>
                </a:endParaRPr>
              </a:p>
            </p:txBody>
          </p:sp>
        </p:grpSp>
        <p:sp>
          <p:nvSpPr>
            <p:cNvPr id="62492" name="TextBox 21"/>
            <p:cNvSpPr txBox="1">
              <a:spLocks noChangeArrowheads="1"/>
            </p:cNvSpPr>
            <p:nvPr/>
          </p:nvSpPr>
          <p:spPr bwMode="auto">
            <a:xfrm>
              <a:off x="2267744" y="3212976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a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  <p:sp>
          <p:nvSpPr>
            <p:cNvPr id="62493" name="TextBox 22"/>
            <p:cNvSpPr txBox="1">
              <a:spLocks noChangeArrowheads="1"/>
            </p:cNvSpPr>
            <p:nvPr/>
          </p:nvSpPr>
          <p:spPr bwMode="auto">
            <a:xfrm>
              <a:off x="6804248" y="3429000"/>
              <a:ext cx="31290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b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</p:grpSp>
      <p:grpSp>
        <p:nvGrpSpPr>
          <p:cNvPr id="4" name="组合 31"/>
          <p:cNvGrpSpPr>
            <a:grpSpLocks/>
          </p:cNvGrpSpPr>
          <p:nvPr/>
        </p:nvGrpSpPr>
        <p:grpSpPr bwMode="auto">
          <a:xfrm>
            <a:off x="2268538" y="2060575"/>
            <a:ext cx="4464050" cy="1512888"/>
            <a:chOff x="2267744" y="2060848"/>
            <a:chExt cx="4464496" cy="1512168"/>
          </a:xfrm>
        </p:grpSpPr>
        <p:sp>
          <p:nvSpPr>
            <p:cNvPr id="62488" name="Line 13"/>
            <p:cNvSpPr>
              <a:spLocks noChangeShapeType="1"/>
            </p:cNvSpPr>
            <p:nvPr/>
          </p:nvSpPr>
          <p:spPr bwMode="auto">
            <a:xfrm>
              <a:off x="2685344" y="2335386"/>
              <a:ext cx="4046896" cy="1237630"/>
            </a:xfrm>
            <a:prstGeom prst="line">
              <a:avLst/>
            </a:prstGeom>
            <a:noFill/>
            <a:ln w="25400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2489" name="Oval 12"/>
            <p:cNvSpPr>
              <a:spLocks noChangeArrowheads="1"/>
            </p:cNvSpPr>
            <p:nvPr/>
          </p:nvSpPr>
          <p:spPr bwMode="auto">
            <a:xfrm>
              <a:off x="2593975" y="2311797"/>
              <a:ext cx="68269" cy="71196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zh-CN" altLang="en-US">
                <a:ea typeface="黑体" charset="0"/>
                <a:cs typeface="黑体" charset="0"/>
              </a:endParaRPr>
            </a:p>
          </p:txBody>
        </p:sp>
        <p:sp>
          <p:nvSpPr>
            <p:cNvPr id="62490" name="TextBox 26"/>
            <p:cNvSpPr txBox="1">
              <a:spLocks noChangeArrowheads="1"/>
            </p:cNvSpPr>
            <p:nvPr/>
          </p:nvSpPr>
          <p:spPr bwMode="auto">
            <a:xfrm>
              <a:off x="2267744" y="2060848"/>
              <a:ext cx="300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>
                  <a:ea typeface="黑体" charset="0"/>
                  <a:cs typeface="黑体" charset="0"/>
                </a:rPr>
                <a:t>c</a:t>
              </a:r>
              <a:endParaRPr lang="zh-CN" altLang="en-US">
                <a:ea typeface="黑体" charset="0"/>
                <a:cs typeface="黑体" charset="0"/>
              </a:endParaRPr>
            </a:p>
          </p:txBody>
        </p:sp>
      </p:grpSp>
      <p:grpSp>
        <p:nvGrpSpPr>
          <p:cNvPr id="5" name="组合 34"/>
          <p:cNvGrpSpPr>
            <a:grpSpLocks/>
          </p:cNvGrpSpPr>
          <p:nvPr/>
        </p:nvGrpSpPr>
        <p:grpSpPr bwMode="auto">
          <a:xfrm>
            <a:off x="2270126" y="1844675"/>
            <a:ext cx="1293519" cy="1871663"/>
            <a:chOff x="2339752" y="1844824"/>
            <a:chExt cx="1293141" cy="1872208"/>
          </a:xfrm>
        </p:grpSpPr>
        <p:sp>
          <p:nvSpPr>
            <p:cNvPr id="33" name="椭圆 32"/>
            <p:cNvSpPr/>
            <p:nvPr/>
          </p:nvSpPr>
          <p:spPr>
            <a:xfrm>
              <a:off x="2339752" y="1989329"/>
              <a:ext cx="576095" cy="172770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zh-CN" altLang="en-US"/>
            </a:p>
          </p:txBody>
        </p:sp>
        <p:sp>
          <p:nvSpPr>
            <p:cNvPr id="62487" name="TextBox 33"/>
            <p:cNvSpPr txBox="1">
              <a:spLocks noChangeArrowheads="1"/>
            </p:cNvSpPr>
            <p:nvPr/>
          </p:nvSpPr>
          <p:spPr bwMode="auto">
            <a:xfrm>
              <a:off x="2627784" y="1844824"/>
              <a:ext cx="1005109" cy="369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/>
              <a:r>
                <a:rPr lang="en-US" altLang="zh-CN" dirty="0">
                  <a:ea typeface="黑体" charset="0"/>
                  <a:cs typeface="黑体" charset="0"/>
                </a:rPr>
                <a:t>b</a:t>
              </a:r>
              <a:r>
                <a:rPr lang="zh-CN" altLang="en-US" dirty="0">
                  <a:ea typeface="黑体" charset="0"/>
                  <a:cs typeface="黑体" charset="0"/>
                </a:rPr>
                <a:t>的原像</a:t>
              </a:r>
            </a:p>
          </p:txBody>
        </p:sp>
      </p:grp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211638" y="4365625"/>
            <a:ext cx="2130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en-US" altLang="zh-CN" sz="2000" i="1" dirty="0">
                <a:solidFill>
                  <a:srgbClr val="0000CC"/>
                </a:solidFill>
                <a:latin typeface="Times New Roman" charset="0"/>
                <a:ea typeface="黑体" charset="0"/>
                <a:cs typeface="黑体" charset="0"/>
              </a:rPr>
              <a:t>T</a:t>
            </a:r>
            <a:r>
              <a:rPr lang="zh-CN" altLang="en-US" sz="2000" dirty="0">
                <a:ea typeface="黑体" charset="0"/>
                <a:cs typeface="黑体" charset="0"/>
              </a:rPr>
              <a:t>的原像是什么？</a:t>
            </a:r>
          </a:p>
        </p:txBody>
      </p:sp>
    </p:spTree>
    <p:extLst>
      <p:ext uri="{BB962C8B-B14F-4D97-AF65-F5344CB8AC3E}">
        <p14:creationId xmlns:p14="http://schemas.microsoft.com/office/powerpoint/2010/main" val="3813539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并集的像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63700"/>
            <a:ext cx="8147050" cy="50053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设函数</a:t>
            </a:r>
            <a:r>
              <a:rPr kumimoji="0" lang="en-US" altLang="zh-CN" sz="2800" dirty="0">
                <a:latin typeface="+mn-ea"/>
                <a:cs typeface="Times New Roman" charset="0"/>
              </a:rPr>
              <a:t>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: 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，且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的子集，则</a:t>
            </a:r>
            <a:endParaRPr kumimoji="0"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kumimoji="0" lang="en-US" altLang="zh-CN" sz="2800" i="1" dirty="0">
                <a:latin typeface="+mn-ea"/>
                <a:cs typeface="Times New Roman" charset="0"/>
                <a:sym typeface="Symbol" charset="0"/>
              </a:rPr>
              <a:t>		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dirty="0">
                <a:latin typeface="+mn-ea"/>
                <a:cs typeface="Times New Roman" charset="0"/>
              </a:rPr>
              <a:t>(X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800" dirty="0">
                <a:latin typeface="+mn-ea"/>
                <a:cs typeface="Times New Roman" charset="0"/>
              </a:rPr>
              <a:t>) =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(X)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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sz="2800" dirty="0">
                <a:latin typeface="+mn-ea"/>
                <a:cs typeface="Times New Roman" charset="0"/>
              </a:rPr>
              <a:t>) </a:t>
            </a:r>
            <a:endParaRPr kumimoji="0" lang="zh-CN" altLang="en-US" sz="2800" dirty="0">
              <a:latin typeface="+mn-ea"/>
              <a:cs typeface="Times New Roman" charset="0"/>
              <a:sym typeface="Symbol" charset="0"/>
            </a:endParaRPr>
          </a:p>
          <a:p>
            <a:pPr eaLnBrk="1" hangingPunct="1">
              <a:lnSpc>
                <a:spcPct val="110000"/>
              </a:lnSpc>
            </a:pPr>
            <a:r>
              <a:rPr kumimoji="0" lang="zh-CN" altLang="en-US" sz="2600" dirty="0">
                <a:latin typeface="+mn-ea"/>
                <a:cs typeface="Times New Roman" charset="0"/>
              </a:rPr>
              <a:t>证明</a:t>
            </a:r>
            <a:r>
              <a:rPr kumimoji="0" lang="en-US" altLang="zh-CN" sz="2600" dirty="0">
                <a:latin typeface="+mn-ea"/>
                <a:cs typeface="Times New Roman" charset="0"/>
              </a:rPr>
              <a:t>:</a:t>
            </a:r>
          </a:p>
          <a:p>
            <a:pPr lvl="1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(X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)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 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(X)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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(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Times New Roman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对任意的</a:t>
            </a:r>
            <a:r>
              <a:rPr kumimoji="0" lang="en-US" altLang="zh-CN" sz="2200" dirty="0">
                <a:latin typeface="+mn-ea"/>
                <a:cs typeface="Times New Roman" charset="0"/>
              </a:rPr>
              <a:t>t</a:t>
            </a:r>
            <a:r>
              <a:rPr kumimoji="0" lang="zh-CN" altLang="en-US" sz="2200" dirty="0">
                <a:latin typeface="+mn-ea"/>
                <a:cs typeface="Times New Roman" charset="0"/>
              </a:rPr>
              <a:t>，若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t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Times New Roman" charset="0"/>
              </a:rPr>
              <a:t>f</a:t>
            </a:r>
            <a:r>
              <a:rPr kumimoji="0" lang="en-US" altLang="zh-CN" sz="2200" i="1" dirty="0">
                <a:latin typeface="+mn-ea"/>
                <a:cs typeface="Times New Roman" charset="0"/>
              </a:rPr>
              <a:t> </a:t>
            </a:r>
            <a:r>
              <a:rPr kumimoji="0" lang="en-US" altLang="zh-CN" sz="2200" dirty="0">
                <a:latin typeface="+mn-ea"/>
                <a:cs typeface="Times New Roman" charset="0"/>
              </a:rPr>
              <a:t>(X</a:t>
            </a:r>
            <a:r>
              <a:rPr kumimoji="0" lang="en-US" altLang="zh-CN" sz="2200" dirty="0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Times New Roman" charset="0"/>
              </a:rPr>
              <a:t>) , </a:t>
            </a:r>
            <a:r>
              <a:rPr kumimoji="0" lang="zh-CN" altLang="en-US" sz="2200" dirty="0">
                <a:latin typeface="+mn-ea"/>
                <a:cs typeface="宋体" charset="0"/>
              </a:rPr>
              <a:t>则存在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s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200" dirty="0" err="1">
                <a:latin typeface="+mn-ea"/>
                <a:cs typeface="Times New Roman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Times New Roman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满足</a:t>
            </a:r>
            <a:r>
              <a:rPr kumimoji="0" lang="en-US" altLang="zh-CN" sz="2200" i="1" dirty="0">
                <a:latin typeface="+mn-ea"/>
                <a:cs typeface="宋体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</a:rPr>
              <a:t>(s)=t; </a:t>
            </a:r>
            <a:r>
              <a:rPr kumimoji="0" lang="zh-CN" altLang="en-US" sz="2200" dirty="0">
                <a:latin typeface="+mn-ea"/>
                <a:cs typeface="宋体" charset="0"/>
              </a:rPr>
              <a:t>假设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宋体" charset="0"/>
              </a:rPr>
              <a:t>X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则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200" dirty="0">
                <a:latin typeface="+mn-ea"/>
                <a:cs typeface="宋体" charset="0"/>
              </a:rPr>
              <a:t>X), </a:t>
            </a:r>
            <a:r>
              <a:rPr kumimoji="0" lang="zh-CN" altLang="en-US" sz="2200" dirty="0">
                <a:latin typeface="+mn-ea"/>
                <a:cs typeface="宋体" charset="0"/>
              </a:rPr>
              <a:t>假设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dirty="0" err="1">
                <a:latin typeface="+mn-ea"/>
                <a:cs typeface="宋体" charset="0"/>
              </a:rPr>
              <a:t>Y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zh-CN" altLang="en-US" sz="2200" dirty="0">
                <a:latin typeface="+mn-ea"/>
                <a:cs typeface="宋体" charset="0"/>
              </a:rPr>
              <a:t>则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200" dirty="0">
                <a:latin typeface="+mn-ea"/>
                <a:cs typeface="宋体" charset="0"/>
              </a:rPr>
              <a:t>Y),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t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</a:pP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)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 </a:t>
            </a:r>
            <a:r>
              <a:rPr kumimoji="0" lang="en-US" altLang="zh-CN" sz="2200" i="1" dirty="0">
                <a:solidFill>
                  <a:srgbClr val="FF0000"/>
                </a:solidFill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solidFill>
                  <a:srgbClr val="FF0000"/>
                </a:solidFill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对任意的</a:t>
            </a:r>
            <a:r>
              <a:rPr kumimoji="0" lang="en-US" altLang="zh-CN" sz="2200" dirty="0">
                <a:latin typeface="+mn-ea"/>
                <a:cs typeface="宋体" charset="0"/>
              </a:rPr>
              <a:t>t</a:t>
            </a:r>
            <a:r>
              <a:rPr kumimoji="0" lang="zh-CN" altLang="en-US" sz="2200" dirty="0">
                <a:latin typeface="+mn-ea"/>
                <a:cs typeface="宋体" charset="0"/>
              </a:rPr>
              <a:t>，若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(Y</a:t>
            </a:r>
            <a:r>
              <a:rPr kumimoji="0" lang="en-US" altLang="zh-CN" sz="2200" dirty="0">
                <a:latin typeface="+mn-ea"/>
                <a:cs typeface="宋体" charset="0"/>
              </a:rPr>
              <a:t>)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情况</a:t>
            </a:r>
            <a:r>
              <a:rPr kumimoji="0" lang="en-US" altLang="zh-CN" sz="2200" dirty="0">
                <a:latin typeface="+mn-ea"/>
                <a:cs typeface="宋体" charset="0"/>
              </a:rPr>
              <a:t>1</a:t>
            </a:r>
            <a:r>
              <a:rPr kumimoji="0" lang="zh-CN" altLang="en-US" sz="2200" dirty="0">
                <a:latin typeface="+mn-ea"/>
                <a:cs typeface="宋体" charset="0"/>
              </a:rPr>
              <a:t>：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(X), </a:t>
            </a:r>
            <a:r>
              <a:rPr kumimoji="0" lang="zh-CN" altLang="en-US" sz="2200" dirty="0">
                <a:latin typeface="+mn-ea"/>
                <a:cs typeface="宋体" charset="0"/>
              </a:rPr>
              <a:t>则存在</a:t>
            </a:r>
            <a:r>
              <a:rPr kumimoji="0" lang="en-US" altLang="zh-CN" sz="2200" dirty="0" err="1">
                <a:latin typeface="+mn-ea"/>
                <a:cs typeface="宋体" charset="0"/>
              </a:rPr>
              <a:t>s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 </a:t>
            </a:r>
            <a:r>
              <a:rPr kumimoji="0" lang="en-US" altLang="zh-CN" sz="2200" dirty="0">
                <a:latin typeface="+mn-ea"/>
                <a:cs typeface="宋体" charset="0"/>
              </a:rPr>
              <a:t>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Y, </a:t>
            </a:r>
            <a:r>
              <a:rPr kumimoji="0" lang="zh-CN" altLang="en-US" sz="2200" dirty="0">
                <a:latin typeface="+mn-ea"/>
                <a:cs typeface="宋体" charset="0"/>
                <a:sym typeface="Symbol" charset="0"/>
              </a:rPr>
              <a:t>满足</a:t>
            </a:r>
            <a:r>
              <a:rPr kumimoji="0" lang="en-US" altLang="zh-CN" sz="22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(s)=t</a:t>
            </a:r>
            <a:r>
              <a:rPr kumimoji="0" lang="en-US" altLang="zh-CN" sz="2200" dirty="0">
                <a:latin typeface="+mn-ea"/>
                <a:cs typeface="宋体" charset="0"/>
              </a:rPr>
              <a:t>,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zh-CN" altLang="en-US" sz="2200" dirty="0">
                <a:latin typeface="+mn-ea"/>
                <a:cs typeface="宋体" charset="0"/>
              </a:rPr>
              <a:t>情况</a:t>
            </a:r>
            <a:r>
              <a:rPr kumimoji="0" lang="en-US" altLang="zh-CN" sz="2200" dirty="0">
                <a:latin typeface="+mn-ea"/>
                <a:cs typeface="宋体" charset="0"/>
              </a:rPr>
              <a:t>2</a:t>
            </a:r>
            <a:r>
              <a:rPr kumimoji="0" lang="zh-CN" altLang="en-US" sz="2200" dirty="0">
                <a:latin typeface="+mn-ea"/>
                <a:cs typeface="宋体" charset="0"/>
              </a:rPr>
              <a:t>：</a:t>
            </a:r>
            <a:r>
              <a:rPr kumimoji="0" lang="en-US" altLang="zh-CN" sz="2200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 err="1">
                <a:latin typeface="+mn-ea"/>
                <a:cs typeface="宋体" charset="0"/>
              </a:rPr>
              <a:t>t</a:t>
            </a:r>
            <a:r>
              <a:rPr kumimoji="0" lang="en-US" altLang="zh-CN" sz="22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200" i="1" dirty="0" err="1">
                <a:latin typeface="+mn-ea"/>
                <a:cs typeface="宋体" charset="0"/>
              </a:rPr>
              <a:t>f</a:t>
            </a:r>
            <a:r>
              <a:rPr kumimoji="0" lang="en-US" altLang="zh-CN" sz="2200" i="1" dirty="0">
                <a:latin typeface="+mn-ea"/>
                <a:cs typeface="宋体" charset="0"/>
              </a:rPr>
              <a:t> </a:t>
            </a:r>
            <a:r>
              <a:rPr kumimoji="0" lang="en-US" altLang="zh-CN" sz="2200" dirty="0">
                <a:latin typeface="+mn-ea"/>
                <a:cs typeface="宋体" charset="0"/>
              </a:rPr>
              <a:t>(Y), </a:t>
            </a:r>
            <a:r>
              <a:rPr kumimoji="0" lang="zh-CN" altLang="en-US" sz="2200" dirty="0">
                <a:latin typeface="+mn-ea"/>
                <a:cs typeface="宋体" charset="0"/>
              </a:rPr>
              <a:t>同样可得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  <a:p>
            <a:pPr lvl="1" eaLnBrk="1" hangingPunct="1">
              <a:lnSpc>
                <a:spcPct val="110000"/>
              </a:lnSpc>
              <a:buFont typeface="Wingdings" charset="0"/>
              <a:buNone/>
            </a:pPr>
            <a:r>
              <a:rPr kumimoji="0" lang="en-US" altLang="zh-CN" sz="2200" dirty="0">
                <a:latin typeface="+mn-ea"/>
                <a:cs typeface="宋体" charset="0"/>
              </a:rPr>
              <a:t>    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 t </a:t>
            </a:r>
            <a:r>
              <a:rPr kumimoji="0" lang="en-US" altLang="zh-CN" sz="2200" i="1" dirty="0">
                <a:latin typeface="+mn-ea"/>
                <a:cs typeface="宋体" charset="0"/>
              </a:rPr>
              <a:t>f </a:t>
            </a:r>
            <a:r>
              <a:rPr kumimoji="0" lang="en-US" altLang="zh-CN" sz="2200" dirty="0">
                <a:latin typeface="+mn-ea"/>
                <a:cs typeface="宋体" charset="0"/>
              </a:rPr>
              <a:t>(X</a:t>
            </a:r>
            <a:r>
              <a:rPr kumimoji="0" lang="en-US" altLang="zh-CN" sz="2200" dirty="0">
                <a:latin typeface="+mn-ea"/>
                <a:cs typeface="宋体" charset="0"/>
                <a:sym typeface="Symbol" charset="0"/>
              </a:rPr>
              <a:t>Y</a:t>
            </a:r>
            <a:r>
              <a:rPr kumimoji="0" lang="en-US" altLang="zh-CN" sz="2200" dirty="0">
                <a:latin typeface="+mn-ea"/>
                <a:cs typeface="宋体" charset="0"/>
              </a:rPr>
              <a:t>) </a:t>
            </a:r>
          </a:p>
        </p:txBody>
      </p:sp>
    </p:spTree>
    <p:extLst>
      <p:ext uri="{BB962C8B-B14F-4D97-AF65-F5344CB8AC3E}">
        <p14:creationId xmlns:p14="http://schemas.microsoft.com/office/powerpoint/2010/main" val="1382290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本节提要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：什么是函数？什么是单射、满射函数？如何进行函数运算？</a:t>
            </a:r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57433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交集的像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kumimoji="0" lang="zh-CN" altLang="en-US" dirty="0">
                <a:latin typeface="+mn-ea"/>
                <a:cs typeface="Times New Roman" charset="0"/>
              </a:rPr>
              <a:t>设函数</a:t>
            </a:r>
            <a:r>
              <a:rPr kumimoji="0" lang="en-US" altLang="zh-CN" dirty="0"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latin typeface="+mn-ea"/>
                <a:cs typeface="Times New Roman" charset="0"/>
              </a:rPr>
              <a:t>: A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B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，且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是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dirty="0">
                <a:latin typeface="+mn-ea"/>
                <a:cs typeface="Times New Roman" charset="0"/>
                <a:sym typeface="Symbol" charset="0"/>
              </a:rPr>
              <a:t>的子集，则</a:t>
            </a:r>
          </a:p>
          <a:p>
            <a:pPr lvl="1" eaLnBrk="1" hangingPunct="1"/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(X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Y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)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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(X)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</a:t>
            </a:r>
            <a:r>
              <a:rPr kumimoji="0" lang="en-US" altLang="zh-CN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(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Y</a:t>
            </a:r>
            <a:r>
              <a:rPr kumimoji="0" lang="en-US" altLang="zh-CN" dirty="0">
                <a:solidFill>
                  <a:srgbClr val="FF0000"/>
                </a:solidFill>
                <a:latin typeface="+mn-ea"/>
                <a:cs typeface="Times New Roman" charset="0"/>
              </a:rPr>
              <a:t>)</a:t>
            </a:r>
            <a:endParaRPr kumimoji="0" lang="en-US" altLang="zh-CN" dirty="0">
              <a:solidFill>
                <a:srgbClr val="FF0000"/>
              </a:solidFill>
              <a:latin typeface="+mn-ea"/>
              <a:cs typeface="Times New Roman" charset="0"/>
              <a:sym typeface="Symbol" charset="0"/>
            </a:endParaRPr>
          </a:p>
        </p:txBody>
      </p:sp>
      <p:grpSp>
        <p:nvGrpSpPr>
          <p:cNvPr id="2" name="组 1"/>
          <p:cNvGrpSpPr/>
          <p:nvPr/>
        </p:nvGrpSpPr>
        <p:grpSpPr>
          <a:xfrm>
            <a:off x="1331640" y="3119438"/>
            <a:ext cx="6502400" cy="2976562"/>
            <a:chOff x="1981200" y="3500438"/>
            <a:chExt cx="6502400" cy="2976562"/>
          </a:xfrm>
        </p:grpSpPr>
        <p:sp>
          <p:nvSpPr>
            <p:cNvPr id="66564" name="Oval 4"/>
            <p:cNvSpPr>
              <a:spLocks noChangeArrowheads="1"/>
            </p:cNvSpPr>
            <p:nvPr/>
          </p:nvSpPr>
          <p:spPr bwMode="auto">
            <a:xfrm>
              <a:off x="2133600" y="3886200"/>
              <a:ext cx="1676400" cy="2514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5" name="Oval 5"/>
            <p:cNvSpPr>
              <a:spLocks noChangeArrowheads="1"/>
            </p:cNvSpPr>
            <p:nvPr/>
          </p:nvSpPr>
          <p:spPr bwMode="auto">
            <a:xfrm>
              <a:off x="5334000" y="3886200"/>
              <a:ext cx="1676400" cy="251460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6" name="Oval 6"/>
            <p:cNvSpPr>
              <a:spLocks noChangeArrowheads="1"/>
            </p:cNvSpPr>
            <p:nvPr/>
          </p:nvSpPr>
          <p:spPr bwMode="auto">
            <a:xfrm>
              <a:off x="2743200" y="4191000"/>
              <a:ext cx="457200" cy="1295400"/>
            </a:xfrm>
            <a:prstGeom prst="ellipse">
              <a:avLst/>
            </a:prstGeom>
            <a:solidFill>
              <a:srgbClr val="FFFF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7" name="Oval 7"/>
            <p:cNvSpPr>
              <a:spLocks noChangeArrowheads="1"/>
            </p:cNvSpPr>
            <p:nvPr/>
          </p:nvSpPr>
          <p:spPr bwMode="auto">
            <a:xfrm>
              <a:off x="2590800" y="4953000"/>
              <a:ext cx="762000" cy="1295400"/>
            </a:xfrm>
            <a:prstGeom prst="ellipse">
              <a:avLst/>
            </a:prstGeom>
            <a:solidFill>
              <a:srgbClr val="FF0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68" name="Text Box 8"/>
            <p:cNvSpPr txBox="1">
              <a:spLocks noChangeArrowheads="1"/>
            </p:cNvSpPr>
            <p:nvPr/>
          </p:nvSpPr>
          <p:spPr bwMode="auto">
            <a:xfrm>
              <a:off x="1981200" y="579120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A</a:t>
              </a:r>
            </a:p>
          </p:txBody>
        </p:sp>
        <p:sp>
          <p:nvSpPr>
            <p:cNvPr id="66569" name="Text Box 9"/>
            <p:cNvSpPr txBox="1">
              <a:spLocks noChangeArrowheads="1"/>
            </p:cNvSpPr>
            <p:nvPr/>
          </p:nvSpPr>
          <p:spPr bwMode="auto">
            <a:xfrm>
              <a:off x="6962775" y="56864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B</a:t>
              </a:r>
            </a:p>
          </p:txBody>
        </p:sp>
        <p:sp>
          <p:nvSpPr>
            <p:cNvPr id="66570" name="Text Box 10"/>
            <p:cNvSpPr txBox="1">
              <a:spLocks noChangeArrowheads="1"/>
            </p:cNvSpPr>
            <p:nvPr/>
          </p:nvSpPr>
          <p:spPr bwMode="auto">
            <a:xfrm>
              <a:off x="2438400" y="4343400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X</a:t>
              </a:r>
            </a:p>
          </p:txBody>
        </p:sp>
        <p:sp>
          <p:nvSpPr>
            <p:cNvPr id="66571" name="Text Box 11"/>
            <p:cNvSpPr txBox="1">
              <a:spLocks noChangeArrowheads="1"/>
            </p:cNvSpPr>
            <p:nvPr/>
          </p:nvSpPr>
          <p:spPr bwMode="auto">
            <a:xfrm>
              <a:off x="2333625" y="5095875"/>
              <a:ext cx="4572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Y</a:t>
              </a:r>
            </a:p>
          </p:txBody>
        </p:sp>
        <p:sp>
          <p:nvSpPr>
            <p:cNvPr id="66572" name="Oval 12"/>
            <p:cNvSpPr>
              <a:spLocks noChangeArrowheads="1"/>
            </p:cNvSpPr>
            <p:nvPr/>
          </p:nvSpPr>
          <p:spPr bwMode="auto">
            <a:xfrm>
              <a:off x="2895600" y="44958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3" name="Oval 13"/>
            <p:cNvSpPr>
              <a:spLocks noChangeArrowheads="1"/>
            </p:cNvSpPr>
            <p:nvPr/>
          </p:nvSpPr>
          <p:spPr bwMode="auto">
            <a:xfrm>
              <a:off x="2895600" y="57150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4" name="Text Box 14"/>
            <p:cNvSpPr txBox="1">
              <a:spLocks noChangeArrowheads="1"/>
            </p:cNvSpPr>
            <p:nvPr/>
          </p:nvSpPr>
          <p:spPr bwMode="auto">
            <a:xfrm>
              <a:off x="2852738" y="4491038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a</a:t>
              </a:r>
              <a:r>
                <a:rPr kumimoji="1" lang="en-US" altLang="zh-CN" baseline="-25000">
                  <a:latin typeface="+mn-ea"/>
                  <a:ea typeface="+mn-ea"/>
                  <a:cs typeface="黑体" charset="0"/>
                </a:rPr>
                <a:t>1</a:t>
              </a:r>
              <a:endParaRPr kumimoji="1" lang="en-US" altLang="zh-CN" i="1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75" name="Text Box 15"/>
            <p:cNvSpPr txBox="1">
              <a:spLocks noChangeArrowheads="1"/>
            </p:cNvSpPr>
            <p:nvPr/>
          </p:nvSpPr>
          <p:spPr bwMode="auto">
            <a:xfrm>
              <a:off x="2862263" y="5757863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a</a:t>
              </a:r>
              <a:r>
                <a:rPr kumimoji="1" lang="en-US" altLang="zh-CN" baseline="-25000">
                  <a:latin typeface="+mn-ea"/>
                  <a:ea typeface="+mn-ea"/>
                  <a:cs typeface="黑体" charset="0"/>
                </a:rPr>
                <a:t>2</a:t>
              </a:r>
              <a:endParaRPr kumimoji="1" lang="en-US" altLang="zh-CN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76" name="Oval 16"/>
            <p:cNvSpPr>
              <a:spLocks noChangeArrowheads="1"/>
            </p:cNvSpPr>
            <p:nvPr/>
          </p:nvSpPr>
          <p:spPr bwMode="auto">
            <a:xfrm>
              <a:off x="6172200" y="4953000"/>
              <a:ext cx="107950" cy="107950"/>
            </a:xfrm>
            <a:prstGeom prst="ellipse">
              <a:avLst/>
            </a:prstGeom>
            <a:solidFill>
              <a:srgbClr val="0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66577" name="Line 17"/>
            <p:cNvSpPr>
              <a:spLocks noChangeShapeType="1"/>
            </p:cNvSpPr>
            <p:nvPr/>
          </p:nvSpPr>
          <p:spPr bwMode="auto">
            <a:xfrm>
              <a:off x="3014663" y="4572000"/>
              <a:ext cx="3157537" cy="4286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78" name="Line 18"/>
            <p:cNvSpPr>
              <a:spLocks noChangeShapeType="1"/>
            </p:cNvSpPr>
            <p:nvPr/>
          </p:nvSpPr>
          <p:spPr bwMode="auto">
            <a:xfrm flipV="1">
              <a:off x="3014663" y="5043488"/>
              <a:ext cx="3186112" cy="7000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79" name="Text Box 19"/>
            <p:cNvSpPr txBox="1">
              <a:spLocks noChangeArrowheads="1"/>
            </p:cNvSpPr>
            <p:nvPr/>
          </p:nvSpPr>
          <p:spPr bwMode="auto">
            <a:xfrm>
              <a:off x="6162675" y="4938713"/>
              <a:ext cx="38100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i="1">
                  <a:latin typeface="+mn-ea"/>
                  <a:ea typeface="+mn-ea"/>
                  <a:cs typeface="黑体" charset="0"/>
                </a:rPr>
                <a:t>c</a:t>
              </a:r>
              <a:endParaRPr kumimoji="1" lang="en-US" altLang="zh-CN"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80" name="Line 20"/>
            <p:cNvSpPr>
              <a:spLocks noChangeShapeType="1"/>
            </p:cNvSpPr>
            <p:nvPr/>
          </p:nvSpPr>
          <p:spPr bwMode="auto">
            <a:xfrm flipV="1">
              <a:off x="3886200" y="6043613"/>
              <a:ext cx="12144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81" name="Text Box 21"/>
            <p:cNvSpPr txBox="1">
              <a:spLocks noChangeArrowheads="1"/>
            </p:cNvSpPr>
            <p:nvPr/>
          </p:nvSpPr>
          <p:spPr bwMode="auto">
            <a:xfrm>
              <a:off x="4343400" y="6019800"/>
              <a:ext cx="6572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i="1">
                  <a:latin typeface="+mn-ea"/>
                  <a:ea typeface="+mn-ea"/>
                  <a:cs typeface="黑体" charset="0"/>
                </a:rPr>
                <a:t>f</a:t>
              </a:r>
            </a:p>
          </p:txBody>
        </p:sp>
        <p:sp>
          <p:nvSpPr>
            <p:cNvPr id="66582" name="Line 22"/>
            <p:cNvSpPr>
              <a:spLocks noChangeShapeType="1"/>
            </p:cNvSpPr>
            <p:nvPr/>
          </p:nvSpPr>
          <p:spPr bwMode="auto">
            <a:xfrm flipV="1">
              <a:off x="2986088" y="5029200"/>
              <a:ext cx="2928937" cy="185738"/>
            </a:xfrm>
            <a:prstGeom prst="line">
              <a:avLst/>
            </a:prstGeom>
            <a:noFill/>
            <a:ln w="9525">
              <a:solidFill>
                <a:srgbClr val="800000"/>
              </a:solidFill>
              <a:prstDash val="dash"/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  <p:sp>
          <p:nvSpPr>
            <p:cNvPr id="66583" name="Text Box 23"/>
            <p:cNvSpPr txBox="1">
              <a:spLocks noChangeArrowheads="1"/>
            </p:cNvSpPr>
            <p:nvPr/>
          </p:nvSpPr>
          <p:spPr bwMode="auto">
            <a:xfrm>
              <a:off x="3733800" y="4648200"/>
              <a:ext cx="533400" cy="823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4800">
                  <a:solidFill>
                    <a:srgbClr val="FF0000"/>
                  </a:solidFill>
                  <a:latin typeface="+mn-ea"/>
                  <a:ea typeface="+mn-ea"/>
                  <a:cs typeface="黑体" charset="0"/>
                  <a:sym typeface="Symbol" charset="0"/>
                </a:rPr>
                <a:t></a:t>
              </a:r>
              <a:endParaRPr kumimoji="1" lang="en-US" altLang="zh-CN" sz="4800">
                <a:solidFill>
                  <a:srgbClr val="FF0000"/>
                </a:solidFill>
                <a:latin typeface="+mn-ea"/>
                <a:ea typeface="+mn-ea"/>
                <a:cs typeface="黑体" charset="0"/>
              </a:endParaRPr>
            </a:p>
          </p:txBody>
        </p:sp>
        <p:sp>
          <p:nvSpPr>
            <p:cNvPr id="66584" name="Oval 24"/>
            <p:cNvSpPr>
              <a:spLocks noChangeArrowheads="1"/>
            </p:cNvSpPr>
            <p:nvPr/>
          </p:nvSpPr>
          <p:spPr bwMode="auto">
            <a:xfrm>
              <a:off x="6019800" y="4724400"/>
              <a:ext cx="457200" cy="609600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>
                <a:latin typeface="+mn-ea"/>
                <a:cs typeface="黑体" charset="0"/>
              </a:endParaRPr>
            </a:p>
          </p:txBody>
        </p:sp>
        <p:sp>
          <p:nvSpPr>
            <p:cNvPr id="26649" name="Text Box 25"/>
            <p:cNvSpPr txBox="1">
              <a:spLocks noChangeArrowheads="1"/>
            </p:cNvSpPr>
            <p:nvPr/>
          </p:nvSpPr>
          <p:spPr bwMode="auto">
            <a:xfrm>
              <a:off x="4140200" y="3500438"/>
              <a:ext cx="4343400" cy="400050"/>
            </a:xfrm>
            <a:prstGeom prst="rect">
              <a:avLst/>
            </a:prstGeom>
            <a:solidFill>
              <a:srgbClr val="FFFF99"/>
            </a:solidFill>
            <a:ln w="57150" cmpd="thickThin">
              <a:solidFill>
                <a:srgbClr val="FFFF00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在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(X)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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 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Y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)</a:t>
              </a: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中，但不在</a:t>
              </a:r>
              <a:r>
                <a:rPr kumimoji="1" lang="en-US" altLang="zh-CN" sz="2000" i="1">
                  <a:latin typeface="+mn-ea"/>
                  <a:ea typeface="+mn-ea"/>
                  <a:cs typeface="黑体" charset="0"/>
                </a:rPr>
                <a:t>f 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(X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  <a:sym typeface="Symbol" charset="0"/>
                </a:rPr>
                <a:t>Y</a:t>
              </a:r>
              <a:r>
                <a:rPr kumimoji="1" lang="en-US" altLang="zh-CN" sz="2000">
                  <a:latin typeface="+mn-ea"/>
                  <a:ea typeface="+mn-ea"/>
                  <a:cs typeface="黑体" charset="0"/>
                </a:rPr>
                <a:t>)</a:t>
              </a:r>
              <a:r>
                <a:rPr kumimoji="1" lang="zh-CN" altLang="en-US" sz="2000">
                  <a:latin typeface="+mn-ea"/>
                  <a:ea typeface="+mn-ea"/>
                  <a:cs typeface="黑体" charset="0"/>
                </a:rPr>
                <a:t>中</a:t>
              </a:r>
            </a:p>
          </p:txBody>
        </p:sp>
        <p:sp>
          <p:nvSpPr>
            <p:cNvPr id="66586" name="Line 26"/>
            <p:cNvSpPr>
              <a:spLocks noChangeShapeType="1"/>
            </p:cNvSpPr>
            <p:nvPr/>
          </p:nvSpPr>
          <p:spPr bwMode="auto">
            <a:xfrm flipH="1">
              <a:off x="6286500" y="3933825"/>
              <a:ext cx="301625" cy="938213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prstDash val="lgDash"/>
              <a:miter lim="800000"/>
              <a:headEnd/>
              <a:tailEnd type="stealth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400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特殊类型的函数</a:t>
            </a:r>
            <a:endParaRPr lang="zh-CN" altLang="en-US" dirty="0">
              <a:latin typeface="+mn-ea"/>
              <a:ea typeface="+mn-ea"/>
              <a:cs typeface="Times New Roman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662487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单射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（一对一的）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injection, injective function, one-to-one function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1</a:t>
            </a:r>
            <a:r>
              <a:rPr kumimoji="0" lang="en-US" altLang="zh-CN" sz="2400" dirty="0">
                <a:latin typeface="+mn-ea"/>
                <a:cs typeface="Times New Roman" charset="0"/>
              </a:rPr>
              <a:t>,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Times New Roman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dirty="0">
                <a:latin typeface="+mn-ea"/>
                <a:cs typeface="Times New Roman" charset="0"/>
              </a:rPr>
              <a:t>A, </a:t>
            </a:r>
            <a:r>
              <a:rPr kumimoji="0" lang="zh-CN" altLang="en-US" sz="2400" dirty="0">
                <a:latin typeface="+mn-ea"/>
                <a:cs typeface="宋体" charset="0"/>
              </a:rPr>
              <a:t>若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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zh-CN" altLang="en-US" sz="2400" dirty="0">
                <a:latin typeface="+mn-ea"/>
                <a:cs typeface="宋体" charset="0"/>
              </a:rPr>
              <a:t>，则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)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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</a:rPr>
              <a:t>)</a:t>
            </a:r>
            <a:endParaRPr kumimoji="0" lang="zh-CN" altLang="en-US" sz="2400" dirty="0">
              <a:latin typeface="+mn-ea"/>
              <a:cs typeface="宋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//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等价的说法：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, 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dirty="0">
                <a:latin typeface="+mn-ea"/>
                <a:cs typeface="宋体" charset="0"/>
              </a:rPr>
              <a:t>A, </a:t>
            </a:r>
            <a:r>
              <a:rPr kumimoji="0" lang="zh-CN" altLang="en-US" sz="2400" dirty="0">
                <a:latin typeface="+mn-ea"/>
                <a:cs typeface="宋体" charset="0"/>
              </a:rPr>
              <a:t>若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) =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宋体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</a:rPr>
              <a:t>，则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1</a:t>
            </a:r>
            <a:r>
              <a:rPr kumimoji="0" lang="en-US" altLang="zh-CN" sz="2400" dirty="0">
                <a:latin typeface="+mn-ea"/>
                <a:cs typeface="宋体" charset="0"/>
              </a:rPr>
              <a:t>=</a:t>
            </a:r>
            <a:r>
              <a:rPr kumimoji="0" lang="en-US" altLang="zh-CN" sz="2400" i="1" dirty="0">
                <a:latin typeface="+mn-ea"/>
                <a:cs typeface="宋体" charset="0"/>
              </a:rPr>
              <a:t>x</a:t>
            </a:r>
            <a:r>
              <a:rPr kumimoji="0" lang="en-US" altLang="zh-CN" sz="2400" baseline="-30000" dirty="0">
                <a:latin typeface="+mn-ea"/>
                <a:cs typeface="宋体" charset="0"/>
              </a:rPr>
              <a:t>2</a:t>
            </a:r>
            <a:endParaRPr kumimoji="0" lang="en-US" altLang="zh-CN" sz="2400" dirty="0">
              <a:latin typeface="+mn-ea"/>
              <a:cs typeface="宋体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满射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（映上的）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</a:rPr>
              <a:t>surjection, surjective function, onto function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华文楷体" charset="0"/>
                <a:sym typeface="Symbol" charset="0"/>
              </a:rPr>
              <a:t></a:t>
            </a:r>
            <a:r>
              <a:rPr kumimoji="0" lang="en-US" altLang="zh-CN" sz="2400" i="1" dirty="0" err="1">
                <a:latin typeface="+mn-ea"/>
                <a:cs typeface="华文楷体" charset="0"/>
              </a:rPr>
              <a:t>y</a:t>
            </a:r>
            <a:r>
              <a:rPr kumimoji="0" lang="en-US" altLang="zh-CN" sz="2400" dirty="0" err="1">
                <a:latin typeface="+mn-ea"/>
                <a:cs typeface="华文楷体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华文楷体" charset="0"/>
              </a:rPr>
              <a:t>B</a:t>
            </a:r>
            <a:r>
              <a:rPr kumimoji="0" lang="en-US" altLang="zh-CN" sz="2400" dirty="0">
                <a:latin typeface="+mn-ea"/>
                <a:cs typeface="华文楷体" charset="0"/>
              </a:rPr>
              <a:t>, </a:t>
            </a:r>
            <a:r>
              <a:rPr kumimoji="0" lang="en-US" altLang="zh-CN" sz="2400" dirty="0">
                <a:latin typeface="+mn-ea"/>
                <a:cs typeface="华文楷体" charset="0"/>
                <a:sym typeface="Symbol" charset="0"/>
              </a:rPr>
              <a:t></a:t>
            </a:r>
            <a:r>
              <a:rPr kumimoji="0" lang="en-US" altLang="zh-CN" sz="2400" i="1" dirty="0" err="1">
                <a:latin typeface="+mn-ea"/>
                <a:cs typeface="华文楷体" charset="0"/>
              </a:rPr>
              <a:t>x</a:t>
            </a:r>
            <a:r>
              <a:rPr kumimoji="0" lang="en-US" altLang="zh-CN" sz="2400" dirty="0" err="1">
                <a:latin typeface="+mn-ea"/>
                <a:cs typeface="华文楷体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华文楷体" charset="0"/>
              </a:rPr>
              <a:t>A</a:t>
            </a:r>
            <a:r>
              <a:rPr kumimoji="0" lang="en-US" altLang="zh-CN" sz="2400" dirty="0">
                <a:latin typeface="+mn-ea"/>
                <a:cs typeface="华文楷体" charset="0"/>
              </a:rPr>
              <a:t>, </a:t>
            </a:r>
            <a:r>
              <a:rPr kumimoji="0" lang="zh-CN" altLang="en-US" sz="2400" dirty="0">
                <a:latin typeface="+mn-ea"/>
                <a:cs typeface="华文楷体" charset="0"/>
              </a:rPr>
              <a:t>使得</a:t>
            </a:r>
            <a:r>
              <a:rPr kumimoji="0" lang="zh-CN" altLang="en-US" sz="2400" dirty="0">
                <a:latin typeface="+mn-ea"/>
                <a:cs typeface="华文楷体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华文楷体" charset="0"/>
              </a:rPr>
              <a:t>(</a:t>
            </a:r>
            <a:r>
              <a:rPr kumimoji="0" lang="en-US" altLang="zh-CN" sz="2400" i="1" dirty="0">
                <a:latin typeface="+mn-ea"/>
                <a:cs typeface="华文楷体" charset="0"/>
              </a:rPr>
              <a:t>x</a:t>
            </a:r>
            <a:r>
              <a:rPr kumimoji="0" lang="en-US" altLang="zh-CN" sz="2400" dirty="0">
                <a:latin typeface="+mn-ea"/>
                <a:cs typeface="华文楷体" charset="0"/>
              </a:rPr>
              <a:t>)=</a:t>
            </a:r>
            <a:r>
              <a:rPr kumimoji="0" lang="en-US" altLang="zh-CN" sz="2400" i="1" dirty="0">
                <a:latin typeface="+mn-ea"/>
                <a:cs typeface="华文楷体" charset="0"/>
              </a:rPr>
              <a:t>y</a:t>
            </a: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//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等价的说法：</a:t>
            </a:r>
            <a:r>
              <a:rPr kumimoji="0" lang="en-US" altLang="zh-CN" sz="2000" i="1" dirty="0">
                <a:solidFill>
                  <a:srgbClr val="0000CC"/>
                </a:solidFill>
                <a:latin typeface="+mn-ea"/>
              </a:rPr>
              <a:t>f </a:t>
            </a:r>
            <a:r>
              <a:rPr kumimoji="0" lang="en-US" altLang="zh-CN" sz="2000" dirty="0">
                <a:solidFill>
                  <a:srgbClr val="0000CC"/>
                </a:solidFill>
                <a:latin typeface="+mn-ea"/>
              </a:rPr>
              <a:t>(A)=B</a:t>
            </a:r>
            <a:r>
              <a:rPr lang="zh-CN" altLang="en-US" sz="2000" dirty="0">
                <a:solidFill>
                  <a:srgbClr val="0000CC"/>
                </a:solidFill>
                <a:latin typeface="+mn-ea"/>
              </a:rPr>
              <a:t>，伴域</a:t>
            </a:r>
            <a:r>
              <a:rPr lang="en-US" altLang="zh-CN" sz="2000" dirty="0">
                <a:solidFill>
                  <a:srgbClr val="0000CC"/>
                </a:solidFill>
                <a:latin typeface="+mn-ea"/>
              </a:rPr>
              <a:t>=</a:t>
            </a:r>
            <a:r>
              <a:rPr lang="zh-CN" altLang="en-US" sz="2000" dirty="0">
                <a:solidFill>
                  <a:srgbClr val="0000CC"/>
                </a:solidFill>
                <a:latin typeface="+mn-ea"/>
              </a:rPr>
              <a:t>值域</a:t>
            </a:r>
            <a:endParaRPr kumimoji="0" lang="en-US" altLang="zh-CN" sz="2400" i="1" dirty="0">
              <a:latin typeface="+mn-ea"/>
              <a:cs typeface="华文楷体" charset="0"/>
            </a:endParaRPr>
          </a:p>
          <a:p>
            <a:pPr algn="just" eaLnBrk="1" hangingPunct="1">
              <a:lnSpc>
                <a:spcPct val="8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:A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</a:t>
            </a:r>
            <a:r>
              <a:rPr kumimoji="0" lang="zh-CN" altLang="en-US" sz="2800" b="1" dirty="0">
                <a:solidFill>
                  <a:srgbClr val="FF0000"/>
                </a:solidFill>
                <a:latin typeface="+mn-ea"/>
                <a:cs typeface="华文楷体" charset="0"/>
              </a:rPr>
              <a:t>双射</a:t>
            </a:r>
            <a:r>
              <a:rPr kumimoji="0" lang="zh-CN" altLang="en-US" sz="2800" dirty="0">
                <a:solidFill>
                  <a:srgbClr val="000000"/>
                </a:solidFill>
                <a:latin typeface="+mn-ea"/>
                <a:cs typeface="华文楷体" charset="0"/>
              </a:rPr>
              <a:t>（一一对应）</a:t>
            </a:r>
            <a:endParaRPr kumimoji="0" lang="en-US" altLang="zh-CN" sz="2800" dirty="0">
              <a:solidFill>
                <a:srgbClr val="000000"/>
              </a:solidFill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bijection, bijective function, one-to-one correspondence</a:t>
            </a:r>
            <a:endParaRPr kumimoji="0" lang="zh-CN" altLang="en-US" sz="2400" dirty="0">
              <a:latin typeface="+mn-ea"/>
              <a:cs typeface="华文楷体" charset="0"/>
            </a:endParaRPr>
          </a:p>
          <a:p>
            <a:pPr lvl="1" algn="just" eaLnBrk="1" hangingPunct="1">
              <a:lnSpc>
                <a:spcPct val="80000"/>
              </a:lnSpc>
            </a:pPr>
            <a:r>
              <a:rPr kumimoji="0" lang="zh-CN" altLang="en-US" sz="2400" dirty="0">
                <a:latin typeface="+mn-ea"/>
                <a:cs typeface="宋体" charset="0"/>
              </a:rPr>
              <a:t>满射</a:t>
            </a:r>
            <a:r>
              <a:rPr kumimoji="0" lang="en-US" altLang="zh-CN" sz="2400" dirty="0">
                <a:latin typeface="+mn-ea"/>
                <a:cs typeface="Times New Roman" charset="0"/>
              </a:rPr>
              <a:t>+</a:t>
            </a:r>
            <a:r>
              <a:rPr kumimoji="0" lang="zh-CN" altLang="en-US" sz="2400" dirty="0">
                <a:latin typeface="+mn-ea"/>
                <a:cs typeface="宋体" charset="0"/>
              </a:rPr>
              <a:t>单射</a:t>
            </a:r>
            <a:endParaRPr kumimoji="0" lang="en-US" altLang="zh-CN" sz="24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298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例：</a:t>
            </a:r>
            <a:r>
              <a:rPr lang="zh-CN" altLang="en-US" dirty="0">
                <a:latin typeface="+mn-ea"/>
              </a:rPr>
              <a:t>特殊类型的函数</a:t>
            </a:r>
            <a:endParaRPr lang="zh-CN" altLang="en-US" dirty="0">
              <a:latin typeface="+mn-ea"/>
              <a:ea typeface="+mn-ea"/>
              <a:cs typeface="Times New Roman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29600" cy="46624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-x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+2x-1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Z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ln x, 				</a:t>
            </a:r>
            <a:r>
              <a:rPr lang="zh-CN" altLang="en-US" sz="2800" dirty="0">
                <a:latin typeface="+mn-ea"/>
              </a:rPr>
              <a:t>单射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dirty="0">
                <a:latin typeface="+mn-ea"/>
              </a:rPr>
              <a:t>Z,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</a:t>
            </a:r>
            <a:r>
              <a:rPr lang="en-US" altLang="zh-CN" sz="2800" dirty="0">
                <a:latin typeface="+mn-ea"/>
                <a:sym typeface="Symbol" pitchFamily="18" charset="2"/>
              </a:rPr>
              <a:t></a:t>
            </a:r>
            <a:r>
              <a:rPr lang="en-US" altLang="zh-CN" sz="2800" dirty="0">
                <a:latin typeface="+mn-ea"/>
              </a:rPr>
              <a:t>x</a:t>
            </a:r>
            <a:r>
              <a:rPr lang="en-US" altLang="zh-CN" sz="2800" dirty="0">
                <a:latin typeface="+mn-ea"/>
                <a:sym typeface="Symbol" pitchFamily="18" charset="2"/>
              </a:rPr>
              <a:t></a:t>
            </a:r>
            <a:r>
              <a:rPr lang="en-US" altLang="zh-CN" sz="2800" dirty="0">
                <a:latin typeface="+mn-ea"/>
              </a:rPr>
              <a:t>, 				</a:t>
            </a:r>
            <a:r>
              <a:rPr lang="zh-CN" altLang="en-US" sz="2800" dirty="0">
                <a:latin typeface="+mn-ea"/>
              </a:rPr>
              <a:t>满射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2x-1，				</a:t>
            </a:r>
            <a:r>
              <a:rPr lang="zh-CN" altLang="en-US" sz="2800" dirty="0">
                <a:latin typeface="+mn-ea"/>
              </a:rPr>
              <a:t>双射</a:t>
            </a:r>
          </a:p>
          <a:p>
            <a:pPr algn="just">
              <a:lnSpc>
                <a:spcPct val="90000"/>
              </a:lnSpc>
            </a:pPr>
            <a:r>
              <a:rPr lang="zh-CN" altLang="en-US" sz="2800" dirty="0">
                <a:latin typeface="+mn-ea"/>
                <a:sym typeface="Symbol" pitchFamily="18" charset="2"/>
              </a:rPr>
              <a:t></a:t>
            </a:r>
            <a:r>
              <a:rPr lang="zh-CN" altLang="en-US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baseline="30000" dirty="0">
                <a:latin typeface="+mn-ea"/>
              </a:rPr>
              <a:t>+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(x)= (x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+1)/x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i="1" dirty="0">
                <a:latin typeface="+mn-ea"/>
              </a:rPr>
              <a:t>R</a:t>
            </a:r>
            <a:r>
              <a:rPr lang="en-US" altLang="zh-CN" sz="2800" dirty="0">
                <a:latin typeface="+mn-ea"/>
              </a:rPr>
              <a:t>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(&lt;</a:t>
            </a:r>
            <a:r>
              <a:rPr lang="en-US" altLang="zh-CN" sz="2800" dirty="0" err="1">
                <a:latin typeface="+mn-ea"/>
              </a:rPr>
              <a:t>x,y</a:t>
            </a:r>
            <a:r>
              <a:rPr lang="en-US" altLang="zh-CN" sz="2800" dirty="0">
                <a:latin typeface="+mn-ea"/>
              </a:rPr>
              <a:t>&gt;) = &lt;</a:t>
            </a:r>
            <a:r>
              <a:rPr lang="en-US" altLang="zh-CN" sz="2800" dirty="0" err="1">
                <a:latin typeface="+mn-ea"/>
              </a:rPr>
              <a:t>x+y</a:t>
            </a:r>
            <a:r>
              <a:rPr lang="en-US" altLang="zh-CN" sz="2800" dirty="0">
                <a:latin typeface="+mn-ea"/>
              </a:rPr>
              <a:t>, x-y&gt;, 	</a:t>
            </a:r>
            <a:r>
              <a:rPr lang="zh-CN" altLang="en-US" sz="2800" dirty="0">
                <a:latin typeface="+mn-ea"/>
              </a:rPr>
              <a:t>双射</a:t>
            </a:r>
          </a:p>
          <a:p>
            <a:pPr algn="just">
              <a:lnSpc>
                <a:spcPct val="90000"/>
              </a:lnSpc>
            </a:pP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:N</a:t>
            </a:r>
            <a:r>
              <a:rPr lang="en-US" altLang="zh-CN" sz="2800" dirty="0">
                <a:latin typeface="+mn-ea"/>
                <a:sym typeface="Symbol" pitchFamily="18" charset="2"/>
              </a:rPr>
              <a:t></a:t>
            </a:r>
            <a:r>
              <a:rPr lang="en-US" altLang="zh-CN" sz="2800" dirty="0">
                <a:latin typeface="+mn-ea"/>
              </a:rPr>
              <a:t>N</a:t>
            </a:r>
            <a:r>
              <a:rPr lang="en-US" altLang="zh-CN" sz="2800" dirty="0">
                <a:latin typeface="+mn-ea"/>
                <a:sym typeface="Symbol" pitchFamily="18" charset="2"/>
              </a:rPr>
              <a:t></a:t>
            </a:r>
            <a:r>
              <a:rPr lang="en-US" altLang="zh-CN" sz="2800" dirty="0">
                <a:latin typeface="+mn-ea"/>
              </a:rPr>
              <a:t>N, </a:t>
            </a:r>
            <a:r>
              <a:rPr lang="en-US" altLang="zh-CN" sz="2800" dirty="0">
                <a:latin typeface="+mn-ea"/>
                <a:sym typeface="Symbol" pitchFamily="18" charset="2"/>
              </a:rPr>
              <a:t></a:t>
            </a:r>
            <a:r>
              <a:rPr lang="en-US" altLang="zh-CN" sz="2800" dirty="0">
                <a:latin typeface="+mn-ea"/>
              </a:rPr>
              <a:t>(&lt;</a:t>
            </a:r>
            <a:r>
              <a:rPr lang="en-US" altLang="zh-CN" sz="2800" dirty="0" err="1">
                <a:latin typeface="+mn-ea"/>
              </a:rPr>
              <a:t>x,y</a:t>
            </a:r>
            <a:r>
              <a:rPr lang="en-US" altLang="zh-CN" sz="2800" dirty="0">
                <a:latin typeface="+mn-ea"/>
              </a:rPr>
              <a:t>&gt;) = | x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-y</a:t>
            </a:r>
            <a:r>
              <a:rPr lang="en-US" altLang="zh-CN" sz="2800" baseline="30000" dirty="0">
                <a:latin typeface="+mn-ea"/>
              </a:rPr>
              <a:t>2</a:t>
            </a:r>
            <a:r>
              <a:rPr lang="en-US" altLang="zh-CN" sz="2800" dirty="0">
                <a:latin typeface="+mn-ea"/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231789854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  <a:ea typeface="+mn-ea"/>
              </a:rPr>
              <a:t>例：</a:t>
            </a:r>
            <a:r>
              <a:rPr lang="zh-CN" altLang="en-US" dirty="0">
                <a:latin typeface="+mn-ea"/>
              </a:rPr>
              <a:t>特殊类型的函数</a:t>
            </a:r>
            <a:endParaRPr lang="zh-CN" altLang="en-US" dirty="0">
              <a:latin typeface="+mn-ea"/>
              <a:ea typeface="+mn-e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424862" cy="4681537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判断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: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800" dirty="0">
                <a:latin typeface="+mn-ea"/>
                <a:cs typeface="Times New Roman" charset="0"/>
              </a:rPr>
              <a:t>, 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8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8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800" dirty="0">
                <a:latin typeface="+mn-ea"/>
                <a:cs typeface="Times New Roman" charset="0"/>
              </a:rPr>
              <a:t>&gt;) = &lt;</a:t>
            </a:r>
            <a:r>
              <a:rPr kumimoji="0" lang="en-US" altLang="zh-CN" sz="2800" i="1" dirty="0" err="1">
                <a:latin typeface="+mn-ea"/>
                <a:cs typeface="Times New Roman" charset="0"/>
              </a:rPr>
              <a:t>x+y</a:t>
            </a:r>
            <a:r>
              <a:rPr kumimoji="0" lang="en-US" altLang="zh-CN" sz="2800" dirty="0">
                <a:latin typeface="+mn-ea"/>
                <a:cs typeface="Times New Roman" charset="0"/>
              </a:rPr>
              <a:t>,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 x-y</a:t>
            </a:r>
            <a:r>
              <a:rPr kumimoji="0" lang="en-US" altLang="zh-CN" sz="2800" dirty="0">
                <a:latin typeface="+mn-ea"/>
                <a:cs typeface="Times New Roman" charset="0"/>
              </a:rPr>
              <a:t>&gt;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的性质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单射？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令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Times New Roman" charset="0"/>
              </a:rPr>
              <a:t>(&lt;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dirty="0">
                <a:latin typeface="+mn-ea"/>
                <a:cs typeface="Times New Roman" charset="0"/>
              </a:rPr>
              <a:t>&gt;) = 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Times New Roman" charset="0"/>
              </a:rPr>
              <a:t>(&lt;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&gt;)</a:t>
            </a:r>
          </a:p>
          <a:p>
            <a:pPr lvl="2" algn="just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+y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+y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zh-CN" altLang="en-US" dirty="0">
                <a:latin typeface="+mn-ea"/>
                <a:cs typeface="Times New Roman" charset="0"/>
              </a:rPr>
              <a:t>且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-y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-y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,</a:t>
            </a:r>
            <a:r>
              <a:rPr kumimoji="0" lang="zh-CN" altLang="en-US" dirty="0">
                <a:latin typeface="+mn-ea"/>
                <a:cs typeface="Times New Roman" charset="0"/>
              </a:rPr>
              <a:t>易见：</a:t>
            </a:r>
            <a:r>
              <a:rPr kumimoji="0" lang="en-US" altLang="zh-CN" dirty="0">
                <a:latin typeface="+mn-ea"/>
                <a:cs typeface="Times New Roman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zh-CN" altLang="en-US" dirty="0">
                <a:latin typeface="+mn-ea"/>
                <a:cs typeface="Times New Roman" charset="0"/>
              </a:rPr>
              <a:t>且</a:t>
            </a:r>
            <a:r>
              <a:rPr kumimoji="0" lang="en-US" altLang="zh-CN" i="1" dirty="0">
                <a:latin typeface="+mn-ea"/>
                <a:cs typeface="Times New Roman" charset="0"/>
              </a:rPr>
              <a:t>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=y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</a:p>
          <a:p>
            <a:pPr lvl="2" algn="just" eaLnBrk="1" hangingPunct="1">
              <a:lnSpc>
                <a:spcPct val="120000"/>
              </a:lnSpc>
            </a:pPr>
            <a:r>
              <a:rPr kumimoji="0" lang="en-US" altLang="zh-CN" dirty="0">
                <a:latin typeface="+mn-ea"/>
                <a:cs typeface="Times New Roman" charset="0"/>
              </a:rPr>
              <a:t>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1</a:t>
            </a:r>
            <a:r>
              <a:rPr kumimoji="0" lang="en-US" altLang="zh-CN" dirty="0">
                <a:latin typeface="+mn-ea"/>
                <a:cs typeface="Times New Roman" charset="0"/>
              </a:rPr>
              <a:t>&gt;=&lt;</a:t>
            </a:r>
            <a:r>
              <a:rPr kumimoji="0" lang="en-US" altLang="zh-CN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i="1" dirty="0">
                <a:latin typeface="+mn-ea"/>
                <a:cs typeface="Times New Roman" charset="0"/>
              </a:rPr>
              <a:t>, y</a:t>
            </a:r>
            <a:r>
              <a:rPr kumimoji="0" lang="en-US" altLang="zh-CN" sz="2600" i="1" baseline="-25000" dirty="0">
                <a:latin typeface="+mn-ea"/>
                <a:cs typeface="Times New Roman" charset="0"/>
              </a:rPr>
              <a:t>2</a:t>
            </a:r>
            <a:r>
              <a:rPr kumimoji="0" lang="en-US" altLang="zh-CN" dirty="0">
                <a:latin typeface="+mn-ea"/>
                <a:cs typeface="Times New Roman" charset="0"/>
              </a:rPr>
              <a:t>&gt;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满射？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dirty="0">
                <a:latin typeface="+mn-ea"/>
                <a:cs typeface="宋体" charset="0"/>
              </a:rPr>
              <a:t>任取</a:t>
            </a:r>
            <a:r>
              <a:rPr kumimoji="0" lang="en-US" altLang="zh-CN" dirty="0">
                <a:latin typeface="+mn-ea"/>
                <a:cs typeface="宋体" charset="0"/>
              </a:rPr>
              <a:t>&lt;</a:t>
            </a:r>
            <a:r>
              <a:rPr kumimoji="0" lang="en-US" altLang="zh-CN" i="1" dirty="0">
                <a:latin typeface="+mn-ea"/>
                <a:cs typeface="宋体" charset="0"/>
              </a:rPr>
              <a:t>a, b</a:t>
            </a:r>
            <a:r>
              <a:rPr kumimoji="0" lang="en-US" altLang="zh-CN" dirty="0">
                <a:latin typeface="+mn-ea"/>
                <a:cs typeface="宋体" charset="0"/>
              </a:rPr>
              <a:t>&gt;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 R×R</a:t>
            </a: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，总存在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&lt;(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a+b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)/2,(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a-b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)/2&gt;,</a:t>
            </a:r>
            <a:r>
              <a:rPr kumimoji="0" lang="zh-CN" altLang="en-US" dirty="0">
                <a:latin typeface="+mn-ea"/>
                <a:cs typeface="宋体" charset="0"/>
                <a:sym typeface="Symbol" charset="0"/>
              </a:rPr>
              <a:t>使得</a:t>
            </a:r>
            <a:endParaRPr kumimoji="0" lang="en-US" altLang="zh-CN" dirty="0">
              <a:latin typeface="+mn-ea"/>
              <a:cs typeface="宋体" charset="0"/>
              <a:sym typeface="Symbol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</a:t>
            </a:r>
            <a:r>
              <a:rPr kumimoji="0" lang="en-US" altLang="zh-CN" dirty="0">
                <a:latin typeface="+mn-ea"/>
                <a:cs typeface="宋体" charset="0"/>
              </a:rPr>
              <a:t>(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&lt;(</a:t>
            </a:r>
            <a:r>
              <a:rPr kumimoji="0" lang="en-US" altLang="zh-CN" i="1" dirty="0" err="1">
                <a:latin typeface="+mn-ea"/>
                <a:cs typeface="宋体" charset="0"/>
                <a:sym typeface="Symbol" charset="0"/>
              </a:rPr>
              <a:t>a+b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)/2,(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a-b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)/2&gt;)=&lt;</a:t>
            </a:r>
            <a:r>
              <a:rPr kumimoji="0" lang="en-US" altLang="zh-CN" i="1" dirty="0">
                <a:latin typeface="+mn-ea"/>
                <a:cs typeface="宋体" charset="0"/>
                <a:sym typeface="Symbol" charset="0"/>
              </a:rPr>
              <a:t>a, b</a:t>
            </a:r>
            <a:r>
              <a:rPr kumimoji="0" lang="en-US" altLang="zh-CN" dirty="0">
                <a:latin typeface="+mn-ea"/>
                <a:cs typeface="宋体" charset="0"/>
                <a:sym typeface="Symbol" charset="0"/>
              </a:rPr>
              <a:t>&gt;</a:t>
            </a:r>
            <a:endParaRPr kumimoji="0" lang="en-US" altLang="zh-CN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593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8424862" cy="5014912"/>
          </a:xfrm>
        </p:spPr>
        <p:txBody>
          <a:bodyPr>
            <a:normAutofit/>
          </a:bodyPr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的一一对应</a:t>
            </a:r>
            <a:r>
              <a:rPr kumimoji="0" lang="zh-CN" altLang="en-US" sz="2800" dirty="0">
                <a:latin typeface="+mn-ea"/>
                <a:cs typeface="Times New Roman" charset="0"/>
              </a:rPr>
              <a:t>，</a:t>
            </a:r>
            <a:r>
              <a:rPr kumimoji="0" lang="en-US" altLang="zh-CN" sz="2800" i="1" dirty="0">
                <a:solidFill>
                  <a:srgbClr val="0000CC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Times New Roman" charset="0"/>
              </a:rPr>
              <a:t>的</a:t>
            </a:r>
            <a:r>
              <a:rPr kumimoji="0" lang="zh-CN" altLang="en-US" sz="2800" dirty="0">
                <a:solidFill>
                  <a:srgbClr val="0000CC"/>
                </a:solidFill>
                <a:latin typeface="+mn-ea"/>
                <a:cs typeface="华文楷体" charset="0"/>
              </a:rPr>
              <a:t>反函数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的函数，它指派给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中元素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的是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中满足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en-US" altLang="zh-CN" sz="2800" dirty="0">
                <a:latin typeface="+mn-ea"/>
                <a:cs typeface="Times New Roman" charset="0"/>
              </a:rPr>
              <a:t>)=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的（唯一的）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</a:rPr>
              <a:t>。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 f 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的反函数记作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800" baseline="30000" dirty="0">
                <a:latin typeface="+mn-ea"/>
                <a:cs typeface="Times New Roman" charset="0"/>
              </a:rPr>
              <a:t>-1</a:t>
            </a:r>
            <a:r>
              <a:rPr kumimoji="0" lang="zh-CN" altLang="en-US" sz="2800" dirty="0">
                <a:latin typeface="+mn-ea"/>
                <a:cs typeface="Times New Roman" charset="0"/>
              </a:rPr>
              <a:t>。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f</a:t>
            </a:r>
            <a:r>
              <a:rPr kumimoji="0" lang="en-US" altLang="zh-CN" dirty="0">
                <a:latin typeface="+mn-ea"/>
                <a:cs typeface="Times New Roman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</a:rPr>
              <a:t>a</a:t>
            </a:r>
            <a:r>
              <a:rPr kumimoji="0" lang="en-US" altLang="zh-CN" dirty="0">
                <a:latin typeface="+mn-ea"/>
                <a:cs typeface="Times New Roman" charset="0"/>
              </a:rPr>
              <a:t>)=</a:t>
            </a:r>
            <a:r>
              <a:rPr kumimoji="0" lang="en-US" altLang="zh-CN" i="1" dirty="0">
                <a:latin typeface="+mn-ea"/>
                <a:cs typeface="Times New Roman" charset="0"/>
              </a:rPr>
              <a:t>b </a:t>
            </a:r>
            <a:r>
              <a:rPr kumimoji="0" lang="zh-CN" altLang="en-US" dirty="0">
                <a:latin typeface="+mn-ea"/>
                <a:cs typeface="宋体" charset="0"/>
              </a:rPr>
              <a:t>当且仅当 </a:t>
            </a:r>
            <a:r>
              <a:rPr kumimoji="0" lang="en-US" altLang="zh-CN" i="1" dirty="0">
                <a:latin typeface="+mn-ea"/>
                <a:cs typeface="Times New Roman" charset="0"/>
              </a:rPr>
              <a:t>f </a:t>
            </a:r>
            <a:r>
              <a:rPr kumimoji="0" lang="en-US" altLang="zh-CN" baseline="30000" dirty="0">
                <a:latin typeface="+mn-ea"/>
                <a:cs typeface="Times New Roman" charset="0"/>
              </a:rPr>
              <a:t>-1</a:t>
            </a:r>
            <a:r>
              <a:rPr kumimoji="0" lang="en-US" altLang="zh-CN" dirty="0">
                <a:latin typeface="+mn-ea"/>
                <a:cs typeface="Times New Roman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</a:rPr>
              <a:t>b</a:t>
            </a:r>
            <a:r>
              <a:rPr kumimoji="0" lang="en-US" altLang="zh-CN" dirty="0">
                <a:latin typeface="+mn-ea"/>
                <a:cs typeface="Times New Roman" charset="0"/>
              </a:rPr>
              <a:t>)=</a:t>
            </a:r>
            <a:r>
              <a:rPr kumimoji="0" lang="en-US" altLang="zh-CN" i="1" dirty="0">
                <a:latin typeface="+mn-ea"/>
                <a:cs typeface="Times New Roman" charset="0"/>
              </a:rPr>
              <a:t>a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zh-CN" altLang="en-US" i="1" dirty="0">
                <a:latin typeface="+mn-ea"/>
                <a:cs typeface="宋体" charset="0"/>
              </a:rPr>
              <a:t>任何函数都有反函数吗？</a:t>
            </a:r>
            <a:endParaRPr kumimoji="0" lang="en-US" altLang="zh-CN" i="1" dirty="0">
              <a:latin typeface="+mn-ea"/>
              <a:cs typeface="宋体" charset="0"/>
            </a:endParaRPr>
          </a:p>
          <a:p>
            <a:pPr lvl="2">
              <a:lnSpc>
                <a:spcPct val="120000"/>
              </a:lnSpc>
            </a:pPr>
            <a:r>
              <a:rPr lang="zh-CN" altLang="en-US" sz="2500" dirty="0">
                <a:latin typeface="+mn-ea"/>
                <a:cs typeface="宋体" charset="0"/>
              </a:rPr>
              <a:t>函数</a:t>
            </a:r>
            <a:r>
              <a:rPr lang="en-US" altLang="zh-CN" sz="2500" i="1" dirty="0">
                <a:latin typeface="+mn-ea"/>
                <a:cs typeface="宋体" charset="0"/>
              </a:rPr>
              <a:t>f </a:t>
            </a:r>
            <a:r>
              <a:rPr lang="zh-CN" altLang="en-US" sz="2500" dirty="0">
                <a:latin typeface="+mn-ea"/>
                <a:cs typeface="宋体" charset="0"/>
              </a:rPr>
              <a:t>存在反函数当且仅当</a:t>
            </a:r>
            <a:r>
              <a:rPr lang="en-US" altLang="zh-CN" sz="2500" i="1" dirty="0">
                <a:latin typeface="+mn-ea"/>
                <a:cs typeface="宋体" charset="0"/>
              </a:rPr>
              <a:t>f </a:t>
            </a:r>
            <a:r>
              <a:rPr lang="zh-CN" altLang="en-US" sz="2500" dirty="0">
                <a:latin typeface="+mn-ea"/>
                <a:cs typeface="宋体" charset="0"/>
              </a:rPr>
              <a:t>是双射函数</a:t>
            </a:r>
            <a:endParaRPr kumimoji="0" lang="en-US" altLang="zh-CN" i="1" dirty="0">
              <a:latin typeface="+mn-ea"/>
              <a:cs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例子</a:t>
            </a:r>
            <a:endParaRPr kumimoji="0" lang="en-US" altLang="zh-CN" sz="2800" dirty="0">
              <a:latin typeface="+mn-ea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Times New Roman" charset="0"/>
              </a:rPr>
              <a:t>: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</a:rPr>
              <a:t>, 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400" dirty="0">
                <a:latin typeface="+mn-ea"/>
                <a:cs typeface="Times New Roman" charset="0"/>
              </a:rPr>
              <a:t>&gt;) = 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x+y</a:t>
            </a:r>
            <a:r>
              <a:rPr kumimoji="0" lang="en-US" altLang="zh-CN" sz="2400" dirty="0">
                <a:latin typeface="+mn-ea"/>
                <a:cs typeface="Times New Roman" charset="0"/>
              </a:rPr>
              <a:t>,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x-y</a:t>
            </a:r>
            <a:r>
              <a:rPr kumimoji="0" lang="en-US" altLang="zh-CN" sz="2400" dirty="0">
                <a:latin typeface="+mn-ea"/>
                <a:cs typeface="Times New Roman" charset="0"/>
              </a:rPr>
              <a:t>&gt;</a:t>
            </a: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-1</a:t>
            </a:r>
            <a:r>
              <a:rPr kumimoji="0" lang="en-US" altLang="zh-CN" sz="2400" dirty="0">
                <a:latin typeface="+mn-ea"/>
                <a:cs typeface="Times New Roman" charset="0"/>
              </a:rPr>
              <a:t>: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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R, 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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-1 </a:t>
            </a:r>
            <a:r>
              <a:rPr kumimoji="0" lang="en-US" altLang="zh-CN" sz="2400" dirty="0">
                <a:latin typeface="+mn-ea"/>
                <a:cs typeface="Times New Roman" charset="0"/>
              </a:rPr>
              <a:t>(&lt;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x,y</a:t>
            </a:r>
            <a:r>
              <a:rPr kumimoji="0" lang="en-US" altLang="zh-CN" sz="2400" dirty="0">
                <a:latin typeface="+mn-ea"/>
                <a:cs typeface="宋体" charset="0"/>
              </a:rPr>
              <a:t>&gt;) = &lt;</a:t>
            </a:r>
            <a:r>
              <a:rPr kumimoji="0" lang="en-US" altLang="zh-CN" sz="2400" i="1" dirty="0">
                <a:latin typeface="+mn-ea"/>
                <a:cs typeface="宋体" charset="0"/>
              </a:rPr>
              <a:t>?</a:t>
            </a:r>
            <a:r>
              <a:rPr kumimoji="0" lang="en-US" altLang="zh-CN" sz="2400" dirty="0">
                <a:latin typeface="+mn-ea"/>
                <a:cs typeface="宋体" charset="0"/>
              </a:rPr>
              <a:t>,</a:t>
            </a:r>
            <a:r>
              <a:rPr kumimoji="0" lang="en-US" altLang="zh-CN" sz="2400" i="1" dirty="0">
                <a:latin typeface="+mn-ea"/>
                <a:cs typeface="宋体" charset="0"/>
              </a:rPr>
              <a:t> ?</a:t>
            </a:r>
            <a:r>
              <a:rPr kumimoji="0" lang="en-US" altLang="zh-CN" sz="2400" dirty="0">
                <a:latin typeface="+mn-ea"/>
                <a:cs typeface="宋体" charset="0"/>
              </a:rPr>
              <a:t>&gt;</a:t>
            </a:r>
            <a:endParaRPr kumimoji="0" lang="en-US" altLang="zh-CN" sz="2400" dirty="0">
              <a:latin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反函数</a:t>
            </a:r>
          </a:p>
        </p:txBody>
      </p:sp>
    </p:spTree>
    <p:extLst>
      <p:ext uri="{BB962C8B-B14F-4D97-AF65-F5344CB8AC3E}">
        <p14:creationId xmlns:p14="http://schemas.microsoft.com/office/powerpoint/2010/main" val="3225021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函数的复合 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>
          <a:xfrm>
            <a:off x="317500" y="1719263"/>
            <a:ext cx="8215313" cy="1854200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C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</a:rPr>
              <a:t>的复合用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</a:rPr>
              <a:t>表示，定义为：</a:t>
            </a:r>
            <a:endParaRPr kumimoji="0" lang="en-US" altLang="zh-CN" sz="28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)=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f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))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Times New Roman" charset="0"/>
              </a:rPr>
              <a:t>A</a:t>
            </a:r>
            <a:endParaRPr kumimoji="0" lang="zh-CN" altLang="en-US" sz="2400" dirty="0">
              <a:solidFill>
                <a:srgbClr val="0000CC"/>
              </a:solidFill>
              <a:latin typeface="+mn-ea"/>
              <a:cs typeface="Times New Roman" charset="0"/>
            </a:endParaRPr>
          </a:p>
        </p:txBody>
      </p:sp>
      <p:sp>
        <p:nvSpPr>
          <p:cNvPr id="76804" name="椭圆 3"/>
          <p:cNvSpPr>
            <a:spLocks noChangeArrowheads="1"/>
          </p:cNvSpPr>
          <p:nvPr/>
        </p:nvSpPr>
        <p:spPr bwMode="auto">
          <a:xfrm>
            <a:off x="684213" y="4508500"/>
            <a:ext cx="2016125" cy="1223963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5" name="椭圆 4"/>
          <p:cNvSpPr>
            <a:spLocks noChangeArrowheads="1"/>
          </p:cNvSpPr>
          <p:nvPr/>
        </p:nvSpPr>
        <p:spPr bwMode="auto">
          <a:xfrm>
            <a:off x="3635375" y="4365625"/>
            <a:ext cx="2016125" cy="1511300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6" name="椭圆 5"/>
          <p:cNvSpPr>
            <a:spLocks noChangeArrowheads="1"/>
          </p:cNvSpPr>
          <p:nvPr/>
        </p:nvSpPr>
        <p:spPr bwMode="auto">
          <a:xfrm>
            <a:off x="6516688" y="4421188"/>
            <a:ext cx="2016125" cy="1223962"/>
          </a:xfrm>
          <a:prstGeom prst="ellipse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07" name="任意多边形 15"/>
          <p:cNvSpPr>
            <a:spLocks/>
          </p:cNvSpPr>
          <p:nvPr/>
        </p:nvSpPr>
        <p:spPr bwMode="auto">
          <a:xfrm>
            <a:off x="1589088" y="4470400"/>
            <a:ext cx="3025775" cy="454025"/>
          </a:xfrm>
          <a:custGeom>
            <a:avLst/>
            <a:gdLst>
              <a:gd name="T0" fmla="*/ 0 w 3024554"/>
              <a:gd name="T1" fmla="*/ 464773 h 452510"/>
              <a:gd name="T2" fmla="*/ 1481886 w 3024554"/>
              <a:gd name="T3" fmla="*/ 2408 h 452510"/>
              <a:gd name="T4" fmla="*/ 3034333 w 3024554"/>
              <a:gd name="T5" fmla="*/ 450327 h 452510"/>
              <a:gd name="T6" fmla="*/ 3034333 w 3024554"/>
              <a:gd name="T7" fmla="*/ 450327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08" name="任意多边形 16"/>
          <p:cNvSpPr>
            <a:spLocks/>
          </p:cNvSpPr>
          <p:nvPr/>
        </p:nvSpPr>
        <p:spPr bwMode="auto">
          <a:xfrm>
            <a:off x="4703763" y="4465638"/>
            <a:ext cx="3024187" cy="452437"/>
          </a:xfrm>
          <a:custGeom>
            <a:avLst/>
            <a:gdLst>
              <a:gd name="T0" fmla="*/ 0 w 3024554"/>
              <a:gd name="T1" fmla="*/ 451926 h 452510"/>
              <a:gd name="T2" fmla="*/ 1475676 w 3024554"/>
              <a:gd name="T3" fmla="*/ 2344 h 452510"/>
              <a:gd name="T4" fmla="*/ 3021617 w 3024554"/>
              <a:gd name="T5" fmla="*/ 437875 h 452510"/>
              <a:gd name="T6" fmla="*/ 3021617 w 3024554"/>
              <a:gd name="T7" fmla="*/ 437875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09" name="任意多边形 17"/>
          <p:cNvSpPr>
            <a:spLocks/>
          </p:cNvSpPr>
          <p:nvPr/>
        </p:nvSpPr>
        <p:spPr bwMode="auto">
          <a:xfrm>
            <a:off x="1589088" y="3844925"/>
            <a:ext cx="6121400" cy="996950"/>
          </a:xfrm>
          <a:custGeom>
            <a:avLst/>
            <a:gdLst>
              <a:gd name="T0" fmla="*/ 0 w 3024554"/>
              <a:gd name="T1" fmla="*/ 553478858 h 452510"/>
              <a:gd name="T2" fmla="*/ 841522604 w 3024554"/>
              <a:gd name="T3" fmla="*/ 2866978 h 452510"/>
              <a:gd name="T4" fmla="*/ 1723117034 w 3024554"/>
              <a:gd name="T5" fmla="*/ 536273128 h 452510"/>
              <a:gd name="T6" fmla="*/ 1723117034 w 3024554"/>
              <a:gd name="T7" fmla="*/ 536273128 h 452510"/>
              <a:gd name="T8" fmla="*/ 0 60000 65536"/>
              <a:gd name="T9" fmla="*/ 0 60000 65536"/>
              <a:gd name="T10" fmla="*/ 0 60000 65536"/>
              <a:gd name="T11" fmla="*/ 0 60000 65536"/>
              <a:gd name="T12" fmla="*/ 0 w 3024554"/>
              <a:gd name="T13" fmla="*/ 0 h 452510"/>
              <a:gd name="T14" fmla="*/ 3024554 w 3024554"/>
              <a:gd name="T15" fmla="*/ 452510 h 4525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024554" h="452510">
                <a:moveTo>
                  <a:pt x="0" y="452510"/>
                </a:moveTo>
                <a:cubicBezTo>
                  <a:pt x="486508" y="228599"/>
                  <a:pt x="973016" y="4689"/>
                  <a:pt x="1477108" y="2344"/>
                </a:cubicBezTo>
                <a:cubicBezTo>
                  <a:pt x="1981200" y="0"/>
                  <a:pt x="3024554" y="438443"/>
                  <a:pt x="3024554" y="438443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dash"/>
            <a:miter lim="800000"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latin typeface="+mn-ea"/>
            </a:endParaRPr>
          </a:p>
        </p:txBody>
      </p:sp>
      <p:sp>
        <p:nvSpPr>
          <p:cNvPr id="76810" name="流程图: 联系 72"/>
          <p:cNvSpPr>
            <a:spLocks noChangeArrowheads="1"/>
          </p:cNvSpPr>
          <p:nvPr/>
        </p:nvSpPr>
        <p:spPr bwMode="auto">
          <a:xfrm rot="5400000">
            <a:off x="1484313" y="4860925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1" name="流程图: 联系 72"/>
          <p:cNvSpPr>
            <a:spLocks noChangeArrowheads="1"/>
          </p:cNvSpPr>
          <p:nvPr/>
        </p:nvSpPr>
        <p:spPr bwMode="auto">
          <a:xfrm rot="5400000">
            <a:off x="7732713" y="4789487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2" name="流程图: 联系 72"/>
          <p:cNvSpPr>
            <a:spLocks noChangeArrowheads="1"/>
          </p:cNvSpPr>
          <p:nvPr/>
        </p:nvSpPr>
        <p:spPr bwMode="auto">
          <a:xfrm rot="5400000">
            <a:off x="4579938" y="4933950"/>
            <a:ext cx="139700" cy="155575"/>
          </a:xfrm>
          <a:prstGeom prst="flowChartConnector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pPr eaLnBrk="1" hangingPunct="1"/>
            <a:endParaRPr lang="zh-CN" altLang="en-US">
              <a:latin typeface="+mn-ea"/>
              <a:cs typeface="黑体" charset="0"/>
            </a:endParaRPr>
          </a:p>
        </p:txBody>
      </p:sp>
      <p:sp>
        <p:nvSpPr>
          <p:cNvPr id="76813" name="Text Box 17"/>
          <p:cNvSpPr txBox="1">
            <a:spLocks noChangeArrowheads="1"/>
          </p:cNvSpPr>
          <p:nvPr/>
        </p:nvSpPr>
        <p:spPr bwMode="auto">
          <a:xfrm>
            <a:off x="1547813" y="48688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</a:p>
        </p:txBody>
      </p:sp>
      <p:sp>
        <p:nvSpPr>
          <p:cNvPr id="76814" name="Text Box 17"/>
          <p:cNvSpPr txBox="1">
            <a:spLocks noChangeArrowheads="1"/>
          </p:cNvSpPr>
          <p:nvPr/>
        </p:nvSpPr>
        <p:spPr bwMode="auto">
          <a:xfrm>
            <a:off x="1403350" y="5229225"/>
            <a:ext cx="431800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A</a:t>
            </a:r>
          </a:p>
        </p:txBody>
      </p:sp>
      <p:sp>
        <p:nvSpPr>
          <p:cNvPr id="76815" name="Text Box 17"/>
          <p:cNvSpPr txBox="1">
            <a:spLocks noChangeArrowheads="1"/>
          </p:cNvSpPr>
          <p:nvPr/>
        </p:nvSpPr>
        <p:spPr bwMode="auto">
          <a:xfrm>
            <a:off x="4787900" y="4868863"/>
            <a:ext cx="7921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)</a:t>
            </a:r>
          </a:p>
        </p:txBody>
      </p:sp>
      <p:sp>
        <p:nvSpPr>
          <p:cNvPr id="76816" name="Text Box 17"/>
          <p:cNvSpPr txBox="1">
            <a:spLocks noChangeArrowheads="1"/>
          </p:cNvSpPr>
          <p:nvPr/>
        </p:nvSpPr>
        <p:spPr bwMode="auto">
          <a:xfrm>
            <a:off x="4427538" y="53006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B</a:t>
            </a:r>
          </a:p>
        </p:txBody>
      </p:sp>
      <p:sp>
        <p:nvSpPr>
          <p:cNvPr id="76817" name="Text Box 17"/>
          <p:cNvSpPr txBox="1">
            <a:spLocks noChangeArrowheads="1"/>
          </p:cNvSpPr>
          <p:nvPr/>
        </p:nvSpPr>
        <p:spPr bwMode="auto">
          <a:xfrm>
            <a:off x="7092950" y="5084763"/>
            <a:ext cx="43180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>
                <a:latin typeface="+mn-ea"/>
                <a:ea typeface="+mn-ea"/>
                <a:cs typeface="黑体" charset="0"/>
              </a:rPr>
              <a:t>C</a:t>
            </a:r>
          </a:p>
        </p:txBody>
      </p:sp>
      <p:sp>
        <p:nvSpPr>
          <p:cNvPr id="76818" name="Text Box 17"/>
          <p:cNvSpPr txBox="1">
            <a:spLocks noChangeArrowheads="1"/>
          </p:cNvSpPr>
          <p:nvPr/>
        </p:nvSpPr>
        <p:spPr bwMode="auto">
          <a:xfrm>
            <a:off x="7451725" y="4868863"/>
            <a:ext cx="11525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f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(</a:t>
            </a:r>
            <a:r>
              <a:rPr lang="en-US" altLang="zh-CN" sz="2400" i="1">
                <a:latin typeface="+mn-ea"/>
                <a:ea typeface="+mn-ea"/>
                <a:cs typeface="黑体" charset="0"/>
              </a:rPr>
              <a:t>a</a:t>
            </a:r>
            <a:r>
              <a:rPr lang="en-US" altLang="zh-CN" sz="2400">
                <a:latin typeface="+mn-ea"/>
                <a:ea typeface="+mn-ea"/>
                <a:cs typeface="黑体" charset="0"/>
              </a:rPr>
              <a:t>))</a:t>
            </a:r>
          </a:p>
        </p:txBody>
      </p:sp>
      <p:sp>
        <p:nvSpPr>
          <p:cNvPr id="76819" name="Text Box 17"/>
          <p:cNvSpPr txBox="1">
            <a:spLocks noChangeArrowheads="1"/>
          </p:cNvSpPr>
          <p:nvPr/>
        </p:nvSpPr>
        <p:spPr bwMode="auto">
          <a:xfrm>
            <a:off x="2916238" y="4437063"/>
            <a:ext cx="7921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g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  <p:sp>
        <p:nvSpPr>
          <p:cNvPr id="76820" name="Text Box 17"/>
          <p:cNvSpPr txBox="1">
            <a:spLocks noChangeArrowheads="1"/>
          </p:cNvSpPr>
          <p:nvPr/>
        </p:nvSpPr>
        <p:spPr bwMode="auto">
          <a:xfrm>
            <a:off x="5940425" y="4437063"/>
            <a:ext cx="79216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黑体" charset="0"/>
              </a:rPr>
              <a:t>f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  <p:sp>
        <p:nvSpPr>
          <p:cNvPr id="76821" name="Text Box 17"/>
          <p:cNvSpPr txBox="1">
            <a:spLocks noChangeArrowheads="1"/>
          </p:cNvSpPr>
          <p:nvPr/>
        </p:nvSpPr>
        <p:spPr bwMode="auto">
          <a:xfrm>
            <a:off x="4427538" y="3429000"/>
            <a:ext cx="7921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400" i="1">
                <a:latin typeface="+mn-ea"/>
                <a:ea typeface="+mn-ea"/>
                <a:cs typeface="Times New Roman" charset="0"/>
              </a:rPr>
              <a:t>f</a:t>
            </a:r>
            <a:r>
              <a:rPr lang="en-US" altLang="zh-CN">
                <a:latin typeface="+mn-ea"/>
                <a:ea typeface="+mn-ea"/>
                <a:cs typeface="Times New Roman" charset="0"/>
                <a:sym typeface="Symbol" charset="0"/>
              </a:rPr>
              <a:t></a:t>
            </a:r>
            <a:r>
              <a:rPr lang="en-US" altLang="zh-CN" sz="2400">
                <a:latin typeface="+mn-ea"/>
                <a:ea typeface="+mn-ea"/>
                <a:cs typeface="Times New Roman" charset="0"/>
                <a:sym typeface="Symbol" charset="0"/>
              </a:rPr>
              <a:t> </a:t>
            </a:r>
            <a:r>
              <a:rPr lang="en-US" altLang="zh-CN" sz="2400" i="1">
                <a:latin typeface="+mn-ea"/>
                <a:ea typeface="+mn-ea"/>
                <a:cs typeface="Times New Roman" charset="0"/>
              </a:rPr>
              <a:t>g</a:t>
            </a:r>
            <a:endParaRPr lang="en-US" altLang="zh-CN" sz="2400">
              <a:latin typeface="+mn-ea"/>
              <a:ea typeface="+mn-ea"/>
              <a:cs typeface="黑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9929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复合运算的性质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719263"/>
            <a:ext cx="8218488" cy="4805362"/>
          </a:xfrm>
        </p:spPr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函数的复合满足结合律</a:t>
            </a:r>
            <a:endParaRPr kumimoji="0" lang="en-US" altLang="zh-CN" sz="2800" dirty="0">
              <a:latin typeface="+mn-ea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i="1" dirty="0">
                <a:latin typeface="+mn-ea"/>
                <a:cs typeface="Times New Roman" charset="0"/>
              </a:rPr>
              <a:t>(f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</a:t>
            </a:r>
            <a:r>
              <a:rPr kumimoji="0" lang="en-US" altLang="zh-CN" dirty="0">
                <a:latin typeface="+mn-ea"/>
                <a:sym typeface="Symbol" charset="0"/>
              </a:rPr>
              <a:t>)</a:t>
            </a:r>
            <a:r>
              <a:rPr kumimoji="0" lang="en-US" altLang="zh-CN" sz="24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h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 =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f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(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g </a:t>
            </a:r>
            <a:r>
              <a:rPr kumimoji="0" lang="en-US" altLang="zh-CN" sz="1600" dirty="0">
                <a:latin typeface="+mn-ea"/>
                <a:cs typeface="Times New Roman" charset="0"/>
                <a:sym typeface="Symbol" charset="0"/>
              </a:rPr>
              <a:t> </a:t>
            </a:r>
            <a:r>
              <a:rPr kumimoji="0" lang="en-US" altLang="zh-CN" i="1" dirty="0">
                <a:latin typeface="+mn-ea"/>
                <a:cs typeface="Times New Roman" charset="0"/>
                <a:sym typeface="Symbol" charset="0"/>
              </a:rPr>
              <a:t>h</a:t>
            </a:r>
            <a:r>
              <a:rPr kumimoji="0" lang="en-US" altLang="zh-CN" dirty="0">
                <a:latin typeface="+mn-ea"/>
                <a:cs typeface="Times New Roman" charset="0"/>
                <a:sym typeface="Symbol" charset="0"/>
              </a:rPr>
              <a:t>)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满射的复合是满射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单射的复合是单射 </a:t>
            </a:r>
            <a:endParaRPr kumimoji="0" lang="en-US" altLang="zh-CN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双射的复合是双射 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solidFill>
                  <a:srgbClr val="FF0000"/>
                </a:solidFill>
                <a:latin typeface="+mn-ea"/>
                <a:cs typeface="Times New Roman" charset="0"/>
              </a:rPr>
              <a:t>f 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solidFill>
                  <a:srgbClr val="FF0000"/>
                </a:solidFill>
                <a:latin typeface="+mn-ea"/>
                <a:cs typeface="Times New Roman" charset="0"/>
              </a:rPr>
              <a:t>B</a:t>
            </a:r>
            <a:r>
              <a:rPr kumimoji="0" lang="zh-CN" altLang="en-US" sz="2800" dirty="0">
                <a:solidFill>
                  <a:srgbClr val="FF0000"/>
                </a:solidFill>
                <a:latin typeface="+mn-ea"/>
                <a:cs typeface="Times New Roman" charset="0"/>
              </a:rPr>
              <a:t>的双射</a:t>
            </a:r>
            <a:endParaRPr kumimoji="0" lang="en-US" altLang="zh-CN" sz="2800" dirty="0">
              <a:solidFill>
                <a:srgbClr val="FF0000"/>
              </a:solidFill>
              <a:latin typeface="+mn-ea"/>
              <a:cs typeface="Times New Roman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宋体" charset="0"/>
              </a:rPr>
              <a:t>-1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18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 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= </a:t>
            </a: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宋体" charset="0"/>
              </a:rPr>
              <a:t>A</a:t>
            </a:r>
            <a:endParaRPr kumimoji="0" lang="en-US" altLang="zh-CN" sz="2400" i="1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 </a:t>
            </a:r>
            <a:r>
              <a:rPr kumimoji="0" lang="en-US" altLang="zh-CN" sz="1800" dirty="0">
                <a:latin typeface="+mn-ea"/>
                <a:cs typeface="宋体" charset="0"/>
                <a:sym typeface="Symbol" charset="0"/>
              </a:rPr>
              <a:t>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baseline="30000" dirty="0">
                <a:latin typeface="+mn-ea"/>
                <a:cs typeface="宋体" charset="0"/>
              </a:rPr>
              <a:t>-1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 = </a:t>
            </a:r>
            <a:r>
              <a:rPr kumimoji="0" lang="en-US" altLang="zh-CN" sz="2400" dirty="0">
                <a:latin typeface="+mn-ea"/>
                <a:sym typeface="Symbol" charset="0"/>
              </a:rPr>
              <a:t></a:t>
            </a:r>
            <a:r>
              <a:rPr kumimoji="0" lang="en-US" altLang="zh-CN" sz="2400" baseline="-25000" dirty="0">
                <a:latin typeface="+mn-ea"/>
                <a:cs typeface="Times New Roman" charset="0"/>
              </a:rPr>
              <a:t>B</a:t>
            </a:r>
            <a:endParaRPr kumimoji="0" lang="zh-CN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0924560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但是</a:t>
            </a:r>
            <a:r>
              <a:rPr lang="en-US" altLang="zh-CN" dirty="0">
                <a:latin typeface="+mn-ea"/>
                <a:ea typeface="+mn-ea"/>
              </a:rPr>
              <a:t>…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若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是满射，能推出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zh-CN" altLang="en-US" sz="2800" dirty="0">
                <a:latin typeface="+mn-ea"/>
              </a:rPr>
              <a:t>和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是满射吗？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</a:rPr>
              <a:t>f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一定</a:t>
            </a:r>
            <a:r>
              <a:rPr kumimoji="0" lang="zh-CN" altLang="en-US" sz="2400" dirty="0">
                <a:latin typeface="+mn-ea"/>
              </a:rPr>
              <a:t>是满射， </a:t>
            </a:r>
            <a:r>
              <a:rPr kumimoji="0" lang="en-US" altLang="zh-CN" sz="2400" i="1" dirty="0">
                <a:latin typeface="+mn-ea"/>
              </a:rPr>
              <a:t>g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不一定</a:t>
            </a:r>
            <a:r>
              <a:rPr kumimoji="0" lang="zh-CN" altLang="en-US" sz="2400" dirty="0">
                <a:latin typeface="+mn-ea"/>
              </a:rPr>
              <a:t>是满射。 </a:t>
            </a:r>
          </a:p>
          <a:p>
            <a:pPr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</a:rPr>
              <a:t>若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en-US" altLang="zh-CN" sz="2000" dirty="0">
                <a:latin typeface="+mn-ea"/>
                <a:cs typeface="Times New Roman" charset="0"/>
                <a:sym typeface="Symbol" charset="0"/>
              </a:rPr>
              <a:t>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 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是单射，能推出</a:t>
            </a:r>
            <a:r>
              <a:rPr kumimoji="0" lang="en-US" altLang="zh-CN" sz="2800" i="1" dirty="0">
                <a:latin typeface="+mn-ea"/>
              </a:rPr>
              <a:t>f </a:t>
            </a:r>
            <a:r>
              <a:rPr kumimoji="0" lang="zh-CN" altLang="en-US" sz="2800" dirty="0">
                <a:latin typeface="+mn-ea"/>
              </a:rPr>
              <a:t>和</a:t>
            </a:r>
            <a:r>
              <a:rPr kumimoji="0" lang="en-US" altLang="zh-CN" sz="2800" i="1" dirty="0">
                <a:latin typeface="+mn-ea"/>
              </a:rPr>
              <a:t>g</a:t>
            </a:r>
            <a:r>
              <a:rPr kumimoji="0" lang="zh-CN" altLang="en-US" sz="2800" dirty="0">
                <a:latin typeface="+mn-ea"/>
              </a:rPr>
              <a:t>是单射吗？</a:t>
            </a:r>
          </a:p>
          <a:p>
            <a:pPr lvl="1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</a:rPr>
              <a:t>g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一定</a:t>
            </a:r>
            <a:r>
              <a:rPr kumimoji="0" lang="zh-CN" altLang="en-US" sz="2400" dirty="0">
                <a:latin typeface="+mn-ea"/>
              </a:rPr>
              <a:t>是单射，</a:t>
            </a:r>
            <a:r>
              <a:rPr kumimoji="0" lang="en-US" altLang="zh-CN" sz="2400" i="1" dirty="0">
                <a:latin typeface="+mn-ea"/>
              </a:rPr>
              <a:t>f </a:t>
            </a:r>
            <a:r>
              <a:rPr kumimoji="0" lang="zh-CN" altLang="en-US" sz="2400" i="1" dirty="0">
                <a:solidFill>
                  <a:srgbClr val="FF0000"/>
                </a:solidFill>
                <a:latin typeface="+mn-ea"/>
              </a:rPr>
              <a:t>不一定</a:t>
            </a:r>
            <a:r>
              <a:rPr kumimoji="0" lang="zh-CN" altLang="en-US" sz="2400" dirty="0">
                <a:latin typeface="+mn-ea"/>
              </a:rPr>
              <a:t>是单射。 </a:t>
            </a:r>
          </a:p>
        </p:txBody>
      </p:sp>
    </p:spTree>
    <p:extLst>
      <p:ext uri="{BB962C8B-B14F-4D97-AF65-F5344CB8AC3E}">
        <p14:creationId xmlns:p14="http://schemas.microsoft.com/office/powerpoint/2010/main" val="415776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Oval 2"/>
          <p:cNvSpPr>
            <a:spLocks noChangeArrowheads="1"/>
          </p:cNvSpPr>
          <p:nvPr/>
        </p:nvSpPr>
        <p:spPr bwMode="auto">
          <a:xfrm>
            <a:off x="1169988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7" name="Oval 3"/>
          <p:cNvSpPr>
            <a:spLocks noChangeArrowheads="1"/>
          </p:cNvSpPr>
          <p:nvPr/>
        </p:nvSpPr>
        <p:spPr bwMode="auto">
          <a:xfrm>
            <a:off x="3552825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8" name="Oval 4"/>
          <p:cNvSpPr>
            <a:spLocks noChangeArrowheads="1"/>
          </p:cNvSpPr>
          <p:nvPr/>
        </p:nvSpPr>
        <p:spPr bwMode="auto">
          <a:xfrm>
            <a:off x="5934075" y="1511300"/>
            <a:ext cx="1831975" cy="3914775"/>
          </a:xfrm>
          <a:prstGeom prst="ellipse">
            <a:avLst/>
          </a:prstGeom>
          <a:solidFill>
            <a:schemeClr val="accent1">
              <a:alpha val="50195"/>
            </a:schemeClr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2636838" y="5915025"/>
            <a:ext cx="1098550" cy="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0" name="Line 6"/>
          <p:cNvSpPr>
            <a:spLocks noChangeShapeType="1"/>
          </p:cNvSpPr>
          <p:nvPr/>
        </p:nvSpPr>
        <p:spPr bwMode="auto">
          <a:xfrm>
            <a:off x="5200650" y="5915025"/>
            <a:ext cx="1100138" cy="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51" name="Oval 7"/>
          <p:cNvSpPr>
            <a:spLocks noChangeArrowheads="1"/>
          </p:cNvSpPr>
          <p:nvPr/>
        </p:nvSpPr>
        <p:spPr bwMode="auto">
          <a:xfrm>
            <a:off x="4468813" y="2244725"/>
            <a:ext cx="57150" cy="90488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2" name="Oval 8"/>
          <p:cNvSpPr>
            <a:spLocks noChangeArrowheads="1"/>
          </p:cNvSpPr>
          <p:nvPr/>
        </p:nvSpPr>
        <p:spPr bwMode="auto">
          <a:xfrm>
            <a:off x="4468813" y="2979738"/>
            <a:ext cx="57150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3" name="Oval 9"/>
          <p:cNvSpPr>
            <a:spLocks noChangeArrowheads="1"/>
          </p:cNvSpPr>
          <p:nvPr/>
        </p:nvSpPr>
        <p:spPr bwMode="auto">
          <a:xfrm>
            <a:off x="4468813" y="3957638"/>
            <a:ext cx="57150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4" name="Oval 10"/>
          <p:cNvSpPr>
            <a:spLocks noChangeArrowheads="1"/>
          </p:cNvSpPr>
          <p:nvPr/>
        </p:nvSpPr>
        <p:spPr bwMode="auto">
          <a:xfrm>
            <a:off x="4468813" y="4691063"/>
            <a:ext cx="57150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5" name="Oval 11"/>
          <p:cNvSpPr>
            <a:spLocks noChangeArrowheads="1"/>
          </p:cNvSpPr>
          <p:nvPr/>
        </p:nvSpPr>
        <p:spPr bwMode="auto">
          <a:xfrm>
            <a:off x="6850063" y="2490788"/>
            <a:ext cx="58737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6" name="Oval 12"/>
          <p:cNvSpPr>
            <a:spLocks noChangeArrowheads="1"/>
          </p:cNvSpPr>
          <p:nvPr/>
        </p:nvSpPr>
        <p:spPr bwMode="auto">
          <a:xfrm>
            <a:off x="6850063" y="3468688"/>
            <a:ext cx="58737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7" name="Oval 13"/>
          <p:cNvSpPr>
            <a:spLocks noChangeArrowheads="1"/>
          </p:cNvSpPr>
          <p:nvPr/>
        </p:nvSpPr>
        <p:spPr bwMode="auto">
          <a:xfrm>
            <a:off x="2085975" y="4202113"/>
            <a:ext cx="58738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8" name="Oval 14"/>
          <p:cNvSpPr>
            <a:spLocks noChangeArrowheads="1"/>
          </p:cNvSpPr>
          <p:nvPr/>
        </p:nvSpPr>
        <p:spPr bwMode="auto">
          <a:xfrm>
            <a:off x="2085975" y="2490788"/>
            <a:ext cx="58738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59" name="Oval 15"/>
          <p:cNvSpPr>
            <a:spLocks noChangeArrowheads="1"/>
          </p:cNvSpPr>
          <p:nvPr/>
        </p:nvSpPr>
        <p:spPr bwMode="auto">
          <a:xfrm>
            <a:off x="2085975" y="3224213"/>
            <a:ext cx="58738" cy="88900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60" name="Oval 16"/>
          <p:cNvSpPr>
            <a:spLocks noChangeArrowheads="1"/>
          </p:cNvSpPr>
          <p:nvPr/>
        </p:nvSpPr>
        <p:spPr bwMode="auto">
          <a:xfrm>
            <a:off x="6850063" y="4446588"/>
            <a:ext cx="58737" cy="90487"/>
          </a:xfrm>
          <a:prstGeom prst="ellipse">
            <a:avLst/>
          </a:prstGeom>
          <a:solidFill>
            <a:srgbClr val="FFFFFF"/>
          </a:solidFill>
          <a:ln w="3175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黑体" charset="0"/>
              <a:cs typeface="黑体" charset="0"/>
            </a:endParaRPr>
          </a:p>
        </p:txBody>
      </p:sp>
      <p:sp>
        <p:nvSpPr>
          <p:cNvPr id="82961" name="Line 17"/>
          <p:cNvSpPr>
            <a:spLocks noChangeShapeType="1"/>
          </p:cNvSpPr>
          <p:nvPr/>
        </p:nvSpPr>
        <p:spPr bwMode="auto">
          <a:xfrm>
            <a:off x="2085975" y="2490788"/>
            <a:ext cx="2382838" cy="48895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2" name="Line 18"/>
          <p:cNvSpPr>
            <a:spLocks noChangeShapeType="1"/>
          </p:cNvSpPr>
          <p:nvPr/>
        </p:nvSpPr>
        <p:spPr bwMode="auto">
          <a:xfrm>
            <a:off x="2085975" y="3224213"/>
            <a:ext cx="2382838" cy="733425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3" name="Line 19"/>
          <p:cNvSpPr>
            <a:spLocks noChangeShapeType="1"/>
          </p:cNvSpPr>
          <p:nvPr/>
        </p:nvSpPr>
        <p:spPr bwMode="auto">
          <a:xfrm>
            <a:off x="2085975" y="4202113"/>
            <a:ext cx="2382838" cy="488950"/>
          </a:xfrm>
          <a:prstGeom prst="line">
            <a:avLst/>
          </a:prstGeom>
          <a:noFill/>
          <a:ln w="317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4" name="Line 20"/>
          <p:cNvSpPr>
            <a:spLocks noChangeShapeType="1"/>
          </p:cNvSpPr>
          <p:nvPr/>
        </p:nvSpPr>
        <p:spPr bwMode="auto">
          <a:xfrm>
            <a:off x="4468813" y="2244725"/>
            <a:ext cx="2381250" cy="246063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5" name="Line 21"/>
          <p:cNvSpPr>
            <a:spLocks noChangeShapeType="1"/>
          </p:cNvSpPr>
          <p:nvPr/>
        </p:nvSpPr>
        <p:spPr bwMode="auto">
          <a:xfrm flipV="1">
            <a:off x="4468813" y="2490788"/>
            <a:ext cx="2381250" cy="146685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2966" name="Text Box 22"/>
          <p:cNvSpPr txBox="1">
            <a:spLocks noChangeArrowheads="1"/>
          </p:cNvSpPr>
          <p:nvPr/>
        </p:nvSpPr>
        <p:spPr bwMode="auto">
          <a:xfrm>
            <a:off x="2987675" y="5373688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 b="1" i="1">
                <a:latin typeface="Times New Roman" charset="0"/>
                <a:ea typeface="黑体" charset="0"/>
                <a:cs typeface="黑体" charset="0"/>
              </a:rPr>
              <a:t>g</a:t>
            </a:r>
          </a:p>
        </p:txBody>
      </p:sp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5486400" y="5410200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 b="1" i="1">
                <a:latin typeface="Times New Roman" charset="0"/>
                <a:ea typeface="黑体" charset="0"/>
                <a:cs typeface="黑体" charset="0"/>
              </a:rPr>
              <a:t>f</a:t>
            </a:r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984250" y="1516063"/>
            <a:ext cx="54927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A</a:t>
            </a:r>
          </a:p>
        </p:txBody>
      </p:sp>
      <p:sp>
        <p:nvSpPr>
          <p:cNvPr id="82969" name="Text Box 25"/>
          <p:cNvSpPr txBox="1">
            <a:spLocks noChangeArrowheads="1"/>
          </p:cNvSpPr>
          <p:nvPr/>
        </p:nvSpPr>
        <p:spPr bwMode="auto">
          <a:xfrm>
            <a:off x="3552825" y="1266825"/>
            <a:ext cx="731838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B</a:t>
            </a:r>
          </a:p>
        </p:txBody>
      </p:sp>
      <p:sp>
        <p:nvSpPr>
          <p:cNvPr id="82970" name="Text Box 26"/>
          <p:cNvSpPr txBox="1">
            <a:spLocks noChangeArrowheads="1"/>
          </p:cNvSpPr>
          <p:nvPr/>
        </p:nvSpPr>
        <p:spPr bwMode="auto">
          <a:xfrm>
            <a:off x="5934075" y="1516063"/>
            <a:ext cx="733425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317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just" eaLnBrk="1" hangingPunct="1"/>
            <a:r>
              <a:rPr lang="en-US" altLang="zh-CN" sz="2800">
                <a:latin typeface="Times New Roman" charset="0"/>
                <a:ea typeface="黑体" charset="0"/>
                <a:cs typeface="黑体" charset="0"/>
              </a:rPr>
              <a:t>C</a:t>
            </a:r>
          </a:p>
        </p:txBody>
      </p:sp>
      <p:sp>
        <p:nvSpPr>
          <p:cNvPr id="82971" name="Line 27"/>
          <p:cNvSpPr>
            <a:spLocks noChangeShapeType="1"/>
          </p:cNvSpPr>
          <p:nvPr/>
        </p:nvSpPr>
        <p:spPr bwMode="auto">
          <a:xfrm>
            <a:off x="4495800" y="3048000"/>
            <a:ext cx="2438400" cy="14478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82972" name="Line 28"/>
          <p:cNvSpPr>
            <a:spLocks noChangeShapeType="1"/>
          </p:cNvSpPr>
          <p:nvPr/>
        </p:nvSpPr>
        <p:spPr bwMode="auto">
          <a:xfrm flipV="1">
            <a:off x="4495800" y="3505200"/>
            <a:ext cx="2362200" cy="1219200"/>
          </a:xfrm>
          <a:prstGeom prst="line">
            <a:avLst/>
          </a:prstGeom>
          <a:noFill/>
          <a:ln w="3175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7" name="Line 29"/>
          <p:cNvSpPr>
            <a:spLocks noChangeShapeType="1"/>
          </p:cNvSpPr>
          <p:nvPr/>
        </p:nvSpPr>
        <p:spPr bwMode="auto">
          <a:xfrm>
            <a:off x="2133600" y="2590800"/>
            <a:ext cx="4724400" cy="1905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8" name="Line 30"/>
          <p:cNvSpPr>
            <a:spLocks noChangeShapeType="1"/>
          </p:cNvSpPr>
          <p:nvPr/>
        </p:nvSpPr>
        <p:spPr bwMode="auto">
          <a:xfrm flipV="1">
            <a:off x="2133600" y="2514600"/>
            <a:ext cx="4572000" cy="762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3519" name="Line 31"/>
          <p:cNvSpPr>
            <a:spLocks noChangeShapeType="1"/>
          </p:cNvSpPr>
          <p:nvPr/>
        </p:nvSpPr>
        <p:spPr bwMode="auto">
          <a:xfrm flipV="1">
            <a:off x="2133600" y="3505200"/>
            <a:ext cx="4724400" cy="685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727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3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3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3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517" grpId="0" animBg="1"/>
      <p:bldP spid="63518" grpId="0" animBg="1"/>
      <p:bldP spid="635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函数的加法、乘法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和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g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的函数，那么 </a:t>
            </a:r>
            <a:r>
              <a:rPr kumimoji="0" lang="en-US" altLang="zh-CN" sz="2800" i="1" dirty="0" err="1">
                <a:latin typeface="+mn-ea"/>
                <a:cs typeface="Times New Roman" charset="0"/>
              </a:rPr>
              <a:t>f+g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 </a:t>
            </a:r>
            <a:r>
              <a:rPr kumimoji="0" lang="zh-CN" altLang="en-US" sz="2800" dirty="0">
                <a:latin typeface="+mn-ea"/>
                <a:cs typeface="Times New Roman" charset="0"/>
              </a:rPr>
              <a:t>和 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 g</a:t>
            </a:r>
            <a:r>
              <a:rPr kumimoji="0" lang="zh-CN" altLang="en-US" sz="2800" dirty="0">
                <a:latin typeface="+mn-ea"/>
                <a:cs typeface="Times New Roman" charset="0"/>
              </a:rPr>
              <a:t>也是从</a:t>
            </a:r>
            <a:r>
              <a:rPr kumimoji="0" lang="en-US" altLang="zh-CN" sz="2800" dirty="0">
                <a:latin typeface="+mn-ea"/>
                <a:cs typeface="Times New Roman" charset="0"/>
              </a:rPr>
              <a:t>A</a:t>
            </a:r>
            <a:r>
              <a:rPr kumimoji="0"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kumimoji="0" lang="en-US" altLang="zh-CN" sz="2800" dirty="0">
                <a:latin typeface="+mn-ea"/>
                <a:cs typeface="Times New Roman" charset="0"/>
                <a:sym typeface="Symbol" charset="0"/>
              </a:rPr>
              <a:t>R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的函数，其定义为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f+g</a:t>
            </a:r>
            <a:r>
              <a:rPr kumimoji="0" lang="en-US" altLang="zh-CN" sz="2400" dirty="0">
                <a:latin typeface="+mn-ea"/>
                <a:cs typeface="Times New Roman" charset="0"/>
              </a:rPr>
              <a:t>)(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=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+</a:t>
            </a:r>
            <a:r>
              <a:rPr kumimoji="0" lang="en-US" altLang="zh-CN" sz="2400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 </a:t>
            </a:r>
            <a:r>
              <a:rPr kumimoji="0" lang="en-US" altLang="zh-CN" sz="2400" i="1" dirty="0" err="1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Times New Roman" charset="0"/>
              </a:rPr>
              <a:t>A</a:t>
            </a:r>
            <a:endParaRPr kumimoji="0" lang="en-US" altLang="zh-CN" sz="24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en-US" altLang="zh-CN" sz="2400" i="1" dirty="0">
                <a:latin typeface="+mn-ea"/>
                <a:cs typeface="Times New Roman" charset="0"/>
              </a:rPr>
              <a:t>f g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=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f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g</a:t>
            </a:r>
            <a:r>
              <a:rPr kumimoji="0" lang="en-US" altLang="zh-CN" sz="2400" dirty="0">
                <a:latin typeface="+mn-ea"/>
                <a:cs typeface="Times New Roman" charset="0"/>
              </a:rPr>
              <a:t>(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x</a:t>
            </a:r>
            <a:r>
              <a:rPr kumimoji="0" lang="en-US" altLang="zh-CN" sz="2400" dirty="0">
                <a:latin typeface="+mn-ea"/>
                <a:cs typeface="Times New Roman" charset="0"/>
              </a:rPr>
              <a:t>) </a:t>
            </a:r>
            <a:r>
              <a:rPr kumimoji="0" lang="zh-CN" altLang="en-US" sz="2400" dirty="0">
                <a:latin typeface="+mn-ea"/>
                <a:cs typeface="宋体" charset="0"/>
              </a:rPr>
              <a:t>，</a:t>
            </a:r>
            <a:r>
              <a:rPr kumimoji="0" lang="en-US" altLang="zh-CN" sz="2400" i="1" dirty="0">
                <a:latin typeface="+mn-ea"/>
                <a:cs typeface="宋体" charset="0"/>
              </a:rPr>
              <a:t> </a:t>
            </a:r>
            <a:r>
              <a:rPr kumimoji="0" lang="en-US" altLang="zh-CN" sz="2400" i="1" dirty="0" err="1">
                <a:latin typeface="+mn-ea"/>
                <a:cs typeface="宋体" charset="0"/>
              </a:rPr>
              <a:t>x</a:t>
            </a:r>
            <a:r>
              <a:rPr kumimoji="0" lang="en-US" altLang="zh-CN" sz="2400" dirty="0" err="1">
                <a:latin typeface="+mn-ea"/>
                <a:cs typeface="宋体" charset="0"/>
                <a:sym typeface="Symbol" charset="0"/>
              </a:rPr>
              <a:t></a:t>
            </a:r>
            <a:r>
              <a:rPr kumimoji="0" lang="en-US" altLang="zh-CN" sz="2400" dirty="0" err="1">
                <a:latin typeface="+mn-ea"/>
                <a:cs typeface="宋体" charset="0"/>
              </a:rPr>
              <a:t>A</a:t>
            </a:r>
            <a:endParaRPr kumimoji="0" lang="en-US" altLang="zh-CN" sz="2400" dirty="0">
              <a:latin typeface="+mn-ea"/>
              <a:cs typeface="宋体" charset="0"/>
            </a:endParaRPr>
          </a:p>
          <a:p>
            <a:pPr algn="just" eaLnBrk="1" hangingPunct="1"/>
            <a:endParaRPr kumimoji="0" lang="en-US" altLang="zh-CN" sz="2800" dirty="0">
              <a:latin typeface="+mn-ea"/>
              <a:cs typeface="宋体" charset="0"/>
            </a:endParaRPr>
          </a:p>
          <a:p>
            <a:pPr algn="just" eaLnBrk="1" hangingPunct="1">
              <a:buFont typeface="Wingdings" charset="0"/>
              <a:buNone/>
            </a:pPr>
            <a:endParaRPr kumimoji="0" lang="en-US" altLang="zh-CN" sz="26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97817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笛卡尔积</a:t>
            </a:r>
            <a:r>
              <a:rPr lang="en-US" altLang="zh-CN" dirty="0"/>
              <a:t>(</a:t>
            </a:r>
            <a:r>
              <a:rPr lang="zh-CN" altLang="en-US" dirty="0"/>
              <a:t>回顾</a:t>
            </a:r>
            <a:r>
              <a:rPr lang="en-US" altLang="zh-CN" dirty="0"/>
              <a:t>)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z="3000" dirty="0">
                <a:latin typeface="+mn-ea"/>
                <a:cs typeface="Times New Roman" charset="0"/>
              </a:rPr>
              <a:t>对任意集合</a:t>
            </a:r>
            <a:r>
              <a:rPr lang="en-US" altLang="zh-CN" sz="3000" i="1" dirty="0">
                <a:latin typeface="+mn-ea"/>
                <a:cs typeface="Times New Roman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</a:rPr>
              <a:t>, </a:t>
            </a:r>
            <a:r>
              <a:rPr lang="en-US" altLang="zh-CN" sz="3000" i="1" dirty="0">
                <a:latin typeface="+mn-ea"/>
                <a:cs typeface="Times New Roman" charset="0"/>
              </a:rPr>
              <a:t>B</a:t>
            </a:r>
          </a:p>
          <a:p>
            <a:pPr>
              <a:buNone/>
            </a:pPr>
            <a:r>
              <a:rPr lang="en-US" altLang="zh-CN" sz="3000" dirty="0">
                <a:latin typeface="+mn-ea"/>
                <a:cs typeface="Times New Roman" charset="0"/>
              </a:rPr>
              <a:t>	</a:t>
            </a:r>
            <a:r>
              <a:rPr lang="zh-CN" altLang="en-US" sz="3000" dirty="0">
                <a:latin typeface="+mn-ea"/>
                <a:cs typeface="Times New Roman" charset="0"/>
              </a:rPr>
              <a:t>笛卡尔积 </a:t>
            </a:r>
            <a:r>
              <a:rPr lang="en-US" altLang="zh-CN" sz="3000" i="1" dirty="0">
                <a:latin typeface="+mn-ea"/>
                <a:cs typeface="Times New Roman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30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 = {(</a:t>
            </a:r>
            <a:r>
              <a:rPr lang="en-US" altLang="zh-CN" sz="3000" i="1" dirty="0">
                <a:latin typeface="+mn-ea"/>
                <a:cs typeface="Times New Roman" charset="0"/>
                <a:sym typeface="Symbol" charset="0"/>
              </a:rPr>
              <a:t>a, 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)|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30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, 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30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}</a:t>
            </a:r>
          </a:p>
          <a:p>
            <a:pPr lvl="1"/>
            <a:r>
              <a:rPr lang="zh-CN" altLang="en-US" sz="2700" dirty="0">
                <a:latin typeface="+mn-ea"/>
                <a:cs typeface="Times New Roman" charset="0"/>
                <a:sym typeface="Symbol" charset="0"/>
              </a:rPr>
              <a:t>例：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{1,2,3}{</a:t>
            </a:r>
            <a:r>
              <a:rPr lang="en-US" altLang="zh-CN" sz="27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700" dirty="0" err="1">
                <a:latin typeface="+mn-ea"/>
                <a:cs typeface="Times New Roman" charset="0"/>
                <a:sym typeface="Symbol" charset="0"/>
              </a:rPr>
              <a:t>,</a:t>
            </a:r>
            <a:r>
              <a:rPr lang="en-US" altLang="zh-CN" sz="2700" i="1" dirty="0" err="1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} = {(1,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), (2,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 , (3,</a:t>
            </a:r>
            <a:r>
              <a:rPr lang="en-US" altLang="zh-CN" sz="2700" i="1" dirty="0">
                <a:latin typeface="+mn-ea"/>
                <a:cs typeface="Times New Roman" charset="0"/>
                <a:sym typeface="Symbol" charset="0"/>
              </a:rPr>
              <a:t> a</a:t>
            </a:r>
            <a:r>
              <a:rPr lang="en-US" altLang="zh-CN" sz="2700" dirty="0">
                <a:latin typeface="+mn-ea"/>
                <a:cs typeface="Times New Roman" charset="0"/>
                <a:sym typeface="Symbol" charset="0"/>
              </a:rPr>
              <a:t>),</a:t>
            </a:r>
          </a:p>
          <a:p>
            <a:pPr>
              <a:buNone/>
            </a:pPr>
            <a:r>
              <a:rPr lang="en-US" altLang="zh-CN" sz="3000" dirty="0">
                <a:latin typeface="+mn-ea"/>
                <a:cs typeface="Times New Roman" charset="0"/>
                <a:sym typeface="Symbol" charset="0"/>
              </a:rPr>
              <a:t>                                        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(1,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), (2,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), (3,</a:t>
            </a:r>
            <a:r>
              <a:rPr lang="en-US" altLang="zh-CN" sz="2600" i="1" dirty="0">
                <a:latin typeface="+mn-ea"/>
                <a:cs typeface="Times New Roman" charset="0"/>
                <a:sym typeface="Symbol" charset="0"/>
              </a:rPr>
              <a:t> b</a:t>
            </a:r>
            <a:r>
              <a:rPr lang="en-US" altLang="zh-CN" sz="2600" dirty="0">
                <a:latin typeface="+mn-ea"/>
                <a:cs typeface="Times New Roman" charset="0"/>
                <a:sym typeface="Symbol" charset="0"/>
              </a:rPr>
              <a:t>)}</a:t>
            </a:r>
          </a:p>
          <a:p>
            <a:pPr>
              <a:buNone/>
            </a:pPr>
            <a:endParaRPr lang="en-US" altLang="zh-CN" sz="2600" dirty="0">
              <a:latin typeface="+mn-ea"/>
              <a:cs typeface="Times New Roman" charset="0"/>
              <a:sym typeface="Symbol" charset="0"/>
            </a:endParaRPr>
          </a:p>
          <a:p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={1,2},</a:t>
            </a:r>
            <a:r>
              <a:rPr lang="zh-CN" altLang="en-US" sz="2800" dirty="0">
                <a:latin typeface="+mn-ea"/>
                <a:cs typeface="Times New Roman" charset="0"/>
              </a:rPr>
              <a:t>  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P(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)</a:t>
            </a:r>
            <a:r>
              <a:rPr lang="en-US" altLang="zh-CN" sz="2800" dirty="0">
                <a:latin typeface="+mn-ea"/>
                <a:cs typeface="Times New Roman" charset="0"/>
              </a:rPr>
              <a:t>×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=?</a:t>
            </a:r>
          </a:p>
          <a:p>
            <a:endParaRPr lang="en-US" altLang="zh-CN" sz="2800" dirty="0">
              <a:latin typeface="+mn-ea"/>
              <a:cs typeface="Times New Roman" charset="0"/>
            </a:endParaRPr>
          </a:p>
          <a:p>
            <a:r>
              <a:rPr lang="en-US" altLang="zh-CN" sz="2800" dirty="0">
                <a:latin typeface="+mn-ea"/>
                <a:cs typeface="Times New Roman" charset="0"/>
              </a:rPr>
              <a:t>|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|=</a:t>
            </a:r>
            <a:r>
              <a:rPr lang="en-US" altLang="zh-CN" sz="2800" i="1" dirty="0">
                <a:latin typeface="+mn-ea"/>
                <a:cs typeface="Times New Roman" charset="0"/>
              </a:rPr>
              <a:t>m</a:t>
            </a:r>
            <a:r>
              <a:rPr lang="en-US" altLang="zh-CN" sz="2800" dirty="0">
                <a:latin typeface="+mn-ea"/>
                <a:cs typeface="Times New Roman" charset="0"/>
              </a:rPr>
              <a:t>, |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|=</a:t>
            </a:r>
            <a:r>
              <a:rPr lang="en-US" altLang="zh-CN" sz="2800" i="1" dirty="0">
                <a:latin typeface="+mn-ea"/>
                <a:cs typeface="Times New Roman" charset="0"/>
              </a:rPr>
              <a:t>n</a:t>
            </a:r>
            <a:r>
              <a:rPr lang="en-US" altLang="zh-CN" sz="2800" dirty="0">
                <a:latin typeface="+mn-ea"/>
                <a:cs typeface="Times New Roman" charset="0"/>
              </a:rPr>
              <a:t>, |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×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|=?</a:t>
            </a:r>
          </a:p>
          <a:p>
            <a:pPr lvl="1"/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若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，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2400" dirty="0">
                <a:latin typeface="+mn-ea"/>
                <a:cs typeface="Times New Roman" charset="0"/>
                <a:sym typeface="Symbol" charset="0"/>
              </a:rPr>
              <a:t>是有限集合， 则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|= |</a:t>
            </a:r>
            <a:r>
              <a:rPr lang="en-US" altLang="zh-CN" sz="2400" i="1" dirty="0">
                <a:latin typeface="+mn-ea"/>
                <a:cs typeface="Times New Roman" charset="0"/>
              </a:rPr>
              <a:t>A</a:t>
            </a:r>
            <a:r>
              <a:rPr lang="en-US" altLang="zh-CN" sz="2400" dirty="0">
                <a:latin typeface="+mn-ea"/>
                <a:cs typeface="Times New Roman" charset="0"/>
              </a:rPr>
              <a:t>|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|</a:t>
            </a:r>
            <a:r>
              <a:rPr lang="en-US" altLang="zh-CN" sz="24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en-US" altLang="zh-CN" sz="2400" dirty="0">
                <a:latin typeface="+mn-ea"/>
                <a:cs typeface="Times New Roman" charset="0"/>
                <a:sym typeface="Symbol" charset="0"/>
              </a:rPr>
              <a:t>| </a:t>
            </a:r>
          </a:p>
          <a:p>
            <a:pPr>
              <a:buNone/>
            </a:pPr>
            <a:endParaRPr lang="en-US" altLang="zh-CN" sz="2400" dirty="0">
              <a:latin typeface="+mn-ea"/>
              <a:cs typeface="Times New Roman" charset="0"/>
              <a:sym typeface="Symbol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8218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zh-CN" altLang="en-US" dirty="0">
                <a:latin typeface="+mn-ea"/>
                <a:ea typeface="+mn-ea"/>
                <a:cs typeface="Times New Roman" charset="0"/>
              </a:rPr>
              <a:t>递增（递减）函数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687513"/>
            <a:ext cx="8351837" cy="46799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</a:pPr>
            <a:r>
              <a:rPr kumimoji="0" lang="zh-CN" altLang="en-US" sz="2800" dirty="0">
                <a:latin typeface="+mn-ea"/>
                <a:cs typeface="Times New Roman" charset="0"/>
              </a:rPr>
              <a:t>设</a:t>
            </a: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的定义域和伴域都是实数</a:t>
            </a:r>
            <a:r>
              <a:rPr kumimoji="0" lang="en-US" altLang="zh-CN" sz="2800" dirty="0">
                <a:latin typeface="+mn-ea"/>
                <a:cs typeface="Times New Roman" charset="0"/>
              </a:rPr>
              <a:t>(</a:t>
            </a:r>
            <a:r>
              <a:rPr kumimoji="0" lang="zh-CN" altLang="en-US" sz="2800" dirty="0">
                <a:latin typeface="+mn-ea"/>
                <a:cs typeface="Times New Roman" charset="0"/>
              </a:rPr>
              <a:t>或其子集</a:t>
            </a:r>
            <a:r>
              <a:rPr kumimoji="0" lang="en-US" altLang="zh-CN" sz="2800" dirty="0">
                <a:latin typeface="+mn-ea"/>
                <a:cs typeface="Times New Roman" charset="0"/>
              </a:rPr>
              <a:t>)</a:t>
            </a:r>
            <a:r>
              <a:rPr kumimoji="0" lang="zh-CN" altLang="en-US" sz="2800" dirty="0">
                <a:latin typeface="+mn-ea"/>
                <a:cs typeface="Times New Roman" charset="0"/>
              </a:rPr>
              <a:t>，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i="1" dirty="0">
                <a:latin typeface="+mn-ea"/>
                <a:cs typeface="Times New Roman" charset="0"/>
              </a:rPr>
              <a:t>f</a:t>
            </a:r>
            <a:r>
              <a:rPr kumimoji="0" lang="zh-CN" altLang="en-US" sz="2800" dirty="0">
                <a:latin typeface="+mn-ea"/>
                <a:cs typeface="Times New Roman" charset="0"/>
              </a:rPr>
              <a:t>是递增的</a:t>
            </a:r>
            <a:endParaRPr kumimoji="0" lang="en-US" altLang="zh-CN" sz="2800" dirty="0">
              <a:latin typeface="+mn-ea"/>
              <a:cs typeface="Times New Roman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Times New Roman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 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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</a:t>
            </a: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))</a:t>
            </a:r>
          </a:p>
          <a:p>
            <a:pPr algn="just" eaLnBrk="1" hangingPunct="1">
              <a:lnSpc>
                <a:spcPct val="120000"/>
              </a:lnSpc>
            </a:pPr>
            <a:r>
              <a:rPr kumimoji="0" lang="en-US" altLang="zh-CN" sz="2800" i="1" dirty="0">
                <a:latin typeface="+mn-ea"/>
                <a:cs typeface="宋体" charset="0"/>
              </a:rPr>
              <a:t>f</a:t>
            </a:r>
            <a:r>
              <a:rPr kumimoji="0" lang="zh-CN" altLang="en-US" sz="2800" dirty="0">
                <a:latin typeface="+mn-ea"/>
                <a:cs typeface="宋体" charset="0"/>
              </a:rPr>
              <a:t>是严格递增的</a:t>
            </a:r>
            <a:endParaRPr kumimoji="0" lang="en-US" altLang="zh-CN" sz="2800" dirty="0">
              <a:latin typeface="+mn-ea"/>
              <a:cs typeface="宋体" charset="0"/>
            </a:endParaRPr>
          </a:p>
          <a:p>
            <a:pPr lvl="1" algn="just" eaLnBrk="1" hangingPunct="1">
              <a:lnSpc>
                <a:spcPct val="120000"/>
              </a:lnSpc>
            </a:pP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 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 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 </a:t>
            </a:r>
            <a:r>
              <a:rPr kumimoji="0" lang="en-US" altLang="zh-CN" sz="2400" i="1" dirty="0">
                <a:latin typeface="+mn-ea"/>
                <a:cs typeface="宋体" charset="0"/>
              </a:rPr>
              <a:t>f 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x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400" dirty="0">
                <a:latin typeface="+mn-ea"/>
                <a:cs typeface="宋体" charset="0"/>
                <a:sym typeface="Symbol" charset="0"/>
              </a:rPr>
              <a:t> </a:t>
            </a:r>
            <a:r>
              <a:rPr kumimoji="0" lang="en-US" altLang="zh-CN" sz="2400" i="1" dirty="0">
                <a:latin typeface="+mn-ea"/>
                <a:cs typeface="宋体" charset="0"/>
              </a:rPr>
              <a:t>f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(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y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))</a:t>
            </a:r>
            <a:endParaRPr kumimoji="0"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69901678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628801"/>
            <a:ext cx="8642350" cy="52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zh-CN" altLang="en-US" sz="2400" dirty="0">
                <a:latin typeface="+mn-ea"/>
                <a:cs typeface="Times New Roman" charset="0"/>
              </a:rPr>
              <a:t>自然数</a:t>
            </a:r>
            <a:r>
              <a:rPr kumimoji="0" lang="en-US" altLang="zh-CN" sz="2400" dirty="0">
                <a:latin typeface="+mn-ea"/>
                <a:cs typeface="Times New Roman" charset="0"/>
              </a:rPr>
              <a:t>1,2,3,…,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400" baseline="30000" dirty="0">
                <a:latin typeface="+mn-ea"/>
                <a:cs typeface="Times New Roman" charset="0"/>
              </a:rPr>
              <a:t>2</a:t>
            </a:r>
            <a:r>
              <a:rPr kumimoji="0" lang="en-US" altLang="zh-CN" sz="2400" dirty="0">
                <a:latin typeface="+mn-ea"/>
                <a:cs typeface="Times New Roman" charset="0"/>
              </a:rPr>
              <a:t>+1</a:t>
            </a:r>
            <a:r>
              <a:rPr kumimoji="0" lang="zh-CN" altLang="en-US" sz="2400" dirty="0">
                <a:latin typeface="+mn-ea"/>
                <a:cs typeface="Times New Roman" charset="0"/>
              </a:rPr>
              <a:t>的任何一种排列中，必然含一个长度不小于</a:t>
            </a:r>
            <a:r>
              <a:rPr kumimoji="0" lang="en-US" altLang="zh-CN" sz="24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400" dirty="0">
                <a:latin typeface="+mn-ea"/>
                <a:cs typeface="Times New Roman" charset="0"/>
              </a:rPr>
              <a:t>+1</a:t>
            </a:r>
            <a:r>
              <a:rPr kumimoji="0" lang="zh-CN" altLang="en-US" sz="2400" dirty="0">
                <a:latin typeface="+mn-ea"/>
                <a:cs typeface="Times New Roman" charset="0"/>
              </a:rPr>
              <a:t>的严格递增链或严格递减链。</a:t>
            </a:r>
            <a:endParaRPr kumimoji="0" lang="en-US" altLang="zh-CN" sz="2400" dirty="0">
              <a:latin typeface="+mn-ea"/>
              <a:cs typeface="Times New Roman" charset="0"/>
            </a:endParaRPr>
          </a:p>
          <a:p>
            <a:pPr lvl="2" eaLnBrk="1" hangingPunct="1">
              <a:lnSpc>
                <a:spcPct val="90000"/>
              </a:lnSpc>
              <a:spcBef>
                <a:spcPct val="50000"/>
              </a:spcBef>
            </a:pP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7,4,3,</a:t>
            </a:r>
            <a:r>
              <a:rPr kumimoji="0" lang="en-US" altLang="zh-CN" sz="1700" dirty="0">
                <a:latin typeface="+mn-ea"/>
                <a:cs typeface="Times New Roman" charset="0"/>
              </a:rPr>
              <a:t>5,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2,1</a:t>
            </a:r>
            <a:r>
              <a:rPr kumimoji="0" lang="en-US" altLang="zh-CN" sz="1700" dirty="0">
                <a:latin typeface="+mn-ea"/>
                <a:cs typeface="Times New Roman" charset="0"/>
              </a:rPr>
              <a:t>,9,8,6,10//////10,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3,</a:t>
            </a:r>
            <a:r>
              <a:rPr kumimoji="0" lang="en-US" altLang="zh-CN" sz="1700" dirty="0">
                <a:latin typeface="+mn-ea"/>
                <a:cs typeface="Times New Roman" charset="0"/>
              </a:rPr>
              <a:t>2,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6</a:t>
            </a:r>
            <a:r>
              <a:rPr kumimoji="0" lang="en-US" altLang="zh-CN" sz="1700" dirty="0">
                <a:latin typeface="+mn-ea"/>
                <a:cs typeface="Times New Roman" charset="0"/>
              </a:rPr>
              <a:t>,4,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7,</a:t>
            </a:r>
            <a:r>
              <a:rPr kumimoji="0" lang="en-US" altLang="zh-CN" sz="1700" dirty="0">
                <a:latin typeface="+mn-ea"/>
                <a:cs typeface="Times New Roman" charset="0"/>
              </a:rPr>
              <a:t>5,</a:t>
            </a:r>
            <a:r>
              <a:rPr kumimoji="0" lang="en-US" altLang="zh-CN" sz="1700" dirty="0">
                <a:solidFill>
                  <a:srgbClr val="FF0000"/>
                </a:solidFill>
                <a:latin typeface="+mn-ea"/>
                <a:cs typeface="Times New Roman" charset="0"/>
              </a:rPr>
              <a:t>9</a:t>
            </a:r>
            <a:r>
              <a:rPr kumimoji="0" lang="en-US" altLang="zh-CN" sz="1700" dirty="0">
                <a:latin typeface="+mn-ea"/>
                <a:cs typeface="Times New Roman" charset="0"/>
              </a:rPr>
              <a:t>,1,8</a:t>
            </a:r>
            <a:endParaRPr kumimoji="0" lang="zh-CN" altLang="en-US" sz="1700" dirty="0">
              <a:latin typeface="+mn-ea"/>
              <a:cs typeface="宋体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在所给的序列中，以</a:t>
            </a: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k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开始的严格递增序列长度为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), 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以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开始的严格递减序列长度为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。</a:t>
            </a:r>
            <a:endParaRPr kumimoji="0" lang="en-US" altLang="zh-CN" sz="2000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f: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 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  (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3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), D(</a:t>
            </a:r>
            <a:r>
              <a:rPr kumimoji="0" lang="en-US" altLang="zh-CN" sz="23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300" dirty="0">
                <a:latin typeface="+mn-ea"/>
                <a:cs typeface="宋体" charset="0"/>
                <a:sym typeface="Symbol" charset="0"/>
              </a:rPr>
              <a:t>))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, k{1,2,…, </a:t>
            </a:r>
            <a:r>
              <a:rPr kumimoji="0" lang="en-US" altLang="zh-CN" sz="2400" i="1" dirty="0">
                <a:latin typeface="+mn-ea"/>
                <a:cs typeface="宋体" charset="0"/>
                <a:sym typeface="Symbol" charset="0"/>
              </a:rPr>
              <a:t>n</a:t>
            </a:r>
            <a:r>
              <a:rPr kumimoji="0" lang="en-US" altLang="zh-CN" sz="2400" baseline="30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400" dirty="0">
                <a:latin typeface="+mn-ea"/>
                <a:cs typeface="宋体" charset="0"/>
                <a:sym typeface="Symbol" charset="0"/>
              </a:rPr>
              <a:t>+1}</a:t>
            </a:r>
          </a:p>
          <a:p>
            <a:pPr lvl="2" eaLnBrk="1" hangingPunct="1">
              <a:lnSpc>
                <a:spcPct val="90000"/>
              </a:lnSpc>
            </a:pP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f(7)=(3,5),f(4)=(4,4),f(3)=(4,3),f(5)=(3,3),f(2)=(3,2),f(1)=(3,1)</a:t>
            </a:r>
          </a:p>
          <a:p>
            <a:pPr lvl="2" eaLnBrk="1" hangingPunct="1">
              <a:lnSpc>
                <a:spcPct val="90000"/>
              </a:lnSpc>
            </a:pP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f(9)=(2,3),f(8)=(2,2),f(6)=(2,1),f(10)=(1,1)</a:t>
            </a:r>
            <a:endParaRPr kumimoji="0" lang="zh-CN" altLang="en-US" sz="2000" dirty="0">
              <a:latin typeface="+mn-ea"/>
              <a:cs typeface="宋体" charset="0"/>
              <a:sym typeface="Symbol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是单射：对于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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，如果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排在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前面，则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)I(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，如果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排在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前面，则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2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)D(</a:t>
            </a:r>
            <a:r>
              <a:rPr kumimoji="0" lang="en-US" altLang="zh-CN" sz="2000" i="1" dirty="0">
                <a:latin typeface="+mn-ea"/>
                <a:cs typeface="宋体" charset="0"/>
                <a:sym typeface="Symbol" charset="0"/>
              </a:rPr>
              <a:t>k</a:t>
            </a:r>
            <a:r>
              <a:rPr kumimoji="0" lang="en-US" altLang="zh-CN" sz="2000" baseline="-25000" dirty="0">
                <a:latin typeface="+mn-ea"/>
                <a:cs typeface="宋体" charset="0"/>
                <a:sym typeface="Symbol" charset="0"/>
              </a:rPr>
              <a:t>1</a:t>
            </a:r>
            <a:r>
              <a:rPr kumimoji="0" lang="en-US" altLang="zh-CN" sz="2000" dirty="0">
                <a:latin typeface="+mn-ea"/>
                <a:cs typeface="宋体" charset="0"/>
                <a:sym typeface="Symbol" charset="0"/>
              </a:rPr>
              <a:t>)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。</a:t>
            </a:r>
            <a:endParaRPr kumimoji="0" lang="en-US" altLang="zh-CN" sz="2000" dirty="0">
              <a:latin typeface="+mn-ea"/>
              <a:cs typeface="宋体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0" lang="zh-CN" altLang="en-US" sz="2700" dirty="0">
                <a:latin typeface="+mn-ea"/>
                <a:cs typeface="宋体" charset="0"/>
              </a:rPr>
              <a:t>反证法：给定任一种排列，假设严格递增与递减序列最大长度均不大于</a:t>
            </a:r>
            <a:r>
              <a:rPr kumimoji="0" lang="en-US" altLang="zh-CN" sz="2700" i="1" dirty="0">
                <a:latin typeface="+mn-ea"/>
                <a:cs typeface="宋体" charset="0"/>
              </a:rPr>
              <a:t>n</a:t>
            </a:r>
            <a:r>
              <a:rPr kumimoji="0" lang="zh-CN" altLang="en-US" sz="2700" dirty="0">
                <a:latin typeface="+mn-ea"/>
                <a:cs typeface="宋体" charset="0"/>
                <a:sym typeface="Symbol" charset="0"/>
              </a:rPr>
              <a:t>：</a:t>
            </a: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的值域最多有</a:t>
            </a:r>
            <a:r>
              <a:rPr kumimoji="0" lang="en-US" altLang="zh-CN" sz="2000" i="1" dirty="0">
                <a:latin typeface="+mn-ea"/>
                <a:cs typeface="Times New Roman" charset="0"/>
              </a:rPr>
              <a:t>n</a:t>
            </a:r>
            <a:r>
              <a:rPr kumimoji="0" lang="en-US" altLang="zh-CN" sz="2000" baseline="30000" dirty="0">
                <a:latin typeface="+mn-ea"/>
                <a:cs typeface="Times New Roman" charset="0"/>
              </a:rPr>
              <a:t>2</a:t>
            </a:r>
            <a:r>
              <a:rPr kumimoji="0" lang="zh-CN" altLang="en-US" sz="2000" dirty="0">
                <a:latin typeface="+mn-ea"/>
                <a:cs typeface="宋体" charset="0"/>
              </a:rPr>
              <a:t>个元素</a:t>
            </a:r>
            <a:endParaRPr kumimoji="0" lang="en-US" altLang="zh-CN" sz="2000" dirty="0">
              <a:latin typeface="+mn-ea"/>
              <a:cs typeface="Times New Roman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0" lang="en-US" altLang="zh-CN" sz="2000" i="1" dirty="0">
                <a:latin typeface="+mn-ea"/>
                <a:cs typeface="Times New Roman" charset="0"/>
                <a:sym typeface="Symbol" charset="0"/>
              </a:rPr>
              <a:t>f</a:t>
            </a:r>
            <a:r>
              <a:rPr kumimoji="0" lang="zh-CN" altLang="en-US" sz="2000" dirty="0">
                <a:latin typeface="+mn-ea"/>
                <a:cs typeface="宋体" charset="0"/>
                <a:sym typeface="Symbol" charset="0"/>
              </a:rPr>
              <a:t>不可能是单射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例</a:t>
            </a:r>
          </a:p>
        </p:txBody>
      </p:sp>
    </p:spTree>
    <p:extLst>
      <p:ext uri="{BB962C8B-B14F-4D97-AF65-F5344CB8AC3E}">
        <p14:creationId xmlns:p14="http://schemas.microsoft.com/office/powerpoint/2010/main" val="285974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uiExpand="1" build="p" bldLvl="2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本节小结</a:t>
            </a:r>
            <a:endParaRPr 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48108" y="1988840"/>
            <a:ext cx="784778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1</a:t>
            </a:r>
            <a:r>
              <a:rPr lang="zh-CN" altLang="en-US" sz="3200" b="1" dirty="0"/>
              <a:t>：什么是关系？如何表示关系？如何进行关系运算？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笛卡尔积的子集；集合、矩阵、有向图；逆与复合、矩阵法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r>
              <a:rPr lang="zh-CN" altLang="en-US" sz="3200" b="1" dirty="0"/>
              <a:t>问题</a:t>
            </a:r>
            <a:r>
              <a:rPr lang="en-US" altLang="zh-CN" sz="3200" b="1" dirty="0"/>
              <a:t>2</a:t>
            </a:r>
            <a:r>
              <a:rPr lang="zh-CN" altLang="en-US" sz="3200" b="1" dirty="0"/>
              <a:t>：什么是函数？什么是单射、满射函数？如何进行函数运算？</a:t>
            </a:r>
            <a:endParaRPr lang="en-US" altLang="zh-CN" sz="3200" b="1" dirty="0"/>
          </a:p>
          <a:p>
            <a:r>
              <a:rPr lang="en-US" altLang="zh-CN" sz="2400" b="1" dirty="0">
                <a:solidFill>
                  <a:srgbClr val="2E2E99"/>
                </a:solidFill>
              </a:rPr>
              <a:t>- </a:t>
            </a:r>
            <a:r>
              <a:rPr lang="zh-CN" altLang="en-US" sz="2400" b="1" dirty="0">
                <a:solidFill>
                  <a:srgbClr val="2E2E99"/>
                </a:solidFill>
              </a:rPr>
              <a:t>函数是特殊的关系（所有定义域元素唯一指派）；单射满足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若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 =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  <a:sym typeface="Symbol" charset="0"/>
              </a:rPr>
              <a:t>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(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)</a:t>
            </a:r>
            <a:r>
              <a:rPr lang="zh-CN" altLang="en-US" sz="2400" b="1" dirty="0">
                <a:solidFill>
                  <a:srgbClr val="2E2E99"/>
                </a:solidFill>
                <a:latin typeface="+mn-ea"/>
                <a:cs typeface="宋体" charset="0"/>
              </a:rPr>
              <a:t>，则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1</a:t>
            </a:r>
            <a:r>
              <a:rPr lang="en-US" altLang="zh-CN" sz="2400" b="1" dirty="0">
                <a:solidFill>
                  <a:srgbClr val="2E2E99"/>
                </a:solidFill>
                <a:latin typeface="+mn-ea"/>
                <a:cs typeface="宋体" charset="0"/>
              </a:rPr>
              <a:t>=</a:t>
            </a:r>
            <a:r>
              <a:rPr lang="en-US" altLang="zh-CN" sz="2400" b="1" i="1" dirty="0">
                <a:solidFill>
                  <a:srgbClr val="2E2E99"/>
                </a:solidFill>
                <a:latin typeface="+mn-ea"/>
                <a:cs typeface="宋体" charset="0"/>
              </a:rPr>
              <a:t>x</a:t>
            </a:r>
            <a:r>
              <a:rPr lang="en-US" altLang="zh-CN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2</a:t>
            </a:r>
            <a:r>
              <a:rPr lang="zh-CN" altLang="en-US" sz="2400" b="1" baseline="-30000" dirty="0">
                <a:solidFill>
                  <a:srgbClr val="2E2E99"/>
                </a:solidFill>
                <a:latin typeface="+mn-ea"/>
                <a:cs typeface="宋体" charset="0"/>
              </a:rPr>
              <a:t>，</a:t>
            </a:r>
            <a:r>
              <a:rPr lang="zh-CN" altLang="en-US" sz="2400" b="1" dirty="0">
                <a:solidFill>
                  <a:srgbClr val="2E2E99"/>
                </a:solidFill>
              </a:rPr>
              <a:t>满射满足</a:t>
            </a:r>
            <a:r>
              <a:rPr lang="en-US" altLang="zh-CN" sz="2400" b="1" dirty="0">
                <a:solidFill>
                  <a:srgbClr val="2E2E99"/>
                </a:solidFill>
              </a:rPr>
              <a:t>f(A)=B</a:t>
            </a:r>
            <a:r>
              <a:rPr lang="zh-CN" altLang="en-US" sz="2400" b="1" dirty="0">
                <a:solidFill>
                  <a:srgbClr val="2E2E99"/>
                </a:solidFill>
              </a:rPr>
              <a:t>；反函数、复合函数</a:t>
            </a:r>
            <a:endParaRPr lang="en-US" altLang="zh-CN" sz="2400" b="1" dirty="0">
              <a:solidFill>
                <a:srgbClr val="2E2E99"/>
              </a:solidFill>
            </a:endParaRPr>
          </a:p>
          <a:p>
            <a:endParaRPr lang="en-US" altLang="zh-CN" sz="3200" b="1" dirty="0"/>
          </a:p>
        </p:txBody>
      </p:sp>
    </p:spTree>
    <p:extLst>
      <p:ext uri="{BB962C8B-B14F-4D97-AF65-F5344CB8AC3E}">
        <p14:creationId xmlns:p14="http://schemas.microsoft.com/office/powerpoint/2010/main" val="19286960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>
                <a:latin typeface="+mn-ea"/>
                <a:ea typeface="+mn-ea"/>
              </a:rPr>
              <a:t>作业</a:t>
            </a:r>
            <a:endParaRPr lang="zh-CN" altLang="en-US" sz="3600" dirty="0">
              <a:latin typeface="+mn-ea"/>
              <a:ea typeface="+mn-ea"/>
            </a:endParaRPr>
          </a:p>
        </p:txBody>
      </p:sp>
      <p:sp>
        <p:nvSpPr>
          <p:cNvPr id="91139" name="内容占位符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679950"/>
          </a:xfrm>
        </p:spPr>
        <p:txBody>
          <a:bodyPr/>
          <a:lstStyle/>
          <a:p>
            <a:pPr eaLnBrk="1" hangingPunct="1"/>
            <a:r>
              <a:rPr kumimoji="0" lang="zh-CN" altLang="en-US" sz="2800" dirty="0">
                <a:latin typeface="+mn-ea"/>
                <a:cs typeface="Times New Roman" charset="0"/>
              </a:rPr>
              <a:t>见课程网站</a:t>
            </a:r>
            <a:endParaRPr kumimoji="0" lang="en-US" altLang="zh-CN" sz="2800" dirty="0">
              <a:latin typeface="+mn-ea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454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+mn-ea"/>
              </a:rPr>
              <a:t>若</a:t>
            </a:r>
            <a:r>
              <a:rPr lang="en-US" altLang="zh-CN" i="1" dirty="0">
                <a:latin typeface="+mn-ea"/>
              </a:rPr>
              <a:t>A, B</a:t>
            </a:r>
            <a:r>
              <a:rPr lang="zh-CN" altLang="en-US" dirty="0">
                <a:latin typeface="+mn-ea"/>
              </a:rPr>
              <a:t>是集合</a:t>
            </a:r>
            <a:r>
              <a:rPr lang="en-US" altLang="zh-CN" dirty="0">
                <a:latin typeface="+mn-ea"/>
              </a:rPr>
              <a:t>,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从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到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sym typeface="Symbol" charset="0"/>
              </a:rPr>
              <a:t>B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的一个关系</a:t>
            </a:r>
            <a:r>
              <a:rPr lang="en-US" altLang="zh-CN" dirty="0">
                <a:solidFill>
                  <a:srgbClr val="FF0000"/>
                </a:solidFill>
                <a:latin typeface="+mn-ea"/>
                <a:sym typeface="Symbol" charset="0"/>
              </a:rPr>
              <a:t>R</a:t>
            </a:r>
            <a:r>
              <a:rPr lang="zh-CN" altLang="en-US" dirty="0">
                <a:latin typeface="+mn-ea"/>
                <a:sym typeface="Symbol" charset="0"/>
              </a:rPr>
              <a:t>是</a:t>
            </a:r>
            <a:r>
              <a:rPr lang="en-US" altLang="zh-CN" i="1" dirty="0">
                <a:latin typeface="+mn-ea"/>
              </a:rPr>
              <a:t>A</a:t>
            </a:r>
            <a:r>
              <a:rPr lang="en-US" altLang="zh-CN" dirty="0">
                <a:latin typeface="+mn-ea"/>
                <a:sym typeface="Symbol" charset="0"/>
              </a:rPr>
              <a:t></a:t>
            </a:r>
            <a:r>
              <a:rPr lang="en-US" altLang="zh-CN" i="1" dirty="0">
                <a:latin typeface="+mn-ea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的一个子集</a:t>
            </a:r>
            <a:r>
              <a:rPr lang="en-US" altLang="zh-CN" dirty="0">
                <a:latin typeface="+mn-ea"/>
                <a:sym typeface="Symbol" charset="0"/>
              </a:rPr>
              <a:t>. </a:t>
            </a:r>
            <a:r>
              <a:rPr lang="zh-CN" altLang="en-US" dirty="0">
                <a:latin typeface="+mn-ea"/>
                <a:sym typeface="Symbol" charset="0"/>
              </a:rPr>
              <a:t>（</a:t>
            </a:r>
            <a:r>
              <a:rPr lang="en-US" altLang="zh-CN" dirty="0">
                <a:latin typeface="+mn-ea"/>
                <a:cs typeface="Times New Roman" charset="0"/>
              </a:rPr>
              <a:t>R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AB</a:t>
            </a:r>
            <a:r>
              <a:rPr lang="zh-CN" altLang="en-US" dirty="0">
                <a:latin typeface="+mn-ea"/>
                <a:sym typeface="Symbol" charset="0"/>
              </a:rPr>
              <a:t>）</a:t>
            </a:r>
            <a:endParaRPr lang="en-US" altLang="zh-CN" dirty="0">
              <a:latin typeface="+mn-ea"/>
              <a:sym typeface="Symbol" charset="0"/>
            </a:endParaRPr>
          </a:p>
          <a:p>
            <a:pPr lvl="1"/>
            <a:r>
              <a:rPr lang="zh-CN" altLang="en-US" dirty="0">
                <a:latin typeface="+mn-ea"/>
              </a:rPr>
              <a:t>关系是集合</a:t>
            </a:r>
            <a:r>
              <a:rPr lang="en-US" altLang="zh-CN" dirty="0">
                <a:latin typeface="+mn-ea"/>
              </a:rPr>
              <a:t>, </a:t>
            </a:r>
            <a:r>
              <a:rPr lang="zh-CN" altLang="en-US" dirty="0">
                <a:latin typeface="+mn-ea"/>
              </a:rPr>
              <a:t>可以是空集（空关系）</a:t>
            </a:r>
          </a:p>
          <a:p>
            <a:pPr lvl="1"/>
            <a:r>
              <a:rPr lang="zh-CN" altLang="en-US" dirty="0">
                <a:latin typeface="+mn-ea"/>
              </a:rPr>
              <a:t>集合的元素是有序对</a:t>
            </a:r>
            <a:endParaRPr lang="en-US" altLang="zh-CN" dirty="0">
              <a:latin typeface="+mn-ea"/>
            </a:endParaRPr>
          </a:p>
          <a:p>
            <a:pPr lvl="1"/>
            <a:endParaRPr lang="en-US" altLang="zh-CN" dirty="0">
              <a:latin typeface="+mn-ea"/>
            </a:endParaRPr>
          </a:p>
          <a:p>
            <a:pPr lvl="1"/>
            <a:r>
              <a:rPr lang="zh-CN" altLang="en-US" dirty="0">
                <a:latin typeface="+mn-ea"/>
                <a:sym typeface="Symbol" charset="0"/>
              </a:rPr>
              <a:t>若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dirty="0">
                <a:latin typeface="+mn-ea"/>
                <a:cs typeface="Times New Roman" charset="0"/>
                <a:sym typeface="Symbol" charset="0"/>
              </a:rPr>
              <a:t>=</a:t>
            </a:r>
            <a:r>
              <a:rPr lang="en-US" altLang="zh-CN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dirty="0">
                <a:latin typeface="+mn-ea"/>
                <a:sym typeface="Symbol" charset="0"/>
              </a:rPr>
              <a:t>： 称为“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集合</a:t>
            </a:r>
            <a:r>
              <a:rPr lang="en-US" altLang="zh-CN" i="1" dirty="0">
                <a:solidFill>
                  <a:srgbClr val="FF0000"/>
                </a:solidFill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dirty="0">
                <a:solidFill>
                  <a:srgbClr val="FF0000"/>
                </a:solidFill>
                <a:latin typeface="+mn-ea"/>
                <a:sym typeface="Symbol" charset="0"/>
              </a:rPr>
              <a:t>上的（二元）关系</a:t>
            </a:r>
            <a:r>
              <a:rPr lang="zh-CN" altLang="en-US" dirty="0">
                <a:latin typeface="+mn-ea"/>
                <a:sym typeface="Symbol" charset="0"/>
              </a:rPr>
              <a:t>”</a:t>
            </a:r>
            <a:endParaRPr lang="en-US" altLang="zh-CN" dirty="0">
              <a:latin typeface="+mn-ea"/>
              <a:sym typeface="Symbol" charset="0"/>
            </a:endParaRPr>
          </a:p>
          <a:p>
            <a:pPr lvl="1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>
                <a:latin typeface="+mn-ea"/>
                <a:sym typeface="Symbol" charset="0"/>
              </a:rPr>
              <a:t>例如：常用的数学关系（不大于、整除、集合包含）、网页链接、文章引用、相互认识</a:t>
            </a:r>
            <a:endParaRPr lang="en-US" altLang="zh-CN" dirty="0">
              <a:latin typeface="+mn-ea"/>
            </a:endParaRPr>
          </a:p>
          <a:p>
            <a:pPr lvl="1"/>
            <a:r>
              <a:rPr lang="en-US" altLang="zh-CN" dirty="0">
                <a:latin typeface="+mn-ea"/>
              </a:rPr>
              <a:t>n</a:t>
            </a:r>
            <a:r>
              <a:rPr lang="zh-CN" altLang="en-US" dirty="0">
                <a:latin typeface="+mn-ea"/>
              </a:rPr>
              <a:t>元集合上有多少种不同的关系？</a:t>
            </a:r>
          </a:p>
          <a:p>
            <a:pPr lvl="1"/>
            <a:endParaRPr lang="zh-CN" altLang="en-US" dirty="0">
              <a:latin typeface="+mn-ea"/>
            </a:endParaRPr>
          </a:p>
          <a:p>
            <a:pPr lvl="1"/>
            <a:endParaRPr lang="en-US" altLang="zh-CN" dirty="0">
              <a:latin typeface="+mn-ea"/>
            </a:endParaRPr>
          </a:p>
          <a:p>
            <a:endParaRPr lang="en-US" altLang="zh-CN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48693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8EE4C8-C042-4E25-BD9E-815BC2015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B213BBF-7A2D-4083-910D-9F730C639020}"/>
                  </a:ext>
                </a:extLst>
              </p:cNvPr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kumimoji="1" lang="zh-CN" altLang="en-US" sz="3200" dirty="0"/>
                  <a:t>相关记号：令</a:t>
                </a:r>
                <a:r>
                  <a:rPr lang="en-US" altLang="zh-CN" sz="3200" b="0" dirty="0"/>
                  <a:t> </a:t>
                </a:r>
                <a14:m>
                  <m:oMath xmlns:m="http://schemas.openxmlformats.org/officeDocument/2006/math"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⊆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3200" b="0" i="1">
                        <a:latin typeface="Cambria Math" panose="02040503050406030204" pitchFamily="18" charset="0"/>
                      </a:rPr>
                      <m:t>𝐵</m:t>
                    </m:r>
                  </m:oMath>
                </a14:m>
                <a:endParaRPr kumimoji="1" lang="en-US" altLang="zh-CN" sz="3200" dirty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∈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简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记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为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</m:oMath>
                </a14:m>
                <a:endParaRPr kumimoji="1" lang="en-US" altLang="zh-CN" sz="2800" b="0" dirty="0"/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kumimoji="1" lang="en-US" altLang="zh-CN" sz="2800" b="0" i="1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∉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𝑅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简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记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为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¬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或者</m:t>
                    </m:r>
                  </m:oMath>
                </a14:m>
                <a:endParaRPr kumimoji="1" lang="en-US" altLang="zh-CN" sz="2800" b="0" dirty="0"/>
              </a:p>
              <a:p>
                <a:pPr lvl="1"/>
                <a:r>
                  <a:rPr kumimoji="1" lang="en-US" altLang="zh-CN" sz="2800" b="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𝑎𝑅𝑏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∧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𝑏𝑅𝑐</m:t>
                    </m:r>
                    <m:r>
                      <a:rPr kumimoji="1" lang="en-US" altLang="zh-CN" sz="28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zh-CN" altLang="en-US" sz="2800" i="1">
                        <a:latin typeface="Cambria Math" panose="02040503050406030204" pitchFamily="18" charset="0"/>
                      </a:rPr>
                      <m:t>可简记为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 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𝑎𝑅𝑏𝑅𝑐</m:t>
                    </m:r>
                    <m:r>
                      <a:rPr kumimoji="1" lang="en-US" altLang="zh-CN" sz="2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kumimoji="1" lang="en-US" altLang="zh-CN" sz="2800" b="0" dirty="0"/>
              </a:p>
              <a:p>
                <a:endParaRPr lang="zh-CN" altLang="en-US" dirty="0"/>
              </a:p>
            </p:txBody>
          </p:sp>
        </mc:Choice>
        <mc:Fallback>
          <p:sp>
            <p:nvSpPr>
              <p:cNvPr id="3" name="内容占位符 2">
                <a:extLst>
                  <a:ext uri="{FF2B5EF4-FFF2-40B4-BE49-F238E27FC236}">
                    <a16:creationId xmlns:a16="http://schemas.microsoft.com/office/drawing/2014/main" id="{5B213BBF-7A2D-4083-910D-9F730C6390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2"/>
                <a:stretch>
                  <a:fillRect l="-598" t="-176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0F6FF075-BA20-4315-9C1C-D902EE31D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472E8E93-034A-40A5-B6E9-1191FD8AED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4168" y="2564904"/>
            <a:ext cx="1288565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91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特殊的二元关系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</a:t>
            </a:r>
            <a:r>
              <a:rPr lang="en-US" altLang="zh-CN" sz="2800" dirty="0">
                <a:latin typeface="+mn-ea"/>
                <a:cs typeface="Times New Roman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</a:rPr>
              <a:t>上的空关系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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: 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空关系即空集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全域关系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</a:rPr>
              <a:t>E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: </a:t>
            </a:r>
            <a:r>
              <a:rPr lang="en-US" altLang="zh-CN" sz="2800" i="1" dirty="0">
                <a:latin typeface="+mn-ea"/>
                <a:cs typeface="Times New Roman" charset="0"/>
              </a:rPr>
              <a:t>E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 ={ 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y</a:t>
            </a:r>
            <a:r>
              <a:rPr lang="en-US" altLang="zh-CN" sz="2800" dirty="0">
                <a:latin typeface="+mn-ea"/>
                <a:cs typeface="Times New Roman" charset="0"/>
              </a:rPr>
              <a:t>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y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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恒等关系</a:t>
            </a:r>
            <a:r>
              <a:rPr lang="en-US" altLang="zh-CN" sz="2800" dirty="0">
                <a:latin typeface="+mn-ea"/>
                <a:cs typeface="Times New Roman" charset="0"/>
              </a:rPr>
              <a:t> </a:t>
            </a:r>
            <a:r>
              <a:rPr lang="en-US" altLang="zh-CN" sz="2800" i="1" dirty="0">
                <a:latin typeface="+mn-ea"/>
                <a:cs typeface="Times New Roman" charset="0"/>
              </a:rPr>
              <a:t>I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 : </a:t>
            </a:r>
            <a:r>
              <a:rPr lang="en-US" altLang="zh-CN" sz="2800" i="1" dirty="0">
                <a:latin typeface="+mn-ea"/>
                <a:cs typeface="Times New Roman" charset="0"/>
              </a:rPr>
              <a:t>I</a:t>
            </a:r>
            <a:r>
              <a:rPr lang="en-US" altLang="zh-CN" sz="2800" i="1" baseline="-30000" dirty="0">
                <a:latin typeface="+mn-ea"/>
                <a:cs typeface="Times New Roman" charset="0"/>
              </a:rPr>
              <a:t>A</a:t>
            </a:r>
            <a:r>
              <a:rPr lang="en-US" altLang="zh-CN" sz="2800" baseline="-30000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={(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 err="1">
                <a:latin typeface="+mn-ea"/>
                <a:cs typeface="Times New Roman" charset="0"/>
              </a:rPr>
              <a:t>x</a:t>
            </a:r>
            <a:r>
              <a:rPr lang="en-US" altLang="zh-CN" sz="28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</a:p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zh-CN" altLang="en-US" sz="2800" dirty="0">
                <a:latin typeface="+mn-ea"/>
              </a:rPr>
              <a:t>函数 </a:t>
            </a:r>
            <a:r>
              <a:rPr lang="en-US" altLang="zh-CN" sz="2800" i="1" dirty="0">
                <a:latin typeface="+mn-ea"/>
              </a:rPr>
              <a:t>f </a:t>
            </a:r>
            <a:r>
              <a:rPr lang="en-US" altLang="zh-CN" sz="2800" dirty="0">
                <a:latin typeface="+mn-ea"/>
              </a:rPr>
              <a:t>: </a:t>
            </a:r>
            <a:r>
              <a:rPr lang="en-US" altLang="zh-CN" sz="2800" i="1" dirty="0">
                <a:latin typeface="+mn-ea"/>
              </a:rPr>
              <a:t>A</a:t>
            </a:r>
            <a:r>
              <a:rPr lang="en-US" altLang="zh-CN" sz="2800" dirty="0">
                <a:latin typeface="+mn-ea"/>
                <a:sym typeface="Symbol" charset="0"/>
              </a:rPr>
              <a:t></a:t>
            </a:r>
            <a:r>
              <a:rPr lang="en-US" altLang="zh-CN" sz="2800" i="1" dirty="0">
                <a:latin typeface="+mn-ea"/>
              </a:rPr>
              <a:t>B</a:t>
            </a:r>
          </a:p>
          <a:p>
            <a:pPr marL="0" indent="0">
              <a:lnSpc>
                <a:spcPct val="130000"/>
              </a:lnSpc>
              <a:spcBef>
                <a:spcPct val="60000"/>
              </a:spcBef>
              <a:buNone/>
            </a:pPr>
            <a:r>
              <a:rPr lang="en-US" altLang="zh-CN" sz="2800" i="1" dirty="0">
                <a:latin typeface="+mn-ea"/>
                <a:cs typeface="Times New Roman" charset="0"/>
              </a:rPr>
              <a:t>    R</a:t>
            </a:r>
            <a:r>
              <a:rPr lang="en-US" altLang="zh-CN" sz="2800" dirty="0">
                <a:latin typeface="+mn-ea"/>
                <a:cs typeface="Times New Roman" charset="0"/>
              </a:rPr>
              <a:t>={ 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, </a:t>
            </a:r>
            <a:r>
              <a:rPr lang="en-US" altLang="zh-CN" sz="2800" i="1" dirty="0">
                <a:latin typeface="+mn-ea"/>
              </a:rPr>
              <a:t>f</a:t>
            </a:r>
            <a:r>
              <a:rPr lang="en-US" altLang="zh-CN" sz="2800" dirty="0">
                <a:latin typeface="+mn-ea"/>
                <a:cs typeface="Times New Roman" charset="0"/>
              </a:rPr>
              <a:t>(</a:t>
            </a:r>
            <a:r>
              <a:rPr lang="en-US" altLang="zh-CN" sz="2800" i="1" dirty="0">
                <a:latin typeface="+mn-ea"/>
                <a:cs typeface="Times New Roman" charset="0"/>
              </a:rPr>
              <a:t>x</a:t>
            </a:r>
            <a:r>
              <a:rPr lang="en-US" altLang="zh-CN" sz="2800" dirty="0">
                <a:latin typeface="+mn-ea"/>
                <a:cs typeface="Times New Roman" charset="0"/>
              </a:rPr>
              <a:t>))</a:t>
            </a:r>
            <a:r>
              <a:rPr lang="en-US" altLang="zh-CN" sz="2800" i="1" dirty="0">
                <a:latin typeface="+mn-ea"/>
                <a:cs typeface="Times New Roman" charset="0"/>
              </a:rPr>
              <a:t> </a:t>
            </a:r>
            <a:r>
              <a:rPr lang="en-US" altLang="zh-CN" sz="2800" dirty="0">
                <a:latin typeface="+mn-ea"/>
                <a:cs typeface="Times New Roman" charset="0"/>
              </a:rPr>
              <a:t>| </a:t>
            </a:r>
            <a:r>
              <a:rPr lang="en-US" altLang="zh-CN" sz="2800" i="1" dirty="0" err="1">
                <a:latin typeface="+mn-ea"/>
                <a:cs typeface="Times New Roman" charset="0"/>
              </a:rPr>
              <a:t>x</a:t>
            </a:r>
            <a:r>
              <a:rPr lang="en-US" altLang="zh-CN" sz="2800" dirty="0" err="1">
                <a:latin typeface="+mn-ea"/>
                <a:cs typeface="Times New Roman" charset="0"/>
                <a:sym typeface="Symbol" charset="0"/>
              </a:rPr>
              <a:t></a:t>
            </a:r>
            <a:r>
              <a:rPr lang="en-US" altLang="zh-CN" sz="2800" i="1" dirty="0" err="1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  <a:sym typeface="Symbol" charset="0"/>
              </a:rPr>
              <a:t> }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是一个从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A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到</a:t>
            </a:r>
            <a:r>
              <a:rPr lang="en-US" altLang="zh-CN" sz="2800" i="1" dirty="0">
                <a:latin typeface="+mn-ea"/>
                <a:cs typeface="Times New Roman" charset="0"/>
                <a:sym typeface="Symbol" charset="0"/>
              </a:rPr>
              <a:t>B</a:t>
            </a:r>
            <a:r>
              <a:rPr lang="zh-CN" altLang="en-US" sz="2800" dirty="0">
                <a:latin typeface="+mn-ea"/>
                <a:cs typeface="Times New Roman" charset="0"/>
                <a:sym typeface="Symbol" charset="0"/>
              </a:rPr>
              <a:t>的一个关系</a:t>
            </a:r>
            <a:endParaRPr lang="en-US" altLang="zh-CN" sz="2800" dirty="0">
              <a:latin typeface="+mn-ea"/>
              <a:cs typeface="Times New Roman" charset="0"/>
              <a:sym typeface="Symbol" charset="0"/>
            </a:endParaRPr>
          </a:p>
          <a:p>
            <a:pPr>
              <a:lnSpc>
                <a:spcPct val="130000"/>
              </a:lnSpc>
              <a:spcBef>
                <a:spcPct val="60000"/>
              </a:spcBef>
            </a:pPr>
            <a:endParaRPr lang="en-US" altLang="zh-CN" sz="2800" dirty="0">
              <a:latin typeface="Times New Roman" charset="0"/>
              <a:ea typeface="黑体" charset="0"/>
              <a:cs typeface="Times New Roman" charset="0"/>
              <a:sym typeface="Symbol" charset="0"/>
            </a:endParaRPr>
          </a:p>
          <a:p>
            <a:pPr lvl="1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964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关系的表示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CN" altLang="en-US" sz="2800" dirty="0">
                <a:latin typeface="+mn-ea"/>
                <a:cs typeface="Times New Roman" charset="0"/>
              </a:rPr>
              <a:t>假设</a:t>
            </a:r>
            <a:r>
              <a:rPr lang="en-US" altLang="zh-CN" sz="2800" i="1" dirty="0">
                <a:latin typeface="+mn-ea"/>
                <a:cs typeface="Times New Roman" charset="0"/>
              </a:rPr>
              <a:t>A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 err="1">
                <a:latin typeface="+mn-ea"/>
                <a:cs typeface="Times New Roman" charset="0"/>
              </a:rPr>
              <a:t>a,b,c,d</a:t>
            </a:r>
            <a:r>
              <a:rPr lang="en-US" altLang="zh-CN" sz="2800" dirty="0">
                <a:latin typeface="+mn-ea"/>
                <a:cs typeface="Times New Roman" charset="0"/>
              </a:rPr>
              <a:t>}, </a:t>
            </a:r>
            <a:r>
              <a:rPr lang="en-US" altLang="zh-CN" sz="2800" i="1" dirty="0">
                <a:latin typeface="+mn-ea"/>
                <a:cs typeface="Times New Roman" charset="0"/>
              </a:rPr>
              <a:t>B</a:t>
            </a:r>
            <a:r>
              <a:rPr lang="en-US" altLang="zh-CN" sz="2800" dirty="0">
                <a:latin typeface="+mn-ea"/>
                <a:cs typeface="Times New Roman" charset="0"/>
              </a:rPr>
              <a:t>={</a:t>
            </a:r>
            <a:r>
              <a:rPr lang="en-US" altLang="zh-CN" sz="2800" i="1" dirty="0">
                <a:latin typeface="+mn-ea"/>
                <a:cs typeface="Times New Roman" charset="0"/>
              </a:rPr>
              <a:t>α,β,γ</a:t>
            </a:r>
            <a:r>
              <a:rPr lang="en-US" altLang="zh-CN" sz="2800" dirty="0">
                <a:latin typeface="+mn-ea"/>
                <a:cs typeface="Times New Roman" charset="0"/>
              </a:rPr>
              <a:t>}  // </a:t>
            </a:r>
            <a:r>
              <a:rPr lang="zh-CN" altLang="en-US" sz="2800" dirty="0">
                <a:latin typeface="+mn-ea"/>
                <a:cs typeface="Times New Roman" charset="0"/>
              </a:rPr>
              <a:t>假设为有限集合</a:t>
            </a:r>
            <a:endParaRPr lang="en-US" altLang="zh-CN" sz="2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r>
              <a:rPr lang="zh-CN" altLang="en-US" sz="2800" dirty="0">
                <a:latin typeface="+mn-ea"/>
                <a:cs typeface="Times New Roman" charset="0"/>
              </a:rPr>
              <a:t>集合表示</a:t>
            </a:r>
            <a:r>
              <a:rPr lang="en-US" altLang="zh-CN" sz="2800" dirty="0">
                <a:latin typeface="+mn-ea"/>
                <a:cs typeface="Times New Roman" charset="0"/>
              </a:rPr>
              <a:t>: R</a:t>
            </a:r>
            <a:r>
              <a:rPr lang="en-US" altLang="zh-CN" sz="2800" baseline="-25000" dirty="0">
                <a:latin typeface="+mn-ea"/>
                <a:cs typeface="Times New Roman" charset="0"/>
              </a:rPr>
              <a:t>1</a:t>
            </a:r>
            <a:r>
              <a:rPr lang="en-US" altLang="zh-CN" sz="2800" dirty="0">
                <a:latin typeface="+mn-ea"/>
                <a:cs typeface="Times New Roman" charset="0"/>
              </a:rPr>
              <a:t>={(</a:t>
            </a:r>
            <a:r>
              <a:rPr lang="en-US" altLang="zh-CN" sz="2800" i="1" dirty="0">
                <a:latin typeface="+mn-ea"/>
                <a:cs typeface="Times New Roman" charset="0"/>
              </a:rPr>
              <a:t>a, β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b, α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c, α</a:t>
            </a:r>
            <a:r>
              <a:rPr lang="en-US" altLang="zh-CN" sz="2800" dirty="0">
                <a:latin typeface="+mn-ea"/>
                <a:cs typeface="Times New Roman" charset="0"/>
              </a:rPr>
              <a:t>), (</a:t>
            </a:r>
            <a:r>
              <a:rPr lang="en-US" altLang="zh-CN" sz="2800" i="1" dirty="0">
                <a:latin typeface="+mn-ea"/>
                <a:cs typeface="Times New Roman" charset="0"/>
              </a:rPr>
              <a:t>c, γ</a:t>
            </a:r>
            <a:r>
              <a:rPr lang="en-US" altLang="zh-CN" sz="2800" dirty="0">
                <a:latin typeface="+mn-ea"/>
                <a:cs typeface="Times New Roman" charset="0"/>
              </a:rPr>
              <a:t>)}</a:t>
            </a:r>
          </a:p>
          <a:p>
            <a:pPr algn="just">
              <a:lnSpc>
                <a:spcPct val="90000"/>
              </a:lnSpc>
              <a:spcBef>
                <a:spcPct val="50000"/>
              </a:spcBef>
            </a:pPr>
            <a:endParaRPr lang="en-US" altLang="zh-CN" sz="1800" dirty="0">
              <a:latin typeface="+mn-ea"/>
              <a:cs typeface="Times New Roman" charset="0"/>
            </a:endParaRPr>
          </a:p>
          <a:p>
            <a:pPr algn="just">
              <a:lnSpc>
                <a:spcPct val="90000"/>
              </a:lnSpc>
              <a:buNone/>
            </a:pPr>
            <a:r>
              <a:rPr lang="en-US" altLang="zh-CN" sz="2800" dirty="0">
                <a:latin typeface="+mn-ea"/>
                <a:cs typeface="Times New Roman" charset="0"/>
              </a:rPr>
              <a:t>       0-1</a:t>
            </a:r>
            <a:r>
              <a:rPr lang="zh-CN" altLang="en-US" sz="2800" dirty="0">
                <a:latin typeface="+mn-ea"/>
                <a:cs typeface="Times New Roman" charset="0"/>
              </a:rPr>
              <a:t>矩阵                   </a:t>
            </a:r>
            <a:r>
              <a:rPr lang="en-US" altLang="zh-CN" sz="2800" dirty="0">
                <a:latin typeface="+mn-ea"/>
                <a:cs typeface="Times New Roman" charset="0"/>
              </a:rPr>
              <a:t>		</a:t>
            </a:r>
            <a:r>
              <a:rPr lang="zh-CN" altLang="en-US" sz="2800" dirty="0">
                <a:latin typeface="+mn-ea"/>
                <a:cs typeface="Times New Roman" charset="0"/>
              </a:rPr>
              <a:t>有向图</a:t>
            </a:r>
          </a:p>
          <a:p>
            <a:endParaRPr lang="zh-CN" altLang="en-US" dirty="0">
              <a:latin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8</a:t>
            </a:fld>
            <a:endParaRPr lang="zh-CN" altLang="en-US" dirty="0"/>
          </a:p>
        </p:txBody>
      </p:sp>
      <p:grpSp>
        <p:nvGrpSpPr>
          <p:cNvPr id="5" name="组合 29"/>
          <p:cNvGrpSpPr>
            <a:grpSpLocks/>
          </p:cNvGrpSpPr>
          <p:nvPr/>
        </p:nvGrpSpPr>
        <p:grpSpPr bwMode="auto">
          <a:xfrm>
            <a:off x="684213" y="3789363"/>
            <a:ext cx="2438400" cy="2743200"/>
            <a:chOff x="1219200" y="3886200"/>
            <a:chExt cx="2438400" cy="2743200"/>
          </a:xfrm>
        </p:grpSpPr>
        <p:sp>
          <p:nvSpPr>
            <p:cNvPr id="6" name="Oval 20" descr="信纸"/>
            <p:cNvSpPr>
              <a:spLocks noChangeArrowheads="1"/>
            </p:cNvSpPr>
            <p:nvPr/>
          </p:nvSpPr>
          <p:spPr bwMode="auto">
            <a:xfrm>
              <a:off x="1219200" y="3886200"/>
              <a:ext cx="2438400" cy="2743200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graphicFrame>
          <p:nvGraphicFramePr>
            <p:cNvPr id="7" name="Object 17"/>
            <p:cNvGraphicFramePr>
              <a:graphicFrameLocks noChangeAspect="1"/>
            </p:cNvGraphicFramePr>
            <p:nvPr/>
          </p:nvGraphicFramePr>
          <p:xfrm>
            <a:off x="1905000" y="4648200"/>
            <a:ext cx="1295400" cy="1600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9" name="Equation" r:id="rId4" imgW="685800" imgH="914400" progId="Equation.3">
                    <p:embed/>
                  </p:oleObj>
                </mc:Choice>
                <mc:Fallback>
                  <p:oleObj name="Equation" r:id="rId4" imgW="685800" imgH="914400" progId="Equation.3">
                    <p:embed/>
                    <p:pic>
                      <p:nvPicPr>
                        <p:cNvPr id="21533" name="Object 1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905000" y="4648200"/>
                          <a:ext cx="1295400" cy="1600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Text Box 18"/>
            <p:cNvSpPr txBox="1">
              <a:spLocks noChangeArrowheads="1"/>
            </p:cNvSpPr>
            <p:nvPr/>
          </p:nvSpPr>
          <p:spPr bwMode="auto">
            <a:xfrm>
              <a:off x="1600200" y="4648200"/>
              <a:ext cx="457200" cy="1508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  <a:p>
              <a:pPr eaLnBrk="1" hangingPunct="1">
                <a:spcBef>
                  <a:spcPct val="2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9" name="Text Box 19"/>
            <p:cNvSpPr txBox="1">
              <a:spLocks noChangeArrowheads="1"/>
            </p:cNvSpPr>
            <p:nvPr/>
          </p:nvSpPr>
          <p:spPr bwMode="auto">
            <a:xfrm>
              <a:off x="1981200" y="4267200"/>
              <a:ext cx="14478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        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</p:grpSp>
      <p:grpSp>
        <p:nvGrpSpPr>
          <p:cNvPr id="10" name="组合 30"/>
          <p:cNvGrpSpPr>
            <a:grpSpLocks/>
          </p:cNvGrpSpPr>
          <p:nvPr/>
        </p:nvGrpSpPr>
        <p:grpSpPr bwMode="auto">
          <a:xfrm>
            <a:off x="4499992" y="3799682"/>
            <a:ext cx="3276600" cy="2514600"/>
            <a:chOff x="4419600" y="4038600"/>
            <a:chExt cx="3276600" cy="2514600"/>
          </a:xfrm>
        </p:grpSpPr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324600" y="4267200"/>
              <a:ext cx="1143000" cy="1828800"/>
            </a:xfrm>
            <a:prstGeom prst="ellipse">
              <a:avLst/>
            </a:prstGeom>
            <a:solidFill>
              <a:srgbClr val="99CCFF"/>
            </a:solidFill>
            <a:ln w="9525">
              <a:solidFill>
                <a:srgbClr val="33CC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2" name="Oval 28"/>
            <p:cNvSpPr>
              <a:spLocks noChangeArrowheads="1"/>
            </p:cNvSpPr>
            <p:nvPr/>
          </p:nvSpPr>
          <p:spPr bwMode="auto">
            <a:xfrm>
              <a:off x="4419600" y="4038600"/>
              <a:ext cx="990600" cy="2266950"/>
            </a:xfrm>
            <a:prstGeom prst="ellipse">
              <a:avLst/>
            </a:prstGeom>
            <a:solidFill>
              <a:srgbClr val="CCFFCC"/>
            </a:solidFill>
            <a:ln w="9525">
              <a:solidFill>
                <a:srgbClr val="00F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3" name="Oval 21"/>
            <p:cNvSpPr>
              <a:spLocks noChangeArrowheads="1"/>
            </p:cNvSpPr>
            <p:nvPr/>
          </p:nvSpPr>
          <p:spPr bwMode="auto">
            <a:xfrm>
              <a:off x="4953000" y="4343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4" name="Oval 22"/>
            <p:cNvSpPr>
              <a:spLocks noChangeArrowheads="1"/>
            </p:cNvSpPr>
            <p:nvPr/>
          </p:nvSpPr>
          <p:spPr bwMode="auto">
            <a:xfrm>
              <a:off x="4724400" y="46482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5" name="Oval 23"/>
            <p:cNvSpPr>
              <a:spLocks noChangeArrowheads="1"/>
            </p:cNvSpPr>
            <p:nvPr/>
          </p:nvSpPr>
          <p:spPr bwMode="auto">
            <a:xfrm>
              <a:off x="4876800" y="58674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6" name="Oval 24"/>
            <p:cNvSpPr>
              <a:spLocks noChangeArrowheads="1"/>
            </p:cNvSpPr>
            <p:nvPr/>
          </p:nvSpPr>
          <p:spPr bwMode="auto">
            <a:xfrm>
              <a:off x="4800600" y="5334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7" name="Oval 25"/>
            <p:cNvSpPr>
              <a:spLocks noChangeArrowheads="1"/>
            </p:cNvSpPr>
            <p:nvPr/>
          </p:nvSpPr>
          <p:spPr bwMode="auto">
            <a:xfrm>
              <a:off x="6934200" y="45720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8" name="Oval 26"/>
            <p:cNvSpPr>
              <a:spLocks noChangeArrowheads="1"/>
            </p:cNvSpPr>
            <p:nvPr/>
          </p:nvSpPr>
          <p:spPr bwMode="auto">
            <a:xfrm>
              <a:off x="6477000" y="51816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19" name="Oval 27"/>
            <p:cNvSpPr>
              <a:spLocks noChangeArrowheads="1"/>
            </p:cNvSpPr>
            <p:nvPr/>
          </p:nvSpPr>
          <p:spPr bwMode="auto">
            <a:xfrm>
              <a:off x="6934200" y="5638800"/>
              <a:ext cx="107950" cy="107950"/>
            </a:xfrm>
            <a:prstGeom prst="ellipse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lang="zh-CN" altLang="en-US" b="1" i="1">
                <a:ea typeface="黑体" charset="0"/>
                <a:cs typeface="黑体" charset="0"/>
              </a:endParaRPr>
            </a:p>
          </p:txBody>
        </p:sp>
        <p:sp>
          <p:nvSpPr>
            <p:cNvPr id="20" name="Text Box 30"/>
            <p:cNvSpPr txBox="1">
              <a:spLocks noChangeArrowheads="1"/>
            </p:cNvSpPr>
            <p:nvPr/>
          </p:nvSpPr>
          <p:spPr bwMode="auto">
            <a:xfrm>
              <a:off x="4724400" y="40386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4648200" y="58674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d</a:t>
              </a:r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4572000" y="5257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c</a:t>
              </a:r>
            </a:p>
          </p:txBody>
        </p:sp>
        <p:sp>
          <p:nvSpPr>
            <p:cNvPr id="23" name="Text Box 33"/>
            <p:cNvSpPr txBox="1">
              <a:spLocks noChangeArrowheads="1"/>
            </p:cNvSpPr>
            <p:nvPr/>
          </p:nvSpPr>
          <p:spPr bwMode="auto">
            <a:xfrm>
              <a:off x="4572000" y="4648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  <p:sp>
          <p:nvSpPr>
            <p:cNvPr id="24" name="Text Box 34"/>
            <p:cNvSpPr txBox="1">
              <a:spLocks noChangeArrowheads="1"/>
            </p:cNvSpPr>
            <p:nvPr/>
          </p:nvSpPr>
          <p:spPr bwMode="auto">
            <a:xfrm>
              <a:off x="7010400" y="4495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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5" name="Text Box 35"/>
            <p:cNvSpPr txBox="1">
              <a:spLocks noChangeArrowheads="1"/>
            </p:cNvSpPr>
            <p:nvPr/>
          </p:nvSpPr>
          <p:spPr bwMode="auto">
            <a:xfrm>
              <a:off x="6553200" y="50292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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6" name="Text Box 36"/>
            <p:cNvSpPr txBox="1">
              <a:spLocks noChangeArrowheads="1"/>
            </p:cNvSpPr>
            <p:nvPr/>
          </p:nvSpPr>
          <p:spPr bwMode="auto">
            <a:xfrm>
              <a:off x="6858000" y="5638800"/>
              <a:ext cx="381000" cy="39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000" b="1" i="1">
                  <a:latin typeface="Times New Roman" charset="0"/>
                  <a:ea typeface="黑体" charset="0"/>
                  <a:cs typeface="黑体" charset="0"/>
                  <a:sym typeface="Symbol" charset="0"/>
                </a:rPr>
                <a:t></a:t>
              </a:r>
              <a:endParaRPr kumimoji="1" lang="en-US" altLang="zh-CN" sz="2000" b="1" i="1">
                <a:latin typeface="Times New Roman" charset="0"/>
                <a:ea typeface="黑体" charset="0"/>
                <a:cs typeface="黑体" charset="0"/>
              </a:endParaRPr>
            </a:p>
          </p:txBody>
        </p:sp>
        <p:sp>
          <p:nvSpPr>
            <p:cNvPr id="27" name="Line 37"/>
            <p:cNvSpPr>
              <a:spLocks noChangeShapeType="1"/>
            </p:cNvSpPr>
            <p:nvPr/>
          </p:nvSpPr>
          <p:spPr bwMode="auto">
            <a:xfrm>
              <a:off x="5029200" y="4419600"/>
              <a:ext cx="1447800" cy="838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" name="Line 38"/>
            <p:cNvSpPr>
              <a:spLocks noChangeShapeType="1"/>
            </p:cNvSpPr>
            <p:nvPr/>
          </p:nvSpPr>
          <p:spPr bwMode="auto">
            <a:xfrm flipV="1">
              <a:off x="4829175" y="4643438"/>
              <a:ext cx="2100263" cy="57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9" name="Line 39"/>
            <p:cNvSpPr>
              <a:spLocks noChangeShapeType="1"/>
            </p:cNvSpPr>
            <p:nvPr/>
          </p:nvSpPr>
          <p:spPr bwMode="auto">
            <a:xfrm flipV="1">
              <a:off x="4914900" y="4686300"/>
              <a:ext cx="2057400" cy="700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0" name="Line 40"/>
            <p:cNvSpPr>
              <a:spLocks noChangeShapeType="1"/>
            </p:cNvSpPr>
            <p:nvPr/>
          </p:nvSpPr>
          <p:spPr bwMode="auto">
            <a:xfrm>
              <a:off x="4914900" y="5400675"/>
              <a:ext cx="2014538" cy="2714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1" name="Text Box 41"/>
            <p:cNvSpPr txBox="1">
              <a:spLocks noChangeArrowheads="1"/>
            </p:cNvSpPr>
            <p:nvPr/>
          </p:nvSpPr>
          <p:spPr bwMode="auto">
            <a:xfrm>
              <a:off x="5181600" y="60960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A</a:t>
              </a:r>
            </a:p>
          </p:txBody>
        </p:sp>
        <p:sp>
          <p:nvSpPr>
            <p:cNvPr id="32" name="Text Box 42"/>
            <p:cNvSpPr txBox="1">
              <a:spLocks noChangeArrowheads="1"/>
            </p:cNvSpPr>
            <p:nvPr/>
          </p:nvSpPr>
          <p:spPr bwMode="auto">
            <a:xfrm>
              <a:off x="7162800" y="6019800"/>
              <a:ext cx="5334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0"/>
                  <a:cs typeface="宋体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kumimoji="1" lang="en-US" altLang="zh-CN" sz="2400" b="1" i="1">
                  <a:latin typeface="Times New Roman" charset="0"/>
                  <a:ea typeface="黑体" charset="0"/>
                  <a:cs typeface="黑体" charset="0"/>
                </a:rPr>
                <a:t>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5549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二元关系和有向图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C913308-F349-4B6D-A68A-DD1791B4A57B}" type="slidenum">
              <a:rPr lang="zh-CN" altLang="en-US" smtClean="0"/>
              <a:t>9</a:t>
            </a:fld>
            <a:endParaRPr lang="zh-CN" altLang="en-US" dirty="0"/>
          </a:p>
        </p:txBody>
      </p:sp>
      <p:sp>
        <p:nvSpPr>
          <p:cNvPr id="5" name="Oval 8" descr="纸莎草纸"/>
          <p:cNvSpPr>
            <a:spLocks noChangeArrowheads="1"/>
          </p:cNvSpPr>
          <p:nvPr/>
        </p:nvSpPr>
        <p:spPr bwMode="auto">
          <a:xfrm>
            <a:off x="4932363" y="2852738"/>
            <a:ext cx="3657600" cy="3200400"/>
          </a:xfrm>
          <a:prstGeom prst="ellips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6" name="AutoShape 6" descr="白色大理石"/>
          <p:cNvSpPr>
            <a:spLocks noChangeArrowheads="1"/>
          </p:cNvSpPr>
          <p:nvPr/>
        </p:nvSpPr>
        <p:spPr bwMode="auto">
          <a:xfrm>
            <a:off x="755650" y="3068638"/>
            <a:ext cx="3429000" cy="2881312"/>
          </a:xfrm>
          <a:prstGeom prst="roundRect">
            <a:avLst>
              <a:gd name="adj" fmla="val 16667"/>
            </a:avLst>
          </a:prstGeom>
          <a:blipFill dpi="0" rotWithShape="0">
            <a:blip r:embed="rId3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eaLnBrk="1" hangingPunct="1"/>
            <a:endParaRPr lang="zh-CN" altLang="en-US">
              <a:latin typeface="Times New Roman" charset="0"/>
              <a:ea typeface="黑体" charset="0"/>
              <a:cs typeface="黑体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684213" y="2101850"/>
            <a:ext cx="3373437" cy="369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CC3300"/>
                </a:solidFill>
                <a:latin typeface="Times New Roman" charset="0"/>
                <a:ea typeface="黑体" charset="0"/>
                <a:cs typeface="黑体" charset="0"/>
              </a:rPr>
              <a:t>关系 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R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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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  <a:sym typeface="Symbol" charset="0"/>
              </a:rPr>
              <a:t>B</a:t>
            </a:r>
          </a:p>
          <a:p>
            <a:pPr algn="ctr" eaLnBrk="1" hangingPunct="1">
              <a:spcBef>
                <a:spcPct val="50000"/>
              </a:spcBef>
            </a:pP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和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是集合</a:t>
            </a:r>
            <a:endParaRPr kumimoji="1" lang="en-US" altLang="zh-CN" sz="2400" i="1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有序对集合</a:t>
            </a: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(</a:t>
            </a:r>
            <a:r>
              <a:rPr kumimoji="1" lang="en-US" altLang="zh-CN" sz="2400" i="1" dirty="0" err="1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400" dirty="0" err="1">
                <a:latin typeface="Times New Roman" charset="0"/>
                <a:cs typeface="Times New Roman" charset="0"/>
                <a:sym typeface="Symbol" charset="0"/>
              </a:rPr>
              <a:t>,</a:t>
            </a:r>
            <a:r>
              <a:rPr kumimoji="1" lang="en-US" altLang="zh-CN" sz="2400" i="1" dirty="0" err="1">
                <a:latin typeface="Times New Roman" charset="0"/>
                <a:cs typeface="Times New Roman" charset="0"/>
                <a:sym typeface="Symbol" charset="0"/>
              </a:rPr>
              <a:t>y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)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R</a:t>
            </a: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10000"/>
              </a:lnSpc>
              <a:spcBef>
                <a:spcPct val="50000"/>
              </a:spcBef>
            </a:pP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若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A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=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 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R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中存在序列：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1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2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), 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2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3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),…,(x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n-1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,x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)</a:t>
            </a:r>
            <a:endParaRPr kumimoji="1" lang="en-US" altLang="zh-CN" sz="2000" i="1" dirty="0">
              <a:latin typeface="Times New Roman" charset="0"/>
              <a:cs typeface="Times New Roman" charset="0"/>
              <a:sym typeface="Symbo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33988" y="2100263"/>
            <a:ext cx="3097212" cy="379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kumimoji="1" lang="zh-CN" altLang="en-US" sz="2400" dirty="0">
                <a:solidFill>
                  <a:srgbClr val="CC3300"/>
                </a:solidFill>
                <a:latin typeface="Times New Roman" charset="0"/>
                <a:ea typeface="黑体" charset="0"/>
                <a:cs typeface="黑体" charset="0"/>
              </a:rPr>
              <a:t>有向图 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(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V</a:t>
            </a:r>
            <a:r>
              <a:rPr kumimoji="1" lang="en-US" altLang="zh-CN" sz="2400" i="1" baseline="-250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 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, </a:t>
            </a:r>
            <a:r>
              <a:rPr kumimoji="1" lang="en-US" altLang="zh-CN" sz="2400" i="1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E</a:t>
            </a:r>
            <a:r>
              <a:rPr kumimoji="1" lang="en-US" altLang="zh-CN" sz="2400" i="1" baseline="-250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dirty="0">
                <a:solidFill>
                  <a:srgbClr val="CC3300"/>
                </a:solidFill>
                <a:latin typeface="Times New Roman" charset="0"/>
                <a:cs typeface="Times New Roman" charset="0"/>
              </a:rPr>
              <a:t> )</a:t>
            </a:r>
            <a:endParaRPr kumimoji="1" lang="en-US" altLang="zh-CN" sz="2400" dirty="0">
              <a:solidFill>
                <a:srgbClr val="CC3300"/>
              </a:solidFill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spcBef>
                <a:spcPct val="50000"/>
              </a:spcBef>
            </a:pP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顶点集 </a:t>
            </a:r>
            <a:r>
              <a:rPr kumimoji="1" lang="en-US" altLang="zh-CN" sz="2400" i="1" dirty="0">
                <a:latin typeface="Times New Roman" charset="0"/>
                <a:cs typeface="Times New Roman" charset="0"/>
              </a:rPr>
              <a:t>V</a:t>
            </a:r>
            <a:r>
              <a:rPr kumimoji="1" lang="en-US" altLang="zh-CN" sz="2400" i="1" baseline="-25000" dirty="0">
                <a:latin typeface="Times New Roman" charset="0"/>
                <a:cs typeface="Times New Roman" charset="0"/>
              </a:rPr>
              <a:t>D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=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 A</a:t>
            </a:r>
            <a:r>
              <a:rPr kumimoji="1" lang="en-US" altLang="zh-CN" sz="2400" dirty="0">
                <a:latin typeface="Times New Roman" charset="0"/>
                <a:cs typeface="Times New Roman" charset="0"/>
                <a:sym typeface="Symbol" charset="0"/>
              </a:rPr>
              <a:t>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B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有向边集</a:t>
            </a:r>
            <a:r>
              <a:rPr kumimoji="1" lang="en-US" altLang="zh-CN" sz="2400" i="1" dirty="0">
                <a:latin typeface="Times New Roman" charset="0"/>
                <a:cs typeface="Times New Roman" charset="0"/>
              </a:rPr>
              <a:t>E</a:t>
            </a:r>
            <a:r>
              <a:rPr kumimoji="1" lang="en-US" altLang="zh-CN" sz="2400" i="1" baseline="-25000" dirty="0">
                <a:latin typeface="Times New Roman" charset="0"/>
                <a:cs typeface="Times New Roman" charset="0"/>
              </a:rPr>
              <a:t>D</a:t>
            </a:r>
            <a:endParaRPr kumimoji="1" lang="en-US" altLang="zh-CN" sz="2400" dirty="0">
              <a:latin typeface="Times New Roman" charset="0"/>
              <a:cs typeface="Times New Roman" charset="0"/>
              <a:sym typeface="Symbol" charset="0"/>
            </a:endParaRP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从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到</a:t>
            </a:r>
            <a:r>
              <a:rPr kumimoji="1" lang="en-US" altLang="zh-CN" sz="2400" i="1" dirty="0">
                <a:latin typeface="Times New Roman" charset="0"/>
                <a:cs typeface="Times New Roman" charset="0"/>
                <a:sym typeface="Symbol" charset="0"/>
              </a:rPr>
              <a:t>y</a:t>
            </a:r>
            <a:r>
              <a:rPr kumimoji="1" lang="zh-CN" altLang="en-US" sz="24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有一条边</a:t>
            </a:r>
          </a:p>
          <a:p>
            <a:pPr algn="ctr" eaLnBrk="1" hangingPunct="1">
              <a:lnSpc>
                <a:spcPct val="120000"/>
              </a:lnSpc>
              <a:spcBef>
                <a:spcPct val="50000"/>
              </a:spcBef>
            </a:pP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图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D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中存在从 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000" baseline="-25000" dirty="0">
                <a:latin typeface="Times New Roman" charset="0"/>
                <a:cs typeface="Times New Roman" charset="0"/>
                <a:sym typeface="Symbol" charset="0"/>
              </a:rPr>
              <a:t>1 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到 </a:t>
            </a:r>
            <a:r>
              <a:rPr kumimoji="1" lang="en-US" altLang="zh-CN" sz="2000" dirty="0" err="1">
                <a:latin typeface="Times New Roman" charset="0"/>
                <a:cs typeface="Times New Roman" charset="0"/>
                <a:sym typeface="Symbol" charset="0"/>
              </a:rPr>
              <a:t>x</a:t>
            </a:r>
            <a:r>
              <a:rPr kumimoji="1" lang="en-US" altLang="zh-CN" sz="2000" baseline="-25000" dirty="0" err="1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 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的长度为 </a:t>
            </a:r>
            <a:r>
              <a:rPr kumimoji="1" lang="en-US" altLang="zh-CN" sz="2000" i="1" dirty="0">
                <a:latin typeface="Times New Roman" charset="0"/>
                <a:cs typeface="Times New Roman" charset="0"/>
                <a:sym typeface="Symbol" charset="0"/>
              </a:rPr>
              <a:t>n</a:t>
            </a:r>
            <a:r>
              <a:rPr kumimoji="1" lang="en-US" altLang="zh-CN" sz="2000" dirty="0">
                <a:latin typeface="Times New Roman" charset="0"/>
                <a:cs typeface="Times New Roman" charset="0"/>
                <a:sym typeface="Symbol" charset="0"/>
              </a:rPr>
              <a:t>-1</a:t>
            </a:r>
            <a:r>
              <a:rPr kumimoji="1" lang="zh-CN" altLang="en-US" sz="2000" dirty="0">
                <a:latin typeface="Times New Roman" charset="0"/>
                <a:ea typeface="黑体" charset="0"/>
                <a:cs typeface="黑体" charset="0"/>
                <a:sym typeface="Symbol" charset="0"/>
              </a:rPr>
              <a:t>的通路</a:t>
            </a: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3497263" y="2349500"/>
            <a:ext cx="1971675" cy="0"/>
          </a:xfrm>
          <a:prstGeom prst="line">
            <a:avLst/>
          </a:prstGeom>
          <a:noFill/>
          <a:ln w="38100">
            <a:solidFill>
              <a:srgbClr val="FF9900"/>
            </a:solidFill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784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中性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中性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中性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3401</TotalTime>
  <Words>3276</Words>
  <Application>Microsoft Office PowerPoint</Application>
  <PresentationFormat>全屏显示(4:3)</PresentationFormat>
  <Paragraphs>412</Paragraphs>
  <Slides>43</Slides>
  <Notes>27</Notes>
  <HiddenSlides>0</HiddenSlides>
  <MMClips>0</MMClips>
  <ScaleCrop>false</ScaleCrop>
  <HeadingPairs>
    <vt:vector size="8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43</vt:i4>
      </vt:variant>
    </vt:vector>
  </HeadingPairs>
  <TitlesOfParts>
    <vt:vector size="63" baseType="lpstr">
      <vt:lpstr>HGPｺﾞｼｯｸE</vt:lpstr>
      <vt:lpstr>黑体</vt:lpstr>
      <vt:lpstr>华文仿宋</vt:lpstr>
      <vt:lpstr>华文楷体</vt:lpstr>
      <vt:lpstr>楷体_GB2312</vt:lpstr>
      <vt:lpstr>宋体</vt:lpstr>
      <vt:lpstr>Arial</vt:lpstr>
      <vt:lpstr>Calibri</vt:lpstr>
      <vt:lpstr>Cambria Math</vt:lpstr>
      <vt:lpstr>Consolas</vt:lpstr>
      <vt:lpstr>Franklin Gothic Book</vt:lpstr>
      <vt:lpstr>Franklin Gothic Medium</vt:lpstr>
      <vt:lpstr>Symbol</vt:lpstr>
      <vt:lpstr>Times New Roman</vt:lpstr>
      <vt:lpstr>Tw Cen MT</vt:lpstr>
      <vt:lpstr>Wingdings</vt:lpstr>
      <vt:lpstr>Wingdings 2</vt:lpstr>
      <vt:lpstr>中性</vt:lpstr>
      <vt:lpstr>Equation</vt:lpstr>
      <vt:lpstr>公式</vt:lpstr>
      <vt:lpstr>关系与函数</vt:lpstr>
      <vt:lpstr>回顾</vt:lpstr>
      <vt:lpstr>本节提要</vt:lpstr>
      <vt:lpstr>笛卡尔积(回顾)</vt:lpstr>
      <vt:lpstr>二元关系</vt:lpstr>
      <vt:lpstr>二元关系</vt:lpstr>
      <vt:lpstr>特殊的二元关系</vt:lpstr>
      <vt:lpstr>关系的表示</vt:lpstr>
      <vt:lpstr>二元关系和有向图</vt:lpstr>
      <vt:lpstr>关系的运算(1)</vt:lpstr>
      <vt:lpstr>关系的运算(2)</vt:lpstr>
      <vt:lpstr>关系的运算(3)</vt:lpstr>
      <vt:lpstr>关系的运算(4)</vt:lpstr>
      <vt:lpstr>例：关系的复合运算</vt:lpstr>
      <vt:lpstr>关系的复合运算的性质</vt:lpstr>
      <vt:lpstr>关系的复合运算的性质</vt:lpstr>
      <vt:lpstr>0-1矩阵运算</vt:lpstr>
      <vt:lpstr>关系运算的矩阵法</vt:lpstr>
      <vt:lpstr>本节提要</vt:lpstr>
      <vt:lpstr>函数</vt:lpstr>
      <vt:lpstr>函数是一种特殊的关系</vt:lpstr>
      <vt:lpstr>函数举例</vt:lpstr>
      <vt:lpstr>函数举例</vt:lpstr>
      <vt:lpstr>函数举例</vt:lpstr>
      <vt:lpstr>函数举例</vt:lpstr>
      <vt:lpstr>函数的相等</vt:lpstr>
      <vt:lpstr>子集在函数下的像</vt:lpstr>
      <vt:lpstr>S的像和原像</vt:lpstr>
      <vt:lpstr>并集的像</vt:lpstr>
      <vt:lpstr>交集的像</vt:lpstr>
      <vt:lpstr>特殊类型的函数</vt:lpstr>
      <vt:lpstr>例：特殊类型的函数</vt:lpstr>
      <vt:lpstr>例：特殊类型的函数</vt:lpstr>
      <vt:lpstr>反函数</vt:lpstr>
      <vt:lpstr>函数的复合 </vt:lpstr>
      <vt:lpstr>复合运算的性质</vt:lpstr>
      <vt:lpstr>但是…</vt:lpstr>
      <vt:lpstr>PowerPoint 演示文稿</vt:lpstr>
      <vt:lpstr>函数的加法、乘法</vt:lpstr>
      <vt:lpstr>递增（递减）函数</vt:lpstr>
      <vt:lpstr>例</vt:lpstr>
      <vt:lpstr>本节小结</vt:lpstr>
      <vt:lpstr>作业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唐斌</dc:creator>
  <cp:lastModifiedBy>姚远</cp:lastModifiedBy>
  <cp:revision>302</cp:revision>
  <dcterms:created xsi:type="dcterms:W3CDTF">2016-02-22T01:45:17Z</dcterms:created>
  <dcterms:modified xsi:type="dcterms:W3CDTF">2024-04-15T10:11:30Z</dcterms:modified>
</cp:coreProperties>
</file>